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2" r:id="rId5"/>
  </p:sldMasterIdLst>
  <p:notesMasterIdLst>
    <p:notesMasterId r:id="rId6"/>
  </p:notesMasterIdLst>
  <p:sldIdLst>
    <p:sldId id="256" r:id="rId7"/>
    <p:sldId id="257" r:id="rId8"/>
    <p:sldId id="258" r:id="rId9"/>
    <p:sldId id="259" r:id="rId10"/>
    <p:sldId id="260" r:id="rId11"/>
    <p:sldId id="261" r:id="rId12"/>
    <p:sldId id="262" r:id="rId13"/>
  </p:sldIdLst>
  <p:sldSz cy="7772400" cx="10058400"/>
  <p:notesSz cx="6858000" cy="9144000"/>
  <p:embeddedFontLst>
    <p:embeddedFont>
      <p:font typeface="Montserrat"/>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168">
          <p15:clr>
            <a:srgbClr val="A4A3A4"/>
          </p15:clr>
        </p15:guide>
        <p15:guide id="2" pos="432">
          <p15:clr>
            <a:srgbClr val="9AA0A6"/>
          </p15:clr>
        </p15:guide>
        <p15:guide id="3" pos="5904">
          <p15:clr>
            <a:srgbClr val="9AA0A6"/>
          </p15:clr>
        </p15:guide>
        <p15:guide id="4" orient="horz" pos="432">
          <p15:clr>
            <a:srgbClr val="9AA0A6"/>
          </p15:clr>
        </p15:guide>
        <p15:guide id="5" orient="horz" pos="4464">
          <p15:clr>
            <a:srgbClr val="9AA0A6"/>
          </p15:clr>
        </p15:guide>
        <p15:guide id="6" orient="horz" pos="4464">
          <p15:clr>
            <a:srgbClr val="9AA0A6"/>
          </p15:clr>
        </p15:guide>
        <p15:guide id="7" orient="horz" pos="1049">
          <p15:clr>
            <a:srgbClr val="9AA0A6"/>
          </p15:clr>
        </p15:guide>
        <p15:guide id="8" orient="horz" pos="3960">
          <p15:clr>
            <a:srgbClr val="9AA0A6"/>
          </p15:clr>
        </p15:guide>
        <p15:guide id="9" orient="horz" pos="2843">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62F6F4C-4F25-440F-ADF0-F8B1FE39B5CA}">
  <a:tblStyle styleId="{562F6F4C-4F25-440F-ADF0-F8B1FE39B5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p:guide pos="432"/>
        <p:guide pos="5904"/>
        <p:guide pos="432" orient="horz"/>
        <p:guide pos="4464" orient="horz"/>
        <p:guide pos="4464" orient="horz"/>
        <p:guide pos="1049" orient="horz"/>
        <p:guide pos="3960" orient="horz"/>
        <p:guide pos="2843"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Montserrat-bold.fntdata"/><Relationship Id="rId14" Type="http://schemas.openxmlformats.org/officeDocument/2006/relationships/font" Target="fonts/Montserrat-regular.fntdata"/><Relationship Id="rId17" Type="http://schemas.openxmlformats.org/officeDocument/2006/relationships/font" Target="fonts/Montserrat-boldItalic.fntdata"/><Relationship Id="rId16" Type="http://schemas.openxmlformats.org/officeDocument/2006/relationships/font" Target="fonts/Montserrat-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 name="Google Shape;2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g796d68a0c4_0_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6" name="Google Shape;36;g796d68a0c4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gb7b91cfbdc_0_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47" name="Google Shape;47;gb7b91cfbd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796d68a0c4_0_1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796d68a0c4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b7b91cfbdc_0_10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b7b91cfbdc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7b91cfbdc_0_17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7b91cfbdc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b7e1c003cc_0_20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b7e1c003cc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Autofit/>
          </a:bodyPr>
          <a:lstStyle>
            <a:lvl1pPr lvl="0" algn="ctr">
              <a:spcBef>
                <a:spcPts val="0"/>
              </a:spcBef>
              <a:spcAft>
                <a:spcPts val="0"/>
              </a:spcAft>
              <a:buSzPts val="6400"/>
              <a:buFont typeface="Montserrat"/>
              <a:buNone/>
              <a:defRPr sz="6400">
                <a:latin typeface="Montserrat"/>
                <a:ea typeface="Montserrat"/>
                <a:cs typeface="Montserrat"/>
                <a:sym typeface="Montserrat"/>
              </a:defRPr>
            </a:lvl1pPr>
            <a:lvl2pPr lvl="1" algn="ctr">
              <a:spcBef>
                <a:spcPts val="0"/>
              </a:spcBef>
              <a:spcAft>
                <a:spcPts val="0"/>
              </a:spcAft>
              <a:buSzPts val="6400"/>
              <a:buFont typeface="Montserrat"/>
              <a:buNone/>
              <a:defRPr sz="6400">
                <a:latin typeface="Montserrat"/>
                <a:ea typeface="Montserrat"/>
                <a:cs typeface="Montserrat"/>
                <a:sym typeface="Montserrat"/>
              </a:defRPr>
            </a:lvl2pPr>
            <a:lvl3pPr lvl="2" algn="ctr">
              <a:spcBef>
                <a:spcPts val="0"/>
              </a:spcBef>
              <a:spcAft>
                <a:spcPts val="0"/>
              </a:spcAft>
              <a:buSzPts val="6400"/>
              <a:buFont typeface="Montserrat"/>
              <a:buNone/>
              <a:defRPr sz="6400">
                <a:latin typeface="Montserrat"/>
                <a:ea typeface="Montserrat"/>
                <a:cs typeface="Montserrat"/>
                <a:sym typeface="Montserrat"/>
              </a:defRPr>
            </a:lvl3pPr>
            <a:lvl4pPr lvl="3" algn="ctr">
              <a:spcBef>
                <a:spcPts val="0"/>
              </a:spcBef>
              <a:spcAft>
                <a:spcPts val="0"/>
              </a:spcAft>
              <a:buSzPts val="6400"/>
              <a:buFont typeface="Montserrat"/>
              <a:buNone/>
              <a:defRPr sz="6400">
                <a:latin typeface="Montserrat"/>
                <a:ea typeface="Montserrat"/>
                <a:cs typeface="Montserrat"/>
                <a:sym typeface="Montserrat"/>
              </a:defRPr>
            </a:lvl4pPr>
            <a:lvl5pPr lvl="4" algn="ctr">
              <a:spcBef>
                <a:spcPts val="0"/>
              </a:spcBef>
              <a:spcAft>
                <a:spcPts val="0"/>
              </a:spcAft>
              <a:buSzPts val="6400"/>
              <a:buFont typeface="Montserrat"/>
              <a:buNone/>
              <a:defRPr sz="6400">
                <a:latin typeface="Montserrat"/>
                <a:ea typeface="Montserrat"/>
                <a:cs typeface="Montserrat"/>
                <a:sym typeface="Montserrat"/>
              </a:defRPr>
            </a:lvl5pPr>
            <a:lvl6pPr lvl="5" algn="ctr">
              <a:spcBef>
                <a:spcPts val="0"/>
              </a:spcBef>
              <a:spcAft>
                <a:spcPts val="0"/>
              </a:spcAft>
              <a:buSzPts val="6400"/>
              <a:buFont typeface="Montserrat"/>
              <a:buNone/>
              <a:defRPr sz="6400">
                <a:latin typeface="Montserrat"/>
                <a:ea typeface="Montserrat"/>
                <a:cs typeface="Montserrat"/>
                <a:sym typeface="Montserrat"/>
              </a:defRPr>
            </a:lvl6pPr>
            <a:lvl7pPr lvl="6" algn="ctr">
              <a:spcBef>
                <a:spcPts val="0"/>
              </a:spcBef>
              <a:spcAft>
                <a:spcPts val="0"/>
              </a:spcAft>
              <a:buSzPts val="6400"/>
              <a:buFont typeface="Montserrat"/>
              <a:buNone/>
              <a:defRPr sz="6400">
                <a:latin typeface="Montserrat"/>
                <a:ea typeface="Montserrat"/>
                <a:cs typeface="Montserrat"/>
                <a:sym typeface="Montserrat"/>
              </a:defRPr>
            </a:lvl7pPr>
            <a:lvl8pPr lvl="7" algn="ctr">
              <a:spcBef>
                <a:spcPts val="0"/>
              </a:spcBef>
              <a:spcAft>
                <a:spcPts val="0"/>
              </a:spcAft>
              <a:buSzPts val="6400"/>
              <a:buFont typeface="Montserrat"/>
              <a:buNone/>
              <a:defRPr sz="6400">
                <a:latin typeface="Montserrat"/>
                <a:ea typeface="Montserrat"/>
                <a:cs typeface="Montserrat"/>
                <a:sym typeface="Montserrat"/>
              </a:defRPr>
            </a:lvl8pPr>
            <a:lvl9pPr lvl="8" algn="ctr">
              <a:spcBef>
                <a:spcPts val="0"/>
              </a:spcBef>
              <a:spcAft>
                <a:spcPts val="0"/>
              </a:spcAft>
              <a:buSzPts val="6400"/>
              <a:buFont typeface="Montserrat"/>
              <a:buNone/>
              <a:defRPr sz="6400">
                <a:latin typeface="Montserrat"/>
                <a:ea typeface="Montserrat"/>
                <a:cs typeface="Montserrat"/>
                <a:sym typeface="Montserrat"/>
              </a:defRPr>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Autofit/>
          </a:bodyPr>
          <a:lstStyle>
            <a:lvl1pPr lvl="0" algn="ctr">
              <a:lnSpc>
                <a:spcPct val="100000"/>
              </a:lnSpc>
              <a:spcBef>
                <a:spcPts val="0"/>
              </a:spcBef>
              <a:spcAft>
                <a:spcPts val="0"/>
              </a:spcAft>
              <a:buSzPts val="3500"/>
              <a:buFont typeface="Montserrat"/>
              <a:buNone/>
              <a:defRPr sz="3500">
                <a:latin typeface="Montserrat"/>
                <a:ea typeface="Montserrat"/>
                <a:cs typeface="Montserrat"/>
                <a:sym typeface="Montserrat"/>
              </a:defRPr>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Page">
  <p:cSld name="BLANK_1">
    <p:spTree>
      <p:nvGrpSpPr>
        <p:cNvPr id="14" name="Shape 14"/>
        <p:cNvGrpSpPr/>
        <p:nvPr/>
      </p:nvGrpSpPr>
      <p:grpSpPr>
        <a:xfrm>
          <a:off x="0" y="0"/>
          <a:ext cx="0" cy="0"/>
          <a:chOff x="0" y="0"/>
          <a:chExt cx="0" cy="0"/>
        </a:xfrm>
      </p:grpSpPr>
      <p:sp>
        <p:nvSpPr>
          <p:cNvPr id="15" name="Google Shape;15;p4"/>
          <p:cNvSpPr/>
          <p:nvPr/>
        </p:nvSpPr>
        <p:spPr>
          <a:xfrm>
            <a:off x="4960800" y="7364925"/>
            <a:ext cx="5097600" cy="407100"/>
          </a:xfrm>
          <a:prstGeom prst="rect">
            <a:avLst/>
          </a:prstGeom>
          <a:gradFill>
            <a:gsLst>
              <a:gs pos="0">
                <a:srgbClr val="073763"/>
              </a:gs>
              <a:gs pos="100000">
                <a:srgbClr val="073763">
                  <a:alpha val="87843"/>
                </a:srgb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4"/>
          <p:cNvSpPr txBox="1"/>
          <p:nvPr>
            <p:ph idx="12" type="sldNum"/>
          </p:nvPr>
        </p:nvSpPr>
        <p:spPr>
          <a:xfrm>
            <a:off x="6973103" y="7364925"/>
            <a:ext cx="2506500" cy="407100"/>
          </a:xfrm>
          <a:prstGeom prst="rect">
            <a:avLst/>
          </a:prstGeom>
          <a:noFill/>
          <a:ln>
            <a:noFill/>
          </a:ln>
        </p:spPr>
        <p:txBody>
          <a:bodyPr anchorCtr="0" anchor="ctr" bIns="113100" lIns="113100" spcFirstLastPara="1" rIns="113100" wrap="square" tIns="113100">
            <a:noAutofit/>
          </a:bodyPr>
          <a:lstStyle>
            <a:lvl1pPr lvl="0" rtl="0">
              <a:buNone/>
              <a:defRPr b="1" sz="800">
                <a:solidFill>
                  <a:srgbClr val="FFFFFF"/>
                </a:solidFill>
                <a:latin typeface="Montserrat"/>
                <a:ea typeface="Montserrat"/>
                <a:cs typeface="Montserrat"/>
                <a:sym typeface="Montserrat"/>
              </a:defRPr>
            </a:lvl1pPr>
            <a:lvl2pPr lvl="1" rtl="0">
              <a:buNone/>
              <a:defRPr b="1" sz="800">
                <a:solidFill>
                  <a:srgbClr val="FFFFFF"/>
                </a:solidFill>
                <a:latin typeface="Montserrat"/>
                <a:ea typeface="Montserrat"/>
                <a:cs typeface="Montserrat"/>
                <a:sym typeface="Montserrat"/>
              </a:defRPr>
            </a:lvl2pPr>
            <a:lvl3pPr lvl="2" rtl="0">
              <a:buNone/>
              <a:defRPr b="1" sz="800">
                <a:solidFill>
                  <a:srgbClr val="FFFFFF"/>
                </a:solidFill>
                <a:latin typeface="Montserrat"/>
                <a:ea typeface="Montserrat"/>
                <a:cs typeface="Montserrat"/>
                <a:sym typeface="Montserrat"/>
              </a:defRPr>
            </a:lvl3pPr>
            <a:lvl4pPr lvl="3" rtl="0">
              <a:buNone/>
              <a:defRPr b="1" sz="800">
                <a:solidFill>
                  <a:srgbClr val="FFFFFF"/>
                </a:solidFill>
                <a:latin typeface="Montserrat"/>
                <a:ea typeface="Montserrat"/>
                <a:cs typeface="Montserrat"/>
                <a:sym typeface="Montserrat"/>
              </a:defRPr>
            </a:lvl4pPr>
            <a:lvl5pPr lvl="4" rtl="0">
              <a:buNone/>
              <a:defRPr b="1" sz="800">
                <a:solidFill>
                  <a:srgbClr val="FFFFFF"/>
                </a:solidFill>
                <a:latin typeface="Montserrat"/>
                <a:ea typeface="Montserrat"/>
                <a:cs typeface="Montserrat"/>
                <a:sym typeface="Montserrat"/>
              </a:defRPr>
            </a:lvl5pPr>
            <a:lvl6pPr lvl="5" rtl="0">
              <a:buNone/>
              <a:defRPr b="1" sz="800">
                <a:solidFill>
                  <a:srgbClr val="FFFFFF"/>
                </a:solidFill>
                <a:latin typeface="Montserrat"/>
                <a:ea typeface="Montserrat"/>
                <a:cs typeface="Montserrat"/>
                <a:sym typeface="Montserrat"/>
              </a:defRPr>
            </a:lvl6pPr>
            <a:lvl7pPr lvl="6" rtl="0">
              <a:buNone/>
              <a:defRPr b="1" sz="800">
                <a:solidFill>
                  <a:srgbClr val="FFFFFF"/>
                </a:solidFill>
                <a:latin typeface="Montserrat"/>
                <a:ea typeface="Montserrat"/>
                <a:cs typeface="Montserrat"/>
                <a:sym typeface="Montserrat"/>
              </a:defRPr>
            </a:lvl7pPr>
            <a:lvl8pPr lvl="7" rtl="0">
              <a:buNone/>
              <a:defRPr b="1" sz="800">
                <a:solidFill>
                  <a:srgbClr val="FFFFFF"/>
                </a:solidFill>
                <a:latin typeface="Montserrat"/>
                <a:ea typeface="Montserrat"/>
                <a:cs typeface="Montserrat"/>
                <a:sym typeface="Montserrat"/>
              </a:defRPr>
            </a:lvl8pPr>
            <a:lvl9pPr lvl="8" rtl="0">
              <a:buNone/>
              <a:defRPr b="1" sz="800">
                <a:solidFill>
                  <a:srgbClr val="FFFFFF"/>
                </a:solidFill>
                <a:latin typeface="Montserrat"/>
                <a:ea typeface="Montserrat"/>
                <a:cs typeface="Montserrat"/>
                <a:sym typeface="Montserrat"/>
              </a:defRPr>
            </a:lvl9pPr>
          </a:lstStyle>
          <a:p>
            <a:pPr indent="0" lvl="0" marL="0" rtl="0" algn="r">
              <a:spcBef>
                <a:spcPts val="0"/>
              </a:spcBef>
              <a:spcAft>
                <a:spcPts val="0"/>
              </a:spcAft>
              <a:buNone/>
            </a:pPr>
            <a:r>
              <a:rPr lang="en"/>
              <a:t>Page </a:t>
            </a:r>
            <a:fld id="{00000000-1234-1234-1234-123412341234}" type="slidenum">
              <a:rPr lang="en"/>
              <a:t>‹#›</a:t>
            </a:fld>
            <a:endParaRPr/>
          </a:p>
        </p:txBody>
      </p:sp>
      <p:sp>
        <p:nvSpPr>
          <p:cNvPr id="17" name="Google Shape;17;p4"/>
          <p:cNvSpPr txBox="1"/>
          <p:nvPr/>
        </p:nvSpPr>
        <p:spPr>
          <a:xfrm>
            <a:off x="0" y="7364925"/>
            <a:ext cx="5029200" cy="407100"/>
          </a:xfrm>
          <a:prstGeom prst="rect">
            <a:avLst/>
          </a:prstGeom>
          <a:solidFill>
            <a:srgbClr val="073763"/>
          </a:solid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cxnSp>
        <p:nvCxnSpPr>
          <p:cNvPr id="18" name="Google Shape;18;p4"/>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sp>
        <p:nvSpPr>
          <p:cNvPr id="19" name="Google Shape;19;p4"/>
          <p:cNvSpPr txBox="1"/>
          <p:nvPr/>
        </p:nvSpPr>
        <p:spPr>
          <a:xfrm>
            <a:off x="6571800" y="568751"/>
            <a:ext cx="2800800" cy="633300"/>
          </a:xfrm>
          <a:prstGeom prst="rect">
            <a:avLst/>
          </a:prstGeom>
          <a:noFill/>
          <a:ln>
            <a:noFill/>
          </a:ln>
        </p:spPr>
        <p:txBody>
          <a:bodyPr anchorCtr="0" anchor="t" bIns="91425" lIns="91425" spcFirstLastPara="1" rIns="91425" wrap="square" tIns="91425">
            <a:noAutofit/>
          </a:bodyPr>
          <a:lstStyle/>
          <a:p>
            <a:pPr indent="0" lvl="0" marL="0" marR="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Property </a:t>
            </a:r>
            <a:r>
              <a:rPr lang="en" sz="1000">
                <a:solidFill>
                  <a:schemeClr val="dk2"/>
                </a:solidFill>
                <a:latin typeface="Montserrat"/>
                <a:ea typeface="Montserrat"/>
                <a:cs typeface="Montserrat"/>
                <a:sym typeface="Montserrat"/>
              </a:rPr>
              <a:t>Street Address, </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p>
            <a:pPr indent="0" lvl="0" marL="0" marR="0" rtl="0" algn="r">
              <a:lnSpc>
                <a:spcPct val="115000"/>
              </a:lnSpc>
              <a:spcBef>
                <a:spcPts val="0"/>
              </a:spcBef>
              <a:spcAft>
                <a:spcPts val="0"/>
              </a:spcAft>
              <a:buNone/>
            </a:pPr>
            <a:r>
              <a:t/>
            </a:r>
            <a:endParaRPr sz="1000">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BLANK_1_1">
    <p:bg>
      <p:bgPr>
        <a:gradFill>
          <a:gsLst>
            <a:gs pos="0">
              <a:srgbClr val="073763"/>
            </a:gs>
            <a:gs pos="100000">
              <a:srgbClr val="073763">
                <a:alpha val="87843"/>
              </a:srgbClr>
            </a:gs>
          </a:gsLst>
          <a:lin ang="0" scaled="0"/>
        </a:gradFill>
      </p:bgPr>
    </p:bg>
    <p:spTree>
      <p:nvGrpSpPr>
        <p:cNvPr id="20" name="Shape 20"/>
        <p:cNvGrpSpPr/>
        <p:nvPr/>
      </p:nvGrpSpPr>
      <p:grpSpPr>
        <a:xfrm>
          <a:off x="0" y="0"/>
          <a:ext cx="0" cy="0"/>
          <a:chOff x="0" y="0"/>
          <a:chExt cx="0" cy="0"/>
        </a:xfrm>
      </p:grpSpPr>
      <p:pic>
        <p:nvPicPr>
          <p:cNvPr id="21" name="Google Shape;21;p5"/>
          <p:cNvPicPr preferRelativeResize="0"/>
          <p:nvPr/>
        </p:nvPicPr>
        <p:blipFill>
          <a:blip r:embed="rId2">
            <a:alphaModFix/>
          </a:blip>
          <a:stretch>
            <a:fillRect/>
          </a:stretch>
        </p:blipFill>
        <p:spPr>
          <a:xfrm>
            <a:off x="685800" y="685800"/>
            <a:ext cx="1658925" cy="407100"/>
          </a:xfrm>
          <a:prstGeom prst="rect">
            <a:avLst/>
          </a:prstGeom>
          <a:noFill/>
          <a:ln>
            <a:noFill/>
          </a:ln>
        </p:spPr>
      </p:pic>
      <p:sp>
        <p:nvSpPr>
          <p:cNvPr id="22" name="Google Shape;22;p5"/>
          <p:cNvSpPr txBox="1"/>
          <p:nvPr/>
        </p:nvSpPr>
        <p:spPr>
          <a:xfrm>
            <a:off x="0" y="7364925"/>
            <a:ext cx="5029200" cy="407100"/>
          </a:xfrm>
          <a:prstGeom prst="rect">
            <a:avLst/>
          </a:prstGeom>
          <a:no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Autofit/>
          </a:bodyPr>
          <a:lstStyle>
            <a:lvl1pPr lvl="0">
              <a:spcBef>
                <a:spcPts val="0"/>
              </a:spcBef>
              <a:spcAft>
                <a:spcPts val="0"/>
              </a:spcAft>
              <a:buClr>
                <a:schemeClr val="dk1"/>
              </a:buClr>
              <a:buSzPts val="3500"/>
              <a:buFont typeface="Montserrat"/>
              <a:buNone/>
              <a:defRPr sz="3500">
                <a:solidFill>
                  <a:schemeClr val="dk1"/>
                </a:solidFill>
                <a:latin typeface="Montserrat"/>
                <a:ea typeface="Montserrat"/>
                <a:cs typeface="Montserrat"/>
                <a:sym typeface="Montserrat"/>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Autofit/>
          </a:bodyPr>
          <a:lstStyle>
            <a:lvl1pPr indent="-368300" lvl="0" marL="457200">
              <a:lnSpc>
                <a:spcPct val="115000"/>
              </a:lnSpc>
              <a:spcBef>
                <a:spcPts val="0"/>
              </a:spcBef>
              <a:spcAft>
                <a:spcPts val="0"/>
              </a:spcAft>
              <a:buClr>
                <a:schemeClr val="dk2"/>
              </a:buClr>
              <a:buSzPts val="2200"/>
              <a:buFont typeface="Montserrat"/>
              <a:buChar char="●"/>
              <a:defRPr sz="2200">
                <a:solidFill>
                  <a:schemeClr val="dk2"/>
                </a:solidFill>
                <a:latin typeface="Montserrat"/>
                <a:ea typeface="Montserrat"/>
                <a:cs typeface="Montserrat"/>
                <a:sym typeface="Montserrat"/>
              </a:defRPr>
            </a:lvl1pPr>
            <a:lvl2pPr indent="-336550" lvl="1" marL="914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2pPr>
            <a:lvl3pPr indent="-336550" lvl="2" marL="1371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3pPr>
            <a:lvl4pPr indent="-336550" lvl="3" marL="18288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4pPr>
            <a:lvl5pPr indent="-336550" lvl="4" marL="22860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5pPr>
            <a:lvl6pPr indent="-336550" lvl="5" marL="27432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6pPr>
            <a:lvl7pPr indent="-336550" lvl="6" marL="3200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7pPr>
            <a:lvl8pPr indent="-336550" lvl="7" marL="3657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8pPr>
            <a:lvl9pPr indent="-336550" lvl="8" marL="4114800">
              <a:lnSpc>
                <a:spcPct val="115000"/>
              </a:lnSpc>
              <a:spcBef>
                <a:spcPts val="2000"/>
              </a:spcBef>
              <a:spcAft>
                <a:spcPts val="2000"/>
              </a:spcAft>
              <a:buClr>
                <a:schemeClr val="dk2"/>
              </a:buClr>
              <a:buSzPts val="1700"/>
              <a:buFont typeface="Montserrat"/>
              <a:buChar char="■"/>
              <a:defRPr sz="1700">
                <a:solidFill>
                  <a:schemeClr val="dk2"/>
                </a:solidFill>
                <a:latin typeface="Montserrat"/>
                <a:ea typeface="Montserrat"/>
                <a:cs typeface="Montserrat"/>
                <a:sym typeface="Montserrat"/>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 name="Shape 26"/>
        <p:cNvGrpSpPr/>
        <p:nvPr/>
      </p:nvGrpSpPr>
      <p:grpSpPr>
        <a:xfrm>
          <a:off x="0" y="0"/>
          <a:ext cx="0" cy="0"/>
          <a:chOff x="0" y="0"/>
          <a:chExt cx="0" cy="0"/>
        </a:xfrm>
      </p:grpSpPr>
      <p:sp>
        <p:nvSpPr>
          <p:cNvPr id="27" name="Google Shape;27;p6"/>
          <p:cNvSpPr/>
          <p:nvPr/>
        </p:nvSpPr>
        <p:spPr>
          <a:xfrm>
            <a:off x="0" y="0"/>
            <a:ext cx="10058400" cy="7772400"/>
          </a:xfrm>
          <a:prstGeom prst="rect">
            <a:avLst/>
          </a:prstGeom>
          <a:gradFill>
            <a:gsLst>
              <a:gs pos="0">
                <a:srgbClr val="073763">
                  <a:alpha val="87710"/>
                </a:srgbClr>
              </a:gs>
              <a:gs pos="100000">
                <a:srgbClr val="073763">
                  <a:alpha val="87843"/>
                  <a:alpha val="87710"/>
                </a:srgbClr>
              </a:gs>
            </a:gsLst>
            <a:lin ang="0" scaled="0"/>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6"/>
          <p:cNvSpPr txBox="1"/>
          <p:nvPr>
            <p:ph idx="1" type="subTitle"/>
          </p:nvPr>
        </p:nvSpPr>
        <p:spPr>
          <a:xfrm>
            <a:off x="0" y="1092900"/>
            <a:ext cx="7828500" cy="4895400"/>
          </a:xfrm>
          <a:prstGeom prst="rect">
            <a:avLst/>
          </a:prstGeom>
          <a:noFill/>
        </p:spPr>
        <p:txBody>
          <a:bodyPr anchorCtr="0" anchor="ctr" bIns="113100" lIns="113100" spcFirstLastPara="1" rIns="113100" wrap="square" tIns="113100">
            <a:noAutofit/>
          </a:bodyPr>
          <a:lstStyle/>
          <a:p>
            <a:pPr indent="0" lvl="0" marL="571500" rtl="0" algn="l">
              <a:lnSpc>
                <a:spcPct val="115000"/>
              </a:lnSpc>
              <a:spcBef>
                <a:spcPts val="0"/>
              </a:spcBef>
              <a:spcAft>
                <a:spcPts val="0"/>
              </a:spcAft>
              <a:buNone/>
            </a:pPr>
            <a:r>
              <a:rPr b="1" lang="en" sz="1100">
                <a:solidFill>
                  <a:schemeClr val="lt1"/>
                </a:solidFill>
              </a:rPr>
              <a:t>FOR LEASE</a:t>
            </a:r>
            <a:endParaRPr b="1" sz="1100">
              <a:solidFill>
                <a:schemeClr val="lt1"/>
              </a:solidFill>
            </a:endParaRPr>
          </a:p>
          <a:p>
            <a:pPr indent="0" lvl="0" marL="571500" rtl="0" algn="l">
              <a:lnSpc>
                <a:spcPct val="115000"/>
              </a:lnSpc>
              <a:spcBef>
                <a:spcPts val="1000"/>
              </a:spcBef>
              <a:spcAft>
                <a:spcPts val="0"/>
              </a:spcAft>
              <a:buNone/>
            </a:pPr>
            <a:r>
              <a:rPr lang="en" sz="3600">
                <a:solidFill>
                  <a:schemeClr val="lt1"/>
                </a:solidFill>
              </a:rPr>
              <a:t>The Building Name</a:t>
            </a:r>
            <a:endParaRPr sz="3600">
              <a:solidFill>
                <a:schemeClr val="lt1"/>
              </a:solidFill>
              <a:latin typeface="Montserrat"/>
              <a:ea typeface="Montserrat"/>
              <a:cs typeface="Montserrat"/>
              <a:sym typeface="Montserrat"/>
            </a:endParaRPr>
          </a:p>
          <a:p>
            <a:pPr indent="0" lvl="0" marL="571500" rtl="0" algn="l">
              <a:lnSpc>
                <a:spcPct val="115000"/>
              </a:lnSpc>
              <a:spcBef>
                <a:spcPts val="0"/>
              </a:spcBef>
              <a:spcAft>
                <a:spcPts val="0"/>
              </a:spcAft>
              <a:buNone/>
            </a:pPr>
            <a:r>
              <a:rPr i="1" lang="en" sz="3600">
                <a:solidFill>
                  <a:schemeClr val="lt1"/>
                </a:solidFill>
              </a:rPr>
              <a:t>Street Address, City, State, Zip</a:t>
            </a:r>
            <a:endParaRPr i="1" sz="3600">
              <a:solidFill>
                <a:schemeClr val="lt1"/>
              </a:solidFill>
              <a:latin typeface="Montserrat"/>
              <a:ea typeface="Montserrat"/>
              <a:cs typeface="Montserrat"/>
              <a:sym typeface="Montserrat"/>
            </a:endParaRPr>
          </a:p>
        </p:txBody>
      </p:sp>
      <p:sp>
        <p:nvSpPr>
          <p:cNvPr id="29" name="Google Shape;29;p6"/>
          <p:cNvSpPr txBox="1"/>
          <p:nvPr>
            <p:ph idx="1" type="subTitle"/>
          </p:nvPr>
        </p:nvSpPr>
        <p:spPr>
          <a:xfrm>
            <a:off x="685800" y="6166700"/>
            <a:ext cx="2228700" cy="919800"/>
          </a:xfrm>
          <a:prstGeom prst="rect">
            <a:avLst/>
          </a:prstGeom>
        </p:spPr>
        <p:txBody>
          <a:bodyPr anchorCtr="0" anchor="t" bIns="113100" lIns="113100" spcFirstLastPara="1" rIns="113100" wrap="square" tIns="113100">
            <a:noAutofit/>
          </a:bodyPr>
          <a:lstStyle/>
          <a:p>
            <a:pPr indent="0" lvl="0" marL="0" marR="0" rtl="0" algn="l">
              <a:lnSpc>
                <a:spcPct val="115000"/>
              </a:lnSpc>
              <a:spcBef>
                <a:spcPts val="0"/>
              </a:spcBef>
              <a:spcAft>
                <a:spcPts val="0"/>
              </a:spcAft>
              <a:buClr>
                <a:schemeClr val="dk1"/>
              </a:buClr>
              <a:buSzPts val="1100"/>
              <a:buFont typeface="Arial"/>
              <a:buNone/>
            </a:pPr>
            <a:r>
              <a:rPr b="1" lang="en" sz="1000">
                <a:solidFill>
                  <a:schemeClr val="lt1"/>
                </a:solidFill>
              </a:rPr>
              <a:t>Presented by</a:t>
            </a:r>
            <a:endParaRPr b="1"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Broker’s Name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Job Title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Phone Number</a:t>
            </a:r>
            <a:endParaRPr sz="1000">
              <a:solidFill>
                <a:schemeClr val="lt1"/>
              </a:solidFill>
            </a:endParaRPr>
          </a:p>
          <a:p>
            <a:pPr indent="0" lvl="0" marL="0" marR="0" rtl="0" algn="l">
              <a:lnSpc>
                <a:spcPct val="115000"/>
              </a:lnSpc>
              <a:spcBef>
                <a:spcPts val="0"/>
              </a:spcBef>
              <a:spcAft>
                <a:spcPts val="0"/>
              </a:spcAft>
              <a:buNone/>
            </a:pPr>
            <a:r>
              <a:rPr lang="en" sz="1000">
                <a:solidFill>
                  <a:schemeClr val="lt1"/>
                </a:solidFill>
              </a:rPr>
              <a:t>Email</a:t>
            </a:r>
            <a:endParaRPr b="1" sz="1000">
              <a:solidFill>
                <a:schemeClr val="lt1"/>
              </a:solidFill>
            </a:endParaRPr>
          </a:p>
        </p:txBody>
      </p:sp>
      <p:sp>
        <p:nvSpPr>
          <p:cNvPr id="30" name="Google Shape;30;p6"/>
          <p:cNvSpPr txBox="1"/>
          <p:nvPr>
            <p:ph idx="1" type="subTitle"/>
          </p:nvPr>
        </p:nvSpPr>
        <p:spPr>
          <a:xfrm>
            <a:off x="3005919" y="6166700"/>
            <a:ext cx="2228700" cy="919800"/>
          </a:xfrm>
          <a:prstGeom prst="rect">
            <a:avLst/>
          </a:prstGeom>
        </p:spPr>
        <p:txBody>
          <a:bodyPr anchorCtr="0" anchor="t" bIns="113100" lIns="113100" spcFirstLastPara="1" rIns="113100" wrap="square" tIns="113100">
            <a:noAutofit/>
          </a:bodyPr>
          <a:lstStyle/>
          <a:p>
            <a:pPr indent="0" lvl="0" marL="0" marR="0" rtl="0" algn="l">
              <a:lnSpc>
                <a:spcPct val="115000"/>
              </a:lnSpc>
              <a:spcBef>
                <a:spcPts val="0"/>
              </a:spcBef>
              <a:spcAft>
                <a:spcPts val="0"/>
              </a:spcAft>
              <a:buClr>
                <a:schemeClr val="dk1"/>
              </a:buClr>
              <a:buSzPts val="1100"/>
              <a:buFont typeface="Arial"/>
              <a:buNone/>
            </a:pPr>
            <a:r>
              <a:rPr b="1" lang="en" sz="1000">
                <a:solidFill>
                  <a:schemeClr val="lt1"/>
                </a:solidFill>
              </a:rPr>
              <a:t>Presented by</a:t>
            </a:r>
            <a:endParaRPr b="1"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Broker’s Name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Job Title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Phone Number</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Email</a:t>
            </a:r>
            <a:endParaRPr sz="1000">
              <a:solidFill>
                <a:schemeClr val="lt1"/>
              </a:solidFill>
            </a:endParaRPr>
          </a:p>
          <a:p>
            <a:pPr indent="0" lvl="0" marL="0" rtl="0" algn="l">
              <a:lnSpc>
                <a:spcPct val="115000"/>
              </a:lnSpc>
              <a:spcBef>
                <a:spcPts val="0"/>
              </a:spcBef>
              <a:spcAft>
                <a:spcPts val="0"/>
              </a:spcAft>
              <a:buNone/>
            </a:pPr>
            <a:r>
              <a:t/>
            </a:r>
            <a:endParaRPr sz="1000">
              <a:solidFill>
                <a:schemeClr val="lt1"/>
              </a:solidFill>
            </a:endParaRPr>
          </a:p>
        </p:txBody>
      </p:sp>
      <p:sp>
        <p:nvSpPr>
          <p:cNvPr id="31" name="Google Shape;31;p6"/>
          <p:cNvSpPr txBox="1"/>
          <p:nvPr>
            <p:ph idx="1" type="subTitle"/>
          </p:nvPr>
        </p:nvSpPr>
        <p:spPr>
          <a:xfrm>
            <a:off x="7453950" y="6166700"/>
            <a:ext cx="1689900" cy="919800"/>
          </a:xfrm>
          <a:prstGeom prst="rect">
            <a:avLst/>
          </a:prstGeom>
        </p:spPr>
        <p:txBody>
          <a:bodyPr anchorCtr="0" anchor="t" bIns="113100" lIns="113100" spcFirstLastPara="1" rIns="113100" wrap="square" tIns="113100">
            <a:noAutofit/>
          </a:bodyPr>
          <a:lstStyle/>
          <a:p>
            <a:pPr indent="0" lvl="0" marL="0" marR="0" rtl="0" algn="r">
              <a:lnSpc>
                <a:spcPct val="115000"/>
              </a:lnSpc>
              <a:spcBef>
                <a:spcPts val="0"/>
              </a:spcBef>
              <a:spcAft>
                <a:spcPts val="0"/>
              </a:spcAft>
              <a:buClr>
                <a:schemeClr val="dk1"/>
              </a:buClr>
              <a:buSzPts val="1100"/>
              <a:buFont typeface="Arial"/>
              <a:buNone/>
            </a:pPr>
            <a:r>
              <a:rPr b="1" lang="en" sz="1000">
                <a:solidFill>
                  <a:schemeClr val="lt1"/>
                </a:solidFill>
              </a:rPr>
              <a:t>Company name</a:t>
            </a:r>
            <a:endParaRPr b="1"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phone number</a:t>
            </a:r>
            <a:endParaRPr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address</a:t>
            </a:r>
            <a:endParaRPr sz="1000">
              <a:solidFill>
                <a:schemeClr val="lt1"/>
              </a:solidFill>
            </a:endParaRPr>
          </a:p>
          <a:p>
            <a:pPr indent="0" lvl="0" marL="0" marR="0" rtl="0" algn="r">
              <a:lnSpc>
                <a:spcPct val="115000"/>
              </a:lnSpc>
              <a:spcBef>
                <a:spcPts val="0"/>
              </a:spcBef>
              <a:spcAft>
                <a:spcPts val="0"/>
              </a:spcAft>
              <a:buNone/>
            </a:pPr>
            <a:r>
              <a:rPr lang="en" sz="1000">
                <a:solidFill>
                  <a:schemeClr val="lt1"/>
                </a:solidFill>
              </a:rPr>
              <a:t>Company website</a:t>
            </a:r>
            <a:endParaRPr sz="1000">
              <a:solidFill>
                <a:schemeClr val="lt1"/>
              </a:solidFill>
            </a:endParaRPr>
          </a:p>
        </p:txBody>
      </p:sp>
      <p:cxnSp>
        <p:nvCxnSpPr>
          <p:cNvPr id="32" name="Google Shape;32;p6"/>
          <p:cNvCxnSpPr/>
          <p:nvPr/>
        </p:nvCxnSpPr>
        <p:spPr>
          <a:xfrm>
            <a:off x="9372600" y="6286488"/>
            <a:ext cx="0" cy="788700"/>
          </a:xfrm>
          <a:prstGeom prst="straightConnector1">
            <a:avLst/>
          </a:prstGeom>
          <a:noFill/>
          <a:ln cap="flat" cmpd="sng" w="9525">
            <a:solidFill>
              <a:srgbClr val="FFFFFF"/>
            </a:solidFill>
            <a:prstDash val="solid"/>
            <a:round/>
            <a:headEnd len="med" w="med" type="none"/>
            <a:tailEnd len="med" w="med" type="none"/>
          </a:ln>
        </p:spPr>
      </p:cxnSp>
      <p:pic>
        <p:nvPicPr>
          <p:cNvPr id="33" name="Google Shape;33;p6"/>
          <p:cNvPicPr preferRelativeResize="0"/>
          <p:nvPr/>
        </p:nvPicPr>
        <p:blipFill>
          <a:blip r:embed="rId4">
            <a:alphaModFix/>
          </a:blip>
          <a:stretch>
            <a:fillRect/>
          </a:stretch>
        </p:blipFill>
        <p:spPr>
          <a:xfrm>
            <a:off x="685800" y="685800"/>
            <a:ext cx="1658925" cy="407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7" name="Shape 37"/>
        <p:cNvGrpSpPr/>
        <p:nvPr/>
      </p:nvGrpSpPr>
      <p:grpSpPr>
        <a:xfrm>
          <a:off x="0" y="0"/>
          <a:ext cx="0" cy="0"/>
          <a:chOff x="0" y="0"/>
          <a:chExt cx="0" cy="0"/>
        </a:xfrm>
      </p:grpSpPr>
      <p:sp>
        <p:nvSpPr>
          <p:cNvPr id="38" name="Google Shape;38;p7"/>
          <p:cNvSpPr/>
          <p:nvPr/>
        </p:nvSpPr>
        <p:spPr>
          <a:xfrm>
            <a:off x="0" y="0"/>
            <a:ext cx="10058400" cy="7772400"/>
          </a:xfrm>
          <a:prstGeom prst="rect">
            <a:avLst/>
          </a:prstGeom>
          <a:gradFill>
            <a:gsLst>
              <a:gs pos="0">
                <a:srgbClr val="073763">
                  <a:alpha val="87710"/>
                </a:srgbClr>
              </a:gs>
              <a:gs pos="100000">
                <a:srgbClr val="073763">
                  <a:alpha val="87843"/>
                  <a:alpha val="87710"/>
                </a:srgbClr>
              </a:gs>
            </a:gsLst>
            <a:lin ang="0" scaled="0"/>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idx="1" type="subTitle"/>
          </p:nvPr>
        </p:nvSpPr>
        <p:spPr>
          <a:xfrm>
            <a:off x="0" y="1092900"/>
            <a:ext cx="7828500" cy="4895400"/>
          </a:xfrm>
          <a:prstGeom prst="rect">
            <a:avLst/>
          </a:prstGeom>
          <a:noFill/>
        </p:spPr>
        <p:txBody>
          <a:bodyPr anchorCtr="0" anchor="ctr" bIns="113100" lIns="113100" spcFirstLastPara="1" rIns="113100" wrap="square" tIns="113100">
            <a:noAutofit/>
          </a:bodyPr>
          <a:lstStyle/>
          <a:p>
            <a:pPr indent="0" lvl="0" marL="571500" rtl="0" algn="l">
              <a:lnSpc>
                <a:spcPct val="115000"/>
              </a:lnSpc>
              <a:spcBef>
                <a:spcPts val="0"/>
              </a:spcBef>
              <a:spcAft>
                <a:spcPts val="0"/>
              </a:spcAft>
              <a:buNone/>
            </a:pPr>
            <a:r>
              <a:rPr b="1" lang="en" sz="1100">
                <a:solidFill>
                  <a:schemeClr val="lt1"/>
                </a:solidFill>
              </a:rPr>
              <a:t>FOR SALE</a:t>
            </a:r>
            <a:endParaRPr b="1" sz="1100">
              <a:solidFill>
                <a:schemeClr val="lt1"/>
              </a:solidFill>
            </a:endParaRPr>
          </a:p>
          <a:p>
            <a:pPr indent="0" lvl="0" marL="571500" rtl="0" algn="l">
              <a:lnSpc>
                <a:spcPct val="115000"/>
              </a:lnSpc>
              <a:spcBef>
                <a:spcPts val="1000"/>
              </a:spcBef>
              <a:spcAft>
                <a:spcPts val="0"/>
              </a:spcAft>
              <a:buNone/>
            </a:pPr>
            <a:r>
              <a:rPr lang="en" sz="3600">
                <a:solidFill>
                  <a:schemeClr val="lt1"/>
                </a:solidFill>
              </a:rPr>
              <a:t>The Building Name</a:t>
            </a:r>
            <a:endParaRPr sz="3600">
              <a:solidFill>
                <a:schemeClr val="lt1"/>
              </a:solidFill>
              <a:latin typeface="Montserrat"/>
              <a:ea typeface="Montserrat"/>
              <a:cs typeface="Montserrat"/>
              <a:sym typeface="Montserrat"/>
            </a:endParaRPr>
          </a:p>
          <a:p>
            <a:pPr indent="0" lvl="0" marL="571500" rtl="0" algn="l">
              <a:lnSpc>
                <a:spcPct val="115000"/>
              </a:lnSpc>
              <a:spcBef>
                <a:spcPts val="0"/>
              </a:spcBef>
              <a:spcAft>
                <a:spcPts val="0"/>
              </a:spcAft>
              <a:buNone/>
            </a:pPr>
            <a:r>
              <a:rPr i="1" lang="en" sz="3600">
                <a:solidFill>
                  <a:schemeClr val="lt1"/>
                </a:solidFill>
              </a:rPr>
              <a:t>Street Address, City, State, Zip</a:t>
            </a:r>
            <a:endParaRPr i="1" sz="3600">
              <a:solidFill>
                <a:schemeClr val="lt1"/>
              </a:solidFill>
              <a:latin typeface="Montserrat"/>
              <a:ea typeface="Montserrat"/>
              <a:cs typeface="Montserrat"/>
              <a:sym typeface="Montserrat"/>
            </a:endParaRPr>
          </a:p>
        </p:txBody>
      </p:sp>
      <p:sp>
        <p:nvSpPr>
          <p:cNvPr id="40" name="Google Shape;40;p7"/>
          <p:cNvSpPr txBox="1"/>
          <p:nvPr>
            <p:ph idx="1" type="subTitle"/>
          </p:nvPr>
        </p:nvSpPr>
        <p:spPr>
          <a:xfrm>
            <a:off x="685800" y="6166700"/>
            <a:ext cx="2228700" cy="919800"/>
          </a:xfrm>
          <a:prstGeom prst="rect">
            <a:avLst/>
          </a:prstGeom>
        </p:spPr>
        <p:txBody>
          <a:bodyPr anchorCtr="0" anchor="t" bIns="113100" lIns="113100" spcFirstLastPara="1" rIns="113100" wrap="square" tIns="113100">
            <a:noAutofit/>
          </a:bodyPr>
          <a:lstStyle/>
          <a:p>
            <a:pPr indent="0" lvl="0" marL="0" marR="0" rtl="0" algn="l">
              <a:lnSpc>
                <a:spcPct val="115000"/>
              </a:lnSpc>
              <a:spcBef>
                <a:spcPts val="0"/>
              </a:spcBef>
              <a:spcAft>
                <a:spcPts val="0"/>
              </a:spcAft>
              <a:buNone/>
            </a:pPr>
            <a:r>
              <a:rPr b="1" lang="en" sz="1000">
                <a:solidFill>
                  <a:schemeClr val="lt1"/>
                </a:solidFill>
              </a:rPr>
              <a:t>Presented by</a:t>
            </a:r>
            <a:endParaRPr b="1" sz="1000">
              <a:solidFill>
                <a:schemeClr val="lt1"/>
              </a:solidFill>
            </a:endParaRPr>
          </a:p>
          <a:p>
            <a:pPr indent="0" lvl="0" marL="0" marR="0" rtl="0" algn="l">
              <a:lnSpc>
                <a:spcPct val="115000"/>
              </a:lnSpc>
              <a:spcBef>
                <a:spcPts val="0"/>
              </a:spcBef>
              <a:spcAft>
                <a:spcPts val="0"/>
              </a:spcAft>
              <a:buNone/>
            </a:pPr>
            <a:r>
              <a:rPr lang="en" sz="1000">
                <a:solidFill>
                  <a:schemeClr val="lt1"/>
                </a:solidFill>
              </a:rPr>
              <a:t>Broker’s Name</a:t>
            </a:r>
            <a:endParaRPr sz="1000">
              <a:solidFill>
                <a:schemeClr val="lt1"/>
              </a:solidFill>
            </a:endParaRPr>
          </a:p>
          <a:p>
            <a:pPr indent="0" lvl="0" marL="0" marR="0" rtl="0" algn="l">
              <a:lnSpc>
                <a:spcPct val="115000"/>
              </a:lnSpc>
              <a:spcBef>
                <a:spcPts val="0"/>
              </a:spcBef>
              <a:spcAft>
                <a:spcPts val="0"/>
              </a:spcAft>
              <a:buNone/>
            </a:pPr>
            <a:r>
              <a:rPr lang="en" sz="1000">
                <a:solidFill>
                  <a:schemeClr val="lt1"/>
                </a:solidFill>
              </a:rPr>
              <a:t>Job Title</a:t>
            </a:r>
            <a:endParaRPr sz="1000">
              <a:solidFill>
                <a:schemeClr val="lt1"/>
              </a:solidFill>
            </a:endParaRPr>
          </a:p>
          <a:p>
            <a:pPr indent="0" lvl="0" marL="0" marR="0" rtl="0" algn="l">
              <a:lnSpc>
                <a:spcPct val="115000"/>
              </a:lnSpc>
              <a:spcBef>
                <a:spcPts val="0"/>
              </a:spcBef>
              <a:spcAft>
                <a:spcPts val="0"/>
              </a:spcAft>
              <a:buNone/>
            </a:pPr>
            <a:r>
              <a:rPr lang="en" sz="1000">
                <a:solidFill>
                  <a:schemeClr val="lt1"/>
                </a:solidFill>
              </a:rPr>
              <a:t>Phone Number</a:t>
            </a:r>
            <a:endParaRPr sz="1000">
              <a:solidFill>
                <a:schemeClr val="lt1"/>
              </a:solidFill>
            </a:endParaRPr>
          </a:p>
          <a:p>
            <a:pPr indent="0" lvl="0" marL="0" marR="0" rtl="0" algn="l">
              <a:lnSpc>
                <a:spcPct val="115000"/>
              </a:lnSpc>
              <a:spcBef>
                <a:spcPts val="0"/>
              </a:spcBef>
              <a:spcAft>
                <a:spcPts val="0"/>
              </a:spcAft>
              <a:buNone/>
            </a:pPr>
            <a:r>
              <a:rPr lang="en" sz="1000">
                <a:solidFill>
                  <a:schemeClr val="lt1"/>
                </a:solidFill>
              </a:rPr>
              <a:t>Email</a:t>
            </a:r>
            <a:endParaRPr b="1" sz="1000">
              <a:solidFill>
                <a:schemeClr val="lt1"/>
              </a:solidFill>
            </a:endParaRPr>
          </a:p>
        </p:txBody>
      </p:sp>
      <p:sp>
        <p:nvSpPr>
          <p:cNvPr id="41" name="Google Shape;41;p7"/>
          <p:cNvSpPr txBox="1"/>
          <p:nvPr>
            <p:ph idx="1" type="subTitle"/>
          </p:nvPr>
        </p:nvSpPr>
        <p:spPr>
          <a:xfrm>
            <a:off x="3005919" y="6166700"/>
            <a:ext cx="2228700" cy="919800"/>
          </a:xfrm>
          <a:prstGeom prst="rect">
            <a:avLst/>
          </a:prstGeom>
        </p:spPr>
        <p:txBody>
          <a:bodyPr anchorCtr="0" anchor="t" bIns="113100" lIns="113100" spcFirstLastPara="1" rIns="113100" wrap="square" tIns="113100">
            <a:noAutofit/>
          </a:bodyPr>
          <a:lstStyle/>
          <a:p>
            <a:pPr indent="0" lvl="0" marL="0" marR="0" rtl="0" algn="l">
              <a:lnSpc>
                <a:spcPct val="115000"/>
              </a:lnSpc>
              <a:spcBef>
                <a:spcPts val="0"/>
              </a:spcBef>
              <a:spcAft>
                <a:spcPts val="0"/>
              </a:spcAft>
              <a:buClr>
                <a:schemeClr val="dk1"/>
              </a:buClr>
              <a:buSzPts val="1100"/>
              <a:buFont typeface="Arial"/>
              <a:buNone/>
            </a:pPr>
            <a:r>
              <a:rPr b="1" lang="en" sz="1000">
                <a:solidFill>
                  <a:schemeClr val="lt1"/>
                </a:solidFill>
              </a:rPr>
              <a:t>Presented by</a:t>
            </a:r>
            <a:endParaRPr b="1"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Broker’s Name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Job Title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Phone Number</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Email</a:t>
            </a:r>
            <a:endParaRPr sz="1000">
              <a:solidFill>
                <a:schemeClr val="lt1"/>
              </a:solidFill>
            </a:endParaRPr>
          </a:p>
          <a:p>
            <a:pPr indent="0" lvl="0" marL="0" rtl="0" algn="l">
              <a:lnSpc>
                <a:spcPct val="115000"/>
              </a:lnSpc>
              <a:spcBef>
                <a:spcPts val="0"/>
              </a:spcBef>
              <a:spcAft>
                <a:spcPts val="0"/>
              </a:spcAft>
              <a:buNone/>
            </a:pPr>
            <a:r>
              <a:t/>
            </a:r>
            <a:endParaRPr sz="1000">
              <a:solidFill>
                <a:schemeClr val="lt1"/>
              </a:solidFill>
            </a:endParaRPr>
          </a:p>
        </p:txBody>
      </p:sp>
      <p:sp>
        <p:nvSpPr>
          <p:cNvPr id="42" name="Google Shape;42;p7"/>
          <p:cNvSpPr txBox="1"/>
          <p:nvPr>
            <p:ph idx="1" type="subTitle"/>
          </p:nvPr>
        </p:nvSpPr>
        <p:spPr>
          <a:xfrm>
            <a:off x="7453950" y="6166700"/>
            <a:ext cx="1689900" cy="919800"/>
          </a:xfrm>
          <a:prstGeom prst="rect">
            <a:avLst/>
          </a:prstGeom>
        </p:spPr>
        <p:txBody>
          <a:bodyPr anchorCtr="0" anchor="t" bIns="113100" lIns="113100" spcFirstLastPara="1" rIns="113100" wrap="square" tIns="113100">
            <a:noAutofit/>
          </a:bodyPr>
          <a:lstStyle/>
          <a:p>
            <a:pPr indent="0" lvl="0" marL="0" marR="0" rtl="0" algn="r">
              <a:lnSpc>
                <a:spcPct val="115000"/>
              </a:lnSpc>
              <a:spcBef>
                <a:spcPts val="0"/>
              </a:spcBef>
              <a:spcAft>
                <a:spcPts val="0"/>
              </a:spcAft>
              <a:buClr>
                <a:schemeClr val="dk1"/>
              </a:buClr>
              <a:buSzPts val="1100"/>
              <a:buFont typeface="Arial"/>
              <a:buNone/>
            </a:pPr>
            <a:r>
              <a:rPr b="1" lang="en" sz="1000">
                <a:solidFill>
                  <a:schemeClr val="lt1"/>
                </a:solidFill>
              </a:rPr>
              <a:t>Company name</a:t>
            </a:r>
            <a:endParaRPr b="1"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phone number</a:t>
            </a:r>
            <a:endParaRPr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address</a:t>
            </a:r>
            <a:endParaRPr sz="1000">
              <a:solidFill>
                <a:schemeClr val="lt1"/>
              </a:solidFill>
            </a:endParaRPr>
          </a:p>
          <a:p>
            <a:pPr indent="0" lvl="0" marL="0" marR="0" rtl="0" algn="r">
              <a:lnSpc>
                <a:spcPct val="115000"/>
              </a:lnSpc>
              <a:spcBef>
                <a:spcPts val="0"/>
              </a:spcBef>
              <a:spcAft>
                <a:spcPts val="0"/>
              </a:spcAft>
              <a:buNone/>
            </a:pPr>
            <a:r>
              <a:rPr lang="en" sz="1000">
                <a:solidFill>
                  <a:schemeClr val="lt1"/>
                </a:solidFill>
              </a:rPr>
              <a:t>Company website</a:t>
            </a:r>
            <a:endParaRPr sz="1000">
              <a:solidFill>
                <a:schemeClr val="lt1"/>
              </a:solidFill>
            </a:endParaRPr>
          </a:p>
        </p:txBody>
      </p:sp>
      <p:cxnSp>
        <p:nvCxnSpPr>
          <p:cNvPr id="43" name="Google Shape;43;p7"/>
          <p:cNvCxnSpPr/>
          <p:nvPr/>
        </p:nvCxnSpPr>
        <p:spPr>
          <a:xfrm>
            <a:off x="9372600" y="6286488"/>
            <a:ext cx="0" cy="788700"/>
          </a:xfrm>
          <a:prstGeom prst="straightConnector1">
            <a:avLst/>
          </a:prstGeom>
          <a:noFill/>
          <a:ln cap="flat" cmpd="sng" w="9525">
            <a:solidFill>
              <a:srgbClr val="FFFFFF"/>
            </a:solidFill>
            <a:prstDash val="solid"/>
            <a:round/>
            <a:headEnd len="med" w="med" type="none"/>
            <a:tailEnd len="med" w="med" type="none"/>
          </a:ln>
        </p:spPr>
      </p:cxnSp>
      <p:pic>
        <p:nvPicPr>
          <p:cNvPr id="44" name="Google Shape;44;p7"/>
          <p:cNvPicPr preferRelativeResize="0"/>
          <p:nvPr/>
        </p:nvPicPr>
        <p:blipFill>
          <a:blip r:embed="rId4">
            <a:alphaModFix/>
          </a:blip>
          <a:stretch>
            <a:fillRect/>
          </a:stretch>
        </p:blipFill>
        <p:spPr>
          <a:xfrm>
            <a:off x="685800" y="685800"/>
            <a:ext cx="1658925" cy="4071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48" name="Shape 48"/>
        <p:cNvGrpSpPr/>
        <p:nvPr/>
      </p:nvGrpSpPr>
      <p:grpSpPr>
        <a:xfrm>
          <a:off x="0" y="0"/>
          <a:ext cx="0" cy="0"/>
          <a:chOff x="0" y="0"/>
          <a:chExt cx="0" cy="0"/>
        </a:xfrm>
      </p:grpSpPr>
      <p:sp>
        <p:nvSpPr>
          <p:cNvPr id="49" name="Google Shape;49;p8"/>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Property </a:t>
            </a:r>
            <a:r>
              <a:rPr lang="en" sz="2200">
                <a:solidFill>
                  <a:schemeClr val="accent1"/>
                </a:solidFill>
              </a:rPr>
              <a:t>Summary - For Lease</a:t>
            </a:r>
            <a:endParaRPr i="1" sz="2200">
              <a:solidFill>
                <a:schemeClr val="accent1"/>
              </a:solidFill>
              <a:latin typeface="Montserrat"/>
              <a:ea typeface="Montserrat"/>
              <a:cs typeface="Montserrat"/>
              <a:sym typeface="Montserrat"/>
            </a:endParaRPr>
          </a:p>
        </p:txBody>
      </p:sp>
      <p:sp>
        <p:nvSpPr>
          <p:cNvPr id="50" name="Google Shape;50;p8"/>
          <p:cNvSpPr txBox="1"/>
          <p:nvPr>
            <p:ph idx="4294967295" type="subTitle"/>
          </p:nvPr>
        </p:nvSpPr>
        <p:spPr>
          <a:xfrm>
            <a:off x="685800" y="3975493"/>
            <a:ext cx="4343400" cy="3071400"/>
          </a:xfrm>
          <a:prstGeom prst="rect">
            <a:avLst/>
          </a:prstGeom>
          <a:noFill/>
        </p:spPr>
        <p:txBody>
          <a:bodyPr anchorCtr="0" anchor="t" bIns="113100" lIns="113100" spcFirstLastPara="1" rIns="113100" wrap="square" tIns="113100">
            <a:noAutofit/>
          </a:bodyPr>
          <a:lstStyle/>
          <a:p>
            <a:pPr indent="0" lvl="0" marL="0" rtl="0" algn="l">
              <a:spcBef>
                <a:spcPts val="0"/>
              </a:spcBef>
              <a:spcAft>
                <a:spcPts val="0"/>
              </a:spcAft>
              <a:buNone/>
            </a:pPr>
            <a:r>
              <a:rPr b="1" lang="en" sz="1000">
                <a:solidFill>
                  <a:schemeClr val="accent1"/>
                </a:solidFill>
              </a:rPr>
              <a:t>PROPERTY DESCRIPTION</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b="1" sz="1000"/>
          </a:p>
          <a:p>
            <a:pPr indent="0" lvl="0" marL="0" rtl="0" algn="l">
              <a:spcBef>
                <a:spcPts val="2000"/>
              </a:spcBef>
              <a:spcAft>
                <a:spcPts val="0"/>
              </a:spcAft>
              <a:buNone/>
            </a:pPr>
            <a:r>
              <a:rPr b="1" lang="en" sz="1000">
                <a:solidFill>
                  <a:schemeClr val="accent1"/>
                </a:solidFill>
              </a:rPr>
              <a:t>PROPERTY HIGHLIGHTS</a:t>
            </a:r>
            <a:endParaRPr b="1" sz="1000">
              <a:solidFill>
                <a:schemeClr val="accent1"/>
              </a:solidFill>
            </a:endParaRPr>
          </a:p>
          <a:p>
            <a:pPr indent="-177800" lvl="0" marL="57150" rtl="0" algn="l">
              <a:lnSpc>
                <a:spcPct val="115000"/>
              </a:lnSpc>
              <a:spcBef>
                <a:spcPts val="10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400"/>
              </a:spcAft>
              <a:buSzPts val="1000"/>
              <a:buChar char="●"/>
            </a:pPr>
            <a:r>
              <a:rPr lang="en" sz="1000"/>
              <a:t>Lorem ipsum dolor sit amet</a:t>
            </a:r>
            <a:endParaRPr sz="1000"/>
          </a:p>
        </p:txBody>
      </p:sp>
      <p:graphicFrame>
        <p:nvGraphicFramePr>
          <p:cNvPr id="51" name="Google Shape;51;p8"/>
          <p:cNvGraphicFramePr/>
          <p:nvPr/>
        </p:nvGraphicFramePr>
        <p:xfrm>
          <a:off x="5262654" y="3996996"/>
          <a:ext cx="3000000" cy="3000000"/>
        </p:xfrm>
        <a:graphic>
          <a:graphicData uri="http://schemas.openxmlformats.org/drawingml/2006/table">
            <a:tbl>
              <a:tblPr>
                <a:noFill/>
                <a:tableStyleId>{562F6F4C-4F25-440F-ADF0-F8B1FE39B5CA}</a:tableStyleId>
              </a:tblPr>
              <a:tblGrid>
                <a:gridCol w="2094450"/>
                <a:gridCol w="2094450"/>
              </a:tblGrid>
              <a:tr h="302490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OFFERING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Lease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Building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Available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Number of units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Price /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Cap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NOI</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Renovated</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Zoning</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$26.00 - 29.00 SF/yr (MG)</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5,000 - 20,000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0.5 Acres</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238.74%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$4,774,709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2011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B-1 / B-2</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52" name="Google Shape;52;p8"/>
          <p:cNvPicPr preferRelativeResize="0"/>
          <p:nvPr/>
        </p:nvPicPr>
        <p:blipFill rotWithShape="1">
          <a:blip r:embed="rId3">
            <a:alphaModFix/>
          </a:blip>
          <a:srcRect b="28784" l="28514" r="28514" t="28779"/>
          <a:stretch/>
        </p:blipFill>
        <p:spPr>
          <a:xfrm>
            <a:off x="693450" y="1461350"/>
            <a:ext cx="4297200" cy="2387100"/>
          </a:xfrm>
          <a:prstGeom prst="rect">
            <a:avLst/>
          </a:prstGeom>
          <a:noFill/>
          <a:ln>
            <a:noFill/>
          </a:ln>
        </p:spPr>
      </p:pic>
      <p:pic>
        <p:nvPicPr>
          <p:cNvPr id="53" name="Google Shape;53;p8"/>
          <p:cNvPicPr preferRelativeResize="0"/>
          <p:nvPr/>
        </p:nvPicPr>
        <p:blipFill rotWithShape="1">
          <a:blip r:embed="rId3">
            <a:alphaModFix/>
          </a:blip>
          <a:srcRect b="28784" l="28514" r="28514" t="28779"/>
          <a:stretch/>
        </p:blipFill>
        <p:spPr>
          <a:xfrm>
            <a:off x="5067750" y="1461350"/>
            <a:ext cx="4297200" cy="2387100"/>
          </a:xfrm>
          <a:prstGeom prst="rect">
            <a:avLst/>
          </a:prstGeom>
          <a:noFill/>
          <a:ln>
            <a:noFill/>
          </a:ln>
        </p:spPr>
      </p:pic>
      <p:sp>
        <p:nvSpPr>
          <p:cNvPr id="54" name="Google Shape;54;p8"/>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8" name="Shape 58"/>
        <p:cNvGrpSpPr/>
        <p:nvPr/>
      </p:nvGrpSpPr>
      <p:grpSpPr>
        <a:xfrm>
          <a:off x="0" y="0"/>
          <a:ext cx="0" cy="0"/>
          <a:chOff x="0" y="0"/>
          <a:chExt cx="0" cy="0"/>
        </a:xfrm>
      </p:grpSpPr>
      <p:sp>
        <p:nvSpPr>
          <p:cNvPr id="59" name="Google Shape;59;p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Property </a:t>
            </a:r>
            <a:r>
              <a:rPr lang="en" sz="2200">
                <a:solidFill>
                  <a:schemeClr val="accent1"/>
                </a:solidFill>
              </a:rPr>
              <a:t>Summary - For </a:t>
            </a:r>
            <a:r>
              <a:rPr lang="en">
                <a:solidFill>
                  <a:schemeClr val="accent1"/>
                </a:solidFill>
              </a:rPr>
              <a:t>Sale</a:t>
            </a:r>
            <a:endParaRPr i="1" sz="2200">
              <a:solidFill>
                <a:schemeClr val="accent1"/>
              </a:solidFill>
              <a:latin typeface="Montserrat"/>
              <a:ea typeface="Montserrat"/>
              <a:cs typeface="Montserrat"/>
              <a:sym typeface="Montserrat"/>
            </a:endParaRPr>
          </a:p>
        </p:txBody>
      </p:sp>
      <p:sp>
        <p:nvSpPr>
          <p:cNvPr id="60" name="Google Shape;60;p9"/>
          <p:cNvSpPr txBox="1"/>
          <p:nvPr>
            <p:ph idx="4294967295" type="subTitle"/>
          </p:nvPr>
        </p:nvSpPr>
        <p:spPr>
          <a:xfrm>
            <a:off x="685800" y="3975493"/>
            <a:ext cx="4343400" cy="3071400"/>
          </a:xfrm>
          <a:prstGeom prst="rect">
            <a:avLst/>
          </a:prstGeom>
          <a:noFill/>
        </p:spPr>
        <p:txBody>
          <a:bodyPr anchorCtr="0" anchor="t" bIns="113100" lIns="113100" spcFirstLastPara="1" rIns="113100" wrap="square" tIns="113100">
            <a:noAutofit/>
          </a:bodyPr>
          <a:lstStyle/>
          <a:p>
            <a:pPr indent="0" lvl="0" marL="0" rtl="0" algn="l">
              <a:spcBef>
                <a:spcPts val="0"/>
              </a:spcBef>
              <a:spcAft>
                <a:spcPts val="0"/>
              </a:spcAft>
              <a:buNone/>
            </a:pPr>
            <a:r>
              <a:rPr b="1" lang="en" sz="1000">
                <a:solidFill>
                  <a:schemeClr val="accent1"/>
                </a:solidFill>
              </a:rPr>
              <a:t>PROPERTY DESCRIPTION</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b="1" sz="1000"/>
          </a:p>
          <a:p>
            <a:pPr indent="0" lvl="0" marL="0" rtl="0" algn="l">
              <a:spcBef>
                <a:spcPts val="2000"/>
              </a:spcBef>
              <a:spcAft>
                <a:spcPts val="0"/>
              </a:spcAft>
              <a:buNone/>
            </a:pPr>
            <a:r>
              <a:rPr b="1" lang="en" sz="1000">
                <a:solidFill>
                  <a:schemeClr val="accent1"/>
                </a:solidFill>
              </a:rPr>
              <a:t>PROPERTY HIGHLIGHTS</a:t>
            </a:r>
            <a:endParaRPr b="1" sz="1000">
              <a:solidFill>
                <a:schemeClr val="accent1"/>
              </a:solidFill>
            </a:endParaRPr>
          </a:p>
          <a:p>
            <a:pPr indent="-177800" lvl="0" marL="57150" rtl="0" algn="l">
              <a:lnSpc>
                <a:spcPct val="115000"/>
              </a:lnSpc>
              <a:spcBef>
                <a:spcPts val="10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400"/>
              </a:spcAft>
              <a:buSzPts val="1000"/>
              <a:buChar char="●"/>
            </a:pPr>
            <a:r>
              <a:rPr lang="en" sz="1000"/>
              <a:t>Lorem ipsum dolor sit amet</a:t>
            </a:r>
            <a:endParaRPr sz="1000"/>
          </a:p>
        </p:txBody>
      </p:sp>
      <p:graphicFrame>
        <p:nvGraphicFramePr>
          <p:cNvPr id="61" name="Google Shape;61;p9"/>
          <p:cNvGraphicFramePr/>
          <p:nvPr/>
        </p:nvGraphicFramePr>
        <p:xfrm>
          <a:off x="5262654" y="3996996"/>
          <a:ext cx="3000000" cy="3000000"/>
        </p:xfrm>
        <a:graphic>
          <a:graphicData uri="http://schemas.openxmlformats.org/drawingml/2006/table">
            <a:tbl>
              <a:tblPr>
                <a:noFill/>
                <a:tableStyleId>{562F6F4C-4F25-440F-ADF0-F8B1FE39B5CA}</a:tableStyleId>
              </a:tblPr>
              <a:tblGrid>
                <a:gridCol w="2094450"/>
                <a:gridCol w="2094450"/>
              </a:tblGrid>
              <a:tr h="302490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OFFERING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Sale 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Building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Available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Number of units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Price /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Cap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NOI</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Renovated</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Zoning</a:t>
                      </a:r>
                      <a:endParaRPr sz="10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5,000 - 20,000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0.5 Acres</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238.74%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$4,774,709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B-1 / B-2</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62" name="Google Shape;62;p9"/>
          <p:cNvPicPr preferRelativeResize="0"/>
          <p:nvPr/>
        </p:nvPicPr>
        <p:blipFill rotWithShape="1">
          <a:blip r:embed="rId3">
            <a:alphaModFix/>
          </a:blip>
          <a:srcRect b="28784" l="28514" r="28514" t="28779"/>
          <a:stretch/>
        </p:blipFill>
        <p:spPr>
          <a:xfrm>
            <a:off x="693450" y="1461350"/>
            <a:ext cx="4297200" cy="2387100"/>
          </a:xfrm>
          <a:prstGeom prst="rect">
            <a:avLst/>
          </a:prstGeom>
          <a:noFill/>
          <a:ln>
            <a:noFill/>
          </a:ln>
        </p:spPr>
      </p:pic>
      <p:pic>
        <p:nvPicPr>
          <p:cNvPr id="63" name="Google Shape;63;p9"/>
          <p:cNvPicPr preferRelativeResize="0"/>
          <p:nvPr/>
        </p:nvPicPr>
        <p:blipFill rotWithShape="1">
          <a:blip r:embed="rId3">
            <a:alphaModFix/>
          </a:blip>
          <a:srcRect b="28784" l="28514" r="28514" t="28779"/>
          <a:stretch/>
        </p:blipFill>
        <p:spPr>
          <a:xfrm>
            <a:off x="5067750" y="1461350"/>
            <a:ext cx="4297200" cy="2387100"/>
          </a:xfrm>
          <a:prstGeom prst="rect">
            <a:avLst/>
          </a:prstGeom>
          <a:noFill/>
          <a:ln>
            <a:noFill/>
          </a:ln>
        </p:spPr>
      </p:pic>
      <p:sp>
        <p:nvSpPr>
          <p:cNvPr id="64" name="Google Shape;64;p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8" name="Shape 68"/>
        <p:cNvGrpSpPr/>
        <p:nvPr/>
      </p:nvGrpSpPr>
      <p:grpSpPr>
        <a:xfrm>
          <a:off x="0" y="0"/>
          <a:ext cx="0" cy="0"/>
          <a:chOff x="0" y="0"/>
          <a:chExt cx="0" cy="0"/>
        </a:xfrm>
      </p:grpSpPr>
      <p:cxnSp>
        <p:nvCxnSpPr>
          <p:cNvPr id="69" name="Google Shape;69;p10"/>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pic>
        <p:nvPicPr>
          <p:cNvPr id="70" name="Google Shape;70;p10"/>
          <p:cNvPicPr preferRelativeResize="0"/>
          <p:nvPr/>
        </p:nvPicPr>
        <p:blipFill rotWithShape="1">
          <a:blip r:embed="rId3">
            <a:alphaModFix/>
          </a:blip>
          <a:srcRect b="25329" l="28514" r="28514" t="25334"/>
          <a:stretch/>
        </p:blipFill>
        <p:spPr>
          <a:xfrm>
            <a:off x="693450" y="1461350"/>
            <a:ext cx="4297200" cy="2775300"/>
          </a:xfrm>
          <a:prstGeom prst="rect">
            <a:avLst/>
          </a:prstGeom>
          <a:noFill/>
          <a:ln>
            <a:noFill/>
          </a:ln>
        </p:spPr>
      </p:pic>
      <p:pic>
        <p:nvPicPr>
          <p:cNvPr id="71" name="Google Shape;71;p10"/>
          <p:cNvPicPr preferRelativeResize="0"/>
          <p:nvPr/>
        </p:nvPicPr>
        <p:blipFill rotWithShape="1">
          <a:blip r:embed="rId3">
            <a:alphaModFix/>
          </a:blip>
          <a:srcRect b="25329" l="28514" r="28514" t="25334"/>
          <a:stretch/>
        </p:blipFill>
        <p:spPr>
          <a:xfrm>
            <a:off x="693450" y="4311425"/>
            <a:ext cx="4297200" cy="2775300"/>
          </a:xfrm>
          <a:prstGeom prst="rect">
            <a:avLst/>
          </a:prstGeom>
          <a:noFill/>
          <a:ln>
            <a:noFill/>
          </a:ln>
        </p:spPr>
      </p:pic>
      <p:pic>
        <p:nvPicPr>
          <p:cNvPr id="72" name="Google Shape;72;p10"/>
          <p:cNvPicPr preferRelativeResize="0"/>
          <p:nvPr/>
        </p:nvPicPr>
        <p:blipFill rotWithShape="1">
          <a:blip r:embed="rId3">
            <a:alphaModFix/>
          </a:blip>
          <a:srcRect b="0" l="28514" r="28514" t="0"/>
          <a:stretch/>
        </p:blipFill>
        <p:spPr>
          <a:xfrm>
            <a:off x="5067750" y="1470812"/>
            <a:ext cx="4297200" cy="5625299"/>
          </a:xfrm>
          <a:prstGeom prst="rect">
            <a:avLst/>
          </a:prstGeom>
          <a:noFill/>
          <a:ln>
            <a:noFill/>
          </a:ln>
        </p:spPr>
      </p:pic>
      <p:sp>
        <p:nvSpPr>
          <p:cNvPr id="73" name="Google Shape;73;p1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74" name="Google Shape;74;p1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Additional Photos</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8" name="Shape 78"/>
        <p:cNvGrpSpPr/>
        <p:nvPr/>
      </p:nvGrpSpPr>
      <p:grpSpPr>
        <a:xfrm>
          <a:off x="0" y="0"/>
          <a:ext cx="0" cy="0"/>
          <a:chOff x="0" y="0"/>
          <a:chExt cx="0" cy="0"/>
        </a:xfrm>
      </p:grpSpPr>
      <p:pic>
        <p:nvPicPr>
          <p:cNvPr id="79" name="Google Shape;79;p11"/>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sp>
        <p:nvSpPr>
          <p:cNvPr id="80" name="Google Shape;80;p11"/>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81" name="Google Shape;81;p11"/>
          <p:cNvGrpSpPr/>
          <p:nvPr/>
        </p:nvGrpSpPr>
        <p:grpSpPr>
          <a:xfrm>
            <a:off x="2298888" y="3063125"/>
            <a:ext cx="431400" cy="431400"/>
            <a:chOff x="2298888" y="3063125"/>
            <a:chExt cx="431400" cy="431400"/>
          </a:xfrm>
        </p:grpSpPr>
        <p:sp>
          <p:nvSpPr>
            <p:cNvPr id="82" name="Google Shape;82;p11"/>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11"/>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84" name="Google Shape;84;p11"/>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Location Map</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8" name="Shape 88"/>
        <p:cNvGrpSpPr/>
        <p:nvPr/>
      </p:nvGrpSpPr>
      <p:grpSpPr>
        <a:xfrm>
          <a:off x="0" y="0"/>
          <a:ext cx="0" cy="0"/>
          <a:chOff x="0" y="0"/>
          <a:chExt cx="0" cy="0"/>
        </a:xfrm>
      </p:grpSpPr>
      <p:sp>
        <p:nvSpPr>
          <p:cNvPr id="89" name="Google Shape;89;p12"/>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Demographics Map &amp; </a:t>
            </a:r>
            <a:r>
              <a:rPr lang="en">
                <a:solidFill>
                  <a:schemeClr val="accent1"/>
                </a:solidFill>
              </a:rPr>
              <a:t>R</a:t>
            </a:r>
            <a:r>
              <a:rPr lang="en" sz="2200">
                <a:solidFill>
                  <a:schemeClr val="accent1"/>
                </a:solidFill>
              </a:rPr>
              <a:t>eport</a:t>
            </a:r>
            <a:endParaRPr i="1" sz="2200">
              <a:solidFill>
                <a:schemeClr val="accent1"/>
              </a:solidFill>
              <a:latin typeface="Montserrat"/>
              <a:ea typeface="Montserrat"/>
              <a:cs typeface="Montserrat"/>
              <a:sym typeface="Montserrat"/>
            </a:endParaRPr>
          </a:p>
        </p:txBody>
      </p:sp>
      <p:graphicFrame>
        <p:nvGraphicFramePr>
          <p:cNvPr id="90" name="Google Shape;90;p12"/>
          <p:cNvGraphicFramePr/>
          <p:nvPr/>
        </p:nvGraphicFramePr>
        <p:xfrm>
          <a:off x="5229104" y="1461354"/>
          <a:ext cx="3000000" cy="3000000"/>
        </p:xfrm>
        <a:graphic>
          <a:graphicData uri="http://schemas.openxmlformats.org/drawingml/2006/table">
            <a:tbl>
              <a:tblPr>
                <a:noFill/>
                <a:tableStyleId>{562F6F4C-4F25-440F-ADF0-F8B1FE39B5CA}</a:tableStyleId>
              </a:tblPr>
              <a:tblGrid>
                <a:gridCol w="825950"/>
                <a:gridCol w="825950"/>
                <a:gridCol w="825950"/>
                <a:gridCol w="825950"/>
                <a:gridCol w="825950"/>
              </a:tblGrid>
              <a:tr h="13862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POPULATION</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Total population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Median age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Median age (male)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Median age (female)</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1 MILE</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29,453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40.8</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2 MILES</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166,330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40.8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3 MILES</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336,355</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38.8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38.8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38.6</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53195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HOUSEHOLDS &amp; INCOME</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Total households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Total persons per HH</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Average HH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Average house value</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br>
                        <a:rPr b="1" lang="en" sz="1000">
                          <a:solidFill>
                            <a:srgbClr val="073763"/>
                          </a:solidFill>
                          <a:latin typeface="Montserrat"/>
                          <a:ea typeface="Montserrat"/>
                          <a:cs typeface="Montserrat"/>
                          <a:sym typeface="Montserrat"/>
                        </a:rPr>
                      </a:br>
                      <a:endParaRPr b="1" sz="1000">
                        <a:solidFill>
                          <a:srgbClr val="073763"/>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15,743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$119,628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$809,51</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br>
                        <a:rPr b="1" lang="en" sz="1000">
                          <a:solidFill>
                            <a:srgbClr val="073763"/>
                          </a:solidFill>
                          <a:latin typeface="Montserrat"/>
                          <a:ea typeface="Montserrat"/>
                          <a:cs typeface="Montserrat"/>
                          <a:sym typeface="Montserrat"/>
                        </a:rPr>
                      </a:br>
                      <a:endParaRPr b="1" sz="1000">
                        <a:solidFill>
                          <a:srgbClr val="073763"/>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84,419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$80,369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$811,596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br>
                        <a:rPr b="1" lang="en" sz="1000">
                          <a:solidFill>
                            <a:srgbClr val="073763"/>
                          </a:solidFill>
                          <a:latin typeface="Montserrat"/>
                          <a:ea typeface="Montserrat"/>
                          <a:cs typeface="Montserrat"/>
                          <a:sym typeface="Montserrat"/>
                        </a:rPr>
                      </a:b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73,899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$91,615</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$838,55</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91" name="Google Shape;91;p12"/>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pic>
        <p:nvPicPr>
          <p:cNvPr id="92" name="Google Shape;92;p12"/>
          <p:cNvPicPr preferRelativeResize="0"/>
          <p:nvPr/>
        </p:nvPicPr>
        <p:blipFill rotWithShape="1">
          <a:blip r:embed="rId3">
            <a:alphaModFix/>
          </a:blip>
          <a:srcRect b="0" l="28353" r="28353" t="0"/>
          <a:stretch/>
        </p:blipFill>
        <p:spPr>
          <a:xfrm>
            <a:off x="673325" y="1470800"/>
            <a:ext cx="4329624" cy="5625299"/>
          </a:xfrm>
          <a:prstGeom prst="rect">
            <a:avLst/>
          </a:prstGeom>
          <a:noFill/>
          <a:ln>
            <a:noFill/>
          </a:ln>
        </p:spPr>
      </p:pic>
      <p:grpSp>
        <p:nvGrpSpPr>
          <p:cNvPr id="93" name="Google Shape;93;p12"/>
          <p:cNvGrpSpPr/>
          <p:nvPr/>
        </p:nvGrpSpPr>
        <p:grpSpPr>
          <a:xfrm>
            <a:off x="2298888" y="3063125"/>
            <a:ext cx="431400" cy="431400"/>
            <a:chOff x="2298888" y="3063125"/>
            <a:chExt cx="431400" cy="431400"/>
          </a:xfrm>
        </p:grpSpPr>
        <p:sp>
          <p:nvSpPr>
            <p:cNvPr id="94" name="Google Shape;94;p12"/>
            <p:cNvSpPr/>
            <p:nvPr/>
          </p:nvSpPr>
          <p:spPr>
            <a:xfrm rot="8100000">
              <a:off x="2362065" y="3126302"/>
              <a:ext cx="305046" cy="305046"/>
            </a:xfrm>
            <a:prstGeom prst="teardrop">
              <a:avLst>
                <a:gd fmla="val 100000" name="adj"/>
              </a:avLst>
            </a:prstGeom>
            <a:solidFill>
              <a:srgbClr val="07376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2"/>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073763"/>
      </a:accent1>
      <a:accent2>
        <a:srgbClr val="F3F3F3"/>
      </a:accent2>
      <a:accent3>
        <a:srgbClr val="F3F3F3"/>
      </a:accent3>
      <a:accent4>
        <a:srgbClr val="F3F3F3"/>
      </a:accent4>
      <a:accent5>
        <a:srgbClr val="F3F3F3"/>
      </a:accent5>
      <a:accent6>
        <a:srgbClr val="F3F3F3"/>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