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2" r:id="rId5"/>
  </p:sldMasterIdLst>
  <p:notesMasterIdLst>
    <p:notesMasterId r:id="rId6"/>
  </p:notesMasterIdLst>
  <p:sldIdLst>
    <p:sldId id="256" r:id="rId7"/>
    <p:sldId id="257" r:id="rId8"/>
  </p:sldIdLst>
  <p:sldSz cy="7772400" cx="10058400"/>
  <p:notesSz cx="6858000" cy="9144000"/>
  <p:embeddedFontLst>
    <p:embeddedFont>
      <p:font typeface="Montserrat"/>
      <p:regular r:id="rId9"/>
      <p:bold r:id="rId10"/>
      <p:italic r:id="rId11"/>
      <p:boldItalic r:id="rId1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3168">
          <p15:clr>
            <a:srgbClr val="A4A3A4"/>
          </p15:clr>
        </p15:guide>
        <p15:guide id="2" pos="432">
          <p15:clr>
            <a:srgbClr val="9AA0A6"/>
          </p15:clr>
        </p15:guide>
        <p15:guide id="3" pos="5904">
          <p15:clr>
            <a:srgbClr val="9AA0A6"/>
          </p15:clr>
        </p15:guide>
        <p15:guide id="4" orient="horz" pos="432">
          <p15:clr>
            <a:srgbClr val="9AA0A6"/>
          </p15:clr>
        </p15:guide>
        <p15:guide id="5" orient="horz" pos="4464">
          <p15:clr>
            <a:srgbClr val="9AA0A6"/>
          </p15:clr>
        </p15:guide>
        <p15:guide id="6" orient="horz" pos="4464">
          <p15:clr>
            <a:srgbClr val="9AA0A6"/>
          </p15:clr>
        </p15:guide>
        <p15:guide id="7" orient="horz" pos="2843">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0CAA25D-A9EC-4CA1-A4D8-24886CA255AC}">
  <a:tblStyle styleId="{A0CAA25D-A9EC-4CA1-A4D8-24886CA255A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p:guide pos="432"/>
        <p:guide pos="5904"/>
        <p:guide pos="432" orient="horz"/>
        <p:guide pos="4464" orient="horz"/>
        <p:guide pos="4464" orient="horz"/>
        <p:guide pos="2843" orient="horz"/>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11" Type="http://schemas.openxmlformats.org/officeDocument/2006/relationships/font" Target="fonts/Montserrat-italic.fntdata"/><Relationship Id="rId10" Type="http://schemas.openxmlformats.org/officeDocument/2006/relationships/font" Target="fonts/Montserrat-bold.fntdata"/><Relationship Id="rId12" Type="http://schemas.openxmlformats.org/officeDocument/2006/relationships/font" Target="fonts/Montserrat-boldItalic.fntdata"/><Relationship Id="rId9" Type="http://schemas.openxmlformats.org/officeDocument/2006/relationships/font" Target="fonts/Montserrat-regular.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 name="Shape 23"/>
        <p:cNvGrpSpPr/>
        <p:nvPr/>
      </p:nvGrpSpPr>
      <p:grpSpPr>
        <a:xfrm>
          <a:off x="0" y="0"/>
          <a:ext cx="0" cy="0"/>
          <a:chOff x="0" y="0"/>
          <a:chExt cx="0" cy="0"/>
        </a:xfrm>
      </p:grpSpPr>
      <p:sp>
        <p:nvSpPr>
          <p:cNvPr id="24" name="Google Shape;24;gb7b91cfbdc_0_35: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25" name="Google Shape;25;gb7b91cfbdc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 name="Shape 33"/>
        <p:cNvGrpSpPr/>
        <p:nvPr/>
      </p:nvGrpSpPr>
      <p:grpSpPr>
        <a:xfrm>
          <a:off x="0" y="0"/>
          <a:ext cx="0" cy="0"/>
          <a:chOff x="0" y="0"/>
          <a:chExt cx="0" cy="0"/>
        </a:xfrm>
      </p:grpSpPr>
      <p:sp>
        <p:nvSpPr>
          <p:cNvPr id="34" name="Google Shape;34;g796d68a106_0_5: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35" name="Google Shape;35;g796d68a106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Autofit/>
          </a:bodyPr>
          <a:lstStyle>
            <a:lvl1pPr lvl="0" algn="ctr">
              <a:spcBef>
                <a:spcPts val="0"/>
              </a:spcBef>
              <a:spcAft>
                <a:spcPts val="0"/>
              </a:spcAft>
              <a:buSzPts val="6400"/>
              <a:buFont typeface="Montserrat"/>
              <a:buNone/>
              <a:defRPr sz="6400">
                <a:latin typeface="Montserrat"/>
                <a:ea typeface="Montserrat"/>
                <a:cs typeface="Montserrat"/>
                <a:sym typeface="Montserrat"/>
              </a:defRPr>
            </a:lvl1pPr>
            <a:lvl2pPr lvl="1" algn="ctr">
              <a:spcBef>
                <a:spcPts val="0"/>
              </a:spcBef>
              <a:spcAft>
                <a:spcPts val="0"/>
              </a:spcAft>
              <a:buSzPts val="6400"/>
              <a:buFont typeface="Montserrat"/>
              <a:buNone/>
              <a:defRPr sz="6400">
                <a:latin typeface="Montserrat"/>
                <a:ea typeface="Montserrat"/>
                <a:cs typeface="Montserrat"/>
                <a:sym typeface="Montserrat"/>
              </a:defRPr>
            </a:lvl2pPr>
            <a:lvl3pPr lvl="2" algn="ctr">
              <a:spcBef>
                <a:spcPts val="0"/>
              </a:spcBef>
              <a:spcAft>
                <a:spcPts val="0"/>
              </a:spcAft>
              <a:buSzPts val="6400"/>
              <a:buFont typeface="Montserrat"/>
              <a:buNone/>
              <a:defRPr sz="6400">
                <a:latin typeface="Montserrat"/>
                <a:ea typeface="Montserrat"/>
                <a:cs typeface="Montserrat"/>
                <a:sym typeface="Montserrat"/>
              </a:defRPr>
            </a:lvl3pPr>
            <a:lvl4pPr lvl="3" algn="ctr">
              <a:spcBef>
                <a:spcPts val="0"/>
              </a:spcBef>
              <a:spcAft>
                <a:spcPts val="0"/>
              </a:spcAft>
              <a:buSzPts val="6400"/>
              <a:buFont typeface="Montserrat"/>
              <a:buNone/>
              <a:defRPr sz="6400">
                <a:latin typeface="Montserrat"/>
                <a:ea typeface="Montserrat"/>
                <a:cs typeface="Montserrat"/>
                <a:sym typeface="Montserrat"/>
              </a:defRPr>
            </a:lvl4pPr>
            <a:lvl5pPr lvl="4" algn="ctr">
              <a:spcBef>
                <a:spcPts val="0"/>
              </a:spcBef>
              <a:spcAft>
                <a:spcPts val="0"/>
              </a:spcAft>
              <a:buSzPts val="6400"/>
              <a:buFont typeface="Montserrat"/>
              <a:buNone/>
              <a:defRPr sz="6400">
                <a:latin typeface="Montserrat"/>
                <a:ea typeface="Montserrat"/>
                <a:cs typeface="Montserrat"/>
                <a:sym typeface="Montserrat"/>
              </a:defRPr>
            </a:lvl5pPr>
            <a:lvl6pPr lvl="5" algn="ctr">
              <a:spcBef>
                <a:spcPts val="0"/>
              </a:spcBef>
              <a:spcAft>
                <a:spcPts val="0"/>
              </a:spcAft>
              <a:buSzPts val="6400"/>
              <a:buFont typeface="Montserrat"/>
              <a:buNone/>
              <a:defRPr sz="6400">
                <a:latin typeface="Montserrat"/>
                <a:ea typeface="Montserrat"/>
                <a:cs typeface="Montserrat"/>
                <a:sym typeface="Montserrat"/>
              </a:defRPr>
            </a:lvl6pPr>
            <a:lvl7pPr lvl="6" algn="ctr">
              <a:spcBef>
                <a:spcPts val="0"/>
              </a:spcBef>
              <a:spcAft>
                <a:spcPts val="0"/>
              </a:spcAft>
              <a:buSzPts val="6400"/>
              <a:buFont typeface="Montserrat"/>
              <a:buNone/>
              <a:defRPr sz="6400">
                <a:latin typeface="Montserrat"/>
                <a:ea typeface="Montserrat"/>
                <a:cs typeface="Montserrat"/>
                <a:sym typeface="Montserrat"/>
              </a:defRPr>
            </a:lvl7pPr>
            <a:lvl8pPr lvl="7" algn="ctr">
              <a:spcBef>
                <a:spcPts val="0"/>
              </a:spcBef>
              <a:spcAft>
                <a:spcPts val="0"/>
              </a:spcAft>
              <a:buSzPts val="6400"/>
              <a:buFont typeface="Montserrat"/>
              <a:buNone/>
              <a:defRPr sz="6400">
                <a:latin typeface="Montserrat"/>
                <a:ea typeface="Montserrat"/>
                <a:cs typeface="Montserrat"/>
                <a:sym typeface="Montserrat"/>
              </a:defRPr>
            </a:lvl8pPr>
            <a:lvl9pPr lvl="8" algn="ctr">
              <a:spcBef>
                <a:spcPts val="0"/>
              </a:spcBef>
              <a:spcAft>
                <a:spcPts val="0"/>
              </a:spcAft>
              <a:buSzPts val="6400"/>
              <a:buFont typeface="Montserrat"/>
              <a:buNone/>
              <a:defRPr sz="6400">
                <a:latin typeface="Montserrat"/>
                <a:ea typeface="Montserrat"/>
                <a:cs typeface="Montserrat"/>
                <a:sym typeface="Montserrat"/>
              </a:defRPr>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Autofit/>
          </a:bodyPr>
          <a:lstStyle>
            <a:lvl1pPr lvl="0" algn="ctr">
              <a:lnSpc>
                <a:spcPct val="100000"/>
              </a:lnSpc>
              <a:spcBef>
                <a:spcPts val="0"/>
              </a:spcBef>
              <a:spcAft>
                <a:spcPts val="0"/>
              </a:spcAft>
              <a:buSzPts val="3500"/>
              <a:buFont typeface="Montserrat"/>
              <a:buNone/>
              <a:defRPr sz="3500">
                <a:latin typeface="Montserrat"/>
                <a:ea typeface="Montserrat"/>
                <a:cs typeface="Montserrat"/>
                <a:sym typeface="Montserrat"/>
              </a:defRPr>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 name="Shape 13"/>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ody Page">
  <p:cSld name="BLANK_1">
    <p:spTree>
      <p:nvGrpSpPr>
        <p:cNvPr id="14" name="Shape 14"/>
        <p:cNvGrpSpPr/>
        <p:nvPr/>
      </p:nvGrpSpPr>
      <p:grpSpPr>
        <a:xfrm>
          <a:off x="0" y="0"/>
          <a:ext cx="0" cy="0"/>
          <a:chOff x="0" y="0"/>
          <a:chExt cx="0" cy="0"/>
        </a:xfrm>
      </p:grpSpPr>
      <p:sp>
        <p:nvSpPr>
          <p:cNvPr id="15" name="Google Shape;15;p4"/>
          <p:cNvSpPr/>
          <p:nvPr/>
        </p:nvSpPr>
        <p:spPr>
          <a:xfrm>
            <a:off x="4960800" y="7364925"/>
            <a:ext cx="5097600" cy="407100"/>
          </a:xfrm>
          <a:prstGeom prst="rect">
            <a:avLst/>
          </a:prstGeom>
          <a:gradFill>
            <a:gsLst>
              <a:gs pos="0">
                <a:srgbClr val="073763"/>
              </a:gs>
              <a:gs pos="100000">
                <a:srgbClr val="073763">
                  <a:alpha val="87843"/>
                </a:srgb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4"/>
          <p:cNvSpPr txBox="1"/>
          <p:nvPr>
            <p:ph idx="12" type="sldNum"/>
          </p:nvPr>
        </p:nvSpPr>
        <p:spPr>
          <a:xfrm>
            <a:off x="6973103" y="7364925"/>
            <a:ext cx="2506500" cy="407100"/>
          </a:xfrm>
          <a:prstGeom prst="rect">
            <a:avLst/>
          </a:prstGeom>
          <a:noFill/>
          <a:ln>
            <a:noFill/>
          </a:ln>
        </p:spPr>
        <p:txBody>
          <a:bodyPr anchorCtr="0" anchor="ctr" bIns="113100" lIns="113100" spcFirstLastPara="1" rIns="113100" wrap="square" tIns="113100">
            <a:noAutofit/>
          </a:bodyPr>
          <a:lstStyle>
            <a:lvl1pPr lvl="0" rtl="0">
              <a:buNone/>
              <a:defRPr b="1" sz="800">
                <a:solidFill>
                  <a:srgbClr val="FFFFFF"/>
                </a:solidFill>
                <a:latin typeface="Montserrat"/>
                <a:ea typeface="Montserrat"/>
                <a:cs typeface="Montserrat"/>
                <a:sym typeface="Montserrat"/>
              </a:defRPr>
            </a:lvl1pPr>
            <a:lvl2pPr lvl="1" rtl="0">
              <a:buNone/>
              <a:defRPr b="1" sz="800">
                <a:solidFill>
                  <a:srgbClr val="FFFFFF"/>
                </a:solidFill>
                <a:latin typeface="Montserrat"/>
                <a:ea typeface="Montserrat"/>
                <a:cs typeface="Montserrat"/>
                <a:sym typeface="Montserrat"/>
              </a:defRPr>
            </a:lvl2pPr>
            <a:lvl3pPr lvl="2" rtl="0">
              <a:buNone/>
              <a:defRPr b="1" sz="800">
                <a:solidFill>
                  <a:srgbClr val="FFFFFF"/>
                </a:solidFill>
                <a:latin typeface="Montserrat"/>
                <a:ea typeface="Montserrat"/>
                <a:cs typeface="Montserrat"/>
                <a:sym typeface="Montserrat"/>
              </a:defRPr>
            </a:lvl3pPr>
            <a:lvl4pPr lvl="3" rtl="0">
              <a:buNone/>
              <a:defRPr b="1" sz="800">
                <a:solidFill>
                  <a:srgbClr val="FFFFFF"/>
                </a:solidFill>
                <a:latin typeface="Montserrat"/>
                <a:ea typeface="Montserrat"/>
                <a:cs typeface="Montserrat"/>
                <a:sym typeface="Montserrat"/>
              </a:defRPr>
            </a:lvl4pPr>
            <a:lvl5pPr lvl="4" rtl="0">
              <a:buNone/>
              <a:defRPr b="1" sz="800">
                <a:solidFill>
                  <a:srgbClr val="FFFFFF"/>
                </a:solidFill>
                <a:latin typeface="Montserrat"/>
                <a:ea typeface="Montserrat"/>
                <a:cs typeface="Montserrat"/>
                <a:sym typeface="Montserrat"/>
              </a:defRPr>
            </a:lvl5pPr>
            <a:lvl6pPr lvl="5" rtl="0">
              <a:buNone/>
              <a:defRPr b="1" sz="800">
                <a:solidFill>
                  <a:srgbClr val="FFFFFF"/>
                </a:solidFill>
                <a:latin typeface="Montserrat"/>
                <a:ea typeface="Montserrat"/>
                <a:cs typeface="Montserrat"/>
                <a:sym typeface="Montserrat"/>
              </a:defRPr>
            </a:lvl6pPr>
            <a:lvl7pPr lvl="6" rtl="0">
              <a:buNone/>
              <a:defRPr b="1" sz="800">
                <a:solidFill>
                  <a:srgbClr val="FFFFFF"/>
                </a:solidFill>
                <a:latin typeface="Montserrat"/>
                <a:ea typeface="Montserrat"/>
                <a:cs typeface="Montserrat"/>
                <a:sym typeface="Montserrat"/>
              </a:defRPr>
            </a:lvl7pPr>
            <a:lvl8pPr lvl="7" rtl="0">
              <a:buNone/>
              <a:defRPr b="1" sz="800">
                <a:solidFill>
                  <a:srgbClr val="FFFFFF"/>
                </a:solidFill>
                <a:latin typeface="Montserrat"/>
                <a:ea typeface="Montserrat"/>
                <a:cs typeface="Montserrat"/>
                <a:sym typeface="Montserrat"/>
              </a:defRPr>
            </a:lvl8pPr>
            <a:lvl9pPr lvl="8" rtl="0">
              <a:buNone/>
              <a:defRPr b="1" sz="800">
                <a:solidFill>
                  <a:srgbClr val="FFFFFF"/>
                </a:solidFill>
                <a:latin typeface="Montserrat"/>
                <a:ea typeface="Montserrat"/>
                <a:cs typeface="Montserrat"/>
                <a:sym typeface="Montserrat"/>
              </a:defRPr>
            </a:lvl9pPr>
          </a:lstStyle>
          <a:p>
            <a:pPr indent="0" lvl="0" marL="0" rtl="0" algn="r">
              <a:spcBef>
                <a:spcPts val="0"/>
              </a:spcBef>
              <a:spcAft>
                <a:spcPts val="0"/>
              </a:spcAft>
              <a:buNone/>
            </a:pPr>
            <a:r>
              <a:rPr lang="en"/>
              <a:t>Page </a:t>
            </a:r>
            <a:fld id="{00000000-1234-1234-1234-123412341234}" type="slidenum">
              <a:rPr lang="en"/>
              <a:t>‹#›</a:t>
            </a:fld>
            <a:endParaRPr/>
          </a:p>
        </p:txBody>
      </p:sp>
      <p:sp>
        <p:nvSpPr>
          <p:cNvPr id="17" name="Google Shape;17;p4"/>
          <p:cNvSpPr txBox="1"/>
          <p:nvPr/>
        </p:nvSpPr>
        <p:spPr>
          <a:xfrm>
            <a:off x="0" y="7364925"/>
            <a:ext cx="5029200" cy="407100"/>
          </a:xfrm>
          <a:prstGeom prst="rect">
            <a:avLst/>
          </a:prstGeom>
          <a:solidFill>
            <a:srgbClr val="073763"/>
          </a:solidFill>
          <a:ln>
            <a:noFill/>
          </a:ln>
        </p:spPr>
        <p:txBody>
          <a:bodyPr anchorCtr="0" anchor="ctr" bIns="91425" lIns="91425" spcFirstLastPara="1" rIns="91425" wrap="square" tIns="91425">
            <a:noAutofit/>
          </a:bodyPr>
          <a:lstStyle/>
          <a:p>
            <a:pPr indent="0" lvl="0" marL="571500" rtl="0" algn="l">
              <a:lnSpc>
                <a:spcPct val="115000"/>
              </a:lnSpc>
              <a:spcBef>
                <a:spcPts val="0"/>
              </a:spcBef>
              <a:spcAft>
                <a:spcPts val="0"/>
              </a:spcAft>
              <a:buNone/>
            </a:pPr>
            <a:r>
              <a:rPr b="1" lang="en" sz="800">
                <a:solidFill>
                  <a:srgbClr val="FFFFFF"/>
                </a:solidFill>
                <a:latin typeface="Montserrat"/>
                <a:ea typeface="Montserrat"/>
                <a:cs typeface="Montserrat"/>
                <a:sym typeface="Montserrat"/>
              </a:rPr>
              <a:t>Company phone number // Company address // Company website</a:t>
            </a:r>
            <a:endParaRPr b="1" sz="800">
              <a:solidFill>
                <a:srgbClr val="FFFFFF"/>
              </a:solidFill>
              <a:latin typeface="Montserrat"/>
              <a:ea typeface="Montserrat"/>
              <a:cs typeface="Montserrat"/>
              <a:sym typeface="Montserrat"/>
            </a:endParaRPr>
          </a:p>
        </p:txBody>
      </p:sp>
      <p:cxnSp>
        <p:nvCxnSpPr>
          <p:cNvPr id="18" name="Google Shape;18;p4"/>
          <p:cNvCxnSpPr/>
          <p:nvPr/>
        </p:nvCxnSpPr>
        <p:spPr>
          <a:xfrm>
            <a:off x="699600" y="1201988"/>
            <a:ext cx="8659200" cy="0"/>
          </a:xfrm>
          <a:prstGeom prst="straightConnector1">
            <a:avLst/>
          </a:prstGeom>
          <a:noFill/>
          <a:ln cap="flat" cmpd="sng" w="9525">
            <a:solidFill>
              <a:srgbClr val="B7B7B7"/>
            </a:solidFill>
            <a:prstDash val="solid"/>
            <a:round/>
            <a:headEnd len="med" w="med" type="none"/>
            <a:tailEnd len="med" w="med" type="none"/>
          </a:ln>
        </p:spPr>
      </p:cxnSp>
      <p:sp>
        <p:nvSpPr>
          <p:cNvPr id="19" name="Google Shape;19;p4"/>
          <p:cNvSpPr txBox="1"/>
          <p:nvPr/>
        </p:nvSpPr>
        <p:spPr>
          <a:xfrm>
            <a:off x="6571800" y="568751"/>
            <a:ext cx="2800800" cy="633300"/>
          </a:xfrm>
          <a:prstGeom prst="rect">
            <a:avLst/>
          </a:prstGeom>
          <a:noFill/>
          <a:ln>
            <a:noFill/>
          </a:ln>
        </p:spPr>
        <p:txBody>
          <a:bodyPr anchorCtr="0" anchor="t" bIns="91425" lIns="91425" spcFirstLastPara="1" rIns="91425" wrap="square" tIns="91425">
            <a:noAutofit/>
          </a:bodyPr>
          <a:lstStyle/>
          <a:p>
            <a:pPr indent="0" lvl="0" marL="0" marR="0" rtl="0" algn="r">
              <a:lnSpc>
                <a:spcPct val="115000"/>
              </a:lnSpc>
              <a:spcBef>
                <a:spcPts val="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Property </a:t>
            </a:r>
            <a:r>
              <a:rPr lang="en" sz="1000">
                <a:solidFill>
                  <a:schemeClr val="dk2"/>
                </a:solidFill>
                <a:latin typeface="Montserrat"/>
                <a:ea typeface="Montserrat"/>
                <a:cs typeface="Montserrat"/>
                <a:sym typeface="Montserrat"/>
              </a:rPr>
              <a:t>Street Address, </a:t>
            </a:r>
            <a:br>
              <a:rPr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City, State, Zip</a:t>
            </a:r>
            <a:endParaRPr sz="1000">
              <a:solidFill>
                <a:schemeClr val="dk2"/>
              </a:solidFill>
              <a:latin typeface="Montserrat"/>
              <a:ea typeface="Montserrat"/>
              <a:cs typeface="Montserrat"/>
              <a:sym typeface="Montserrat"/>
            </a:endParaRPr>
          </a:p>
          <a:p>
            <a:pPr indent="0" lvl="0" marL="0" marR="0" rtl="0" algn="r">
              <a:lnSpc>
                <a:spcPct val="115000"/>
              </a:lnSpc>
              <a:spcBef>
                <a:spcPts val="0"/>
              </a:spcBef>
              <a:spcAft>
                <a:spcPts val="0"/>
              </a:spcAft>
              <a:buNone/>
            </a:pPr>
            <a:r>
              <a:t/>
            </a:r>
            <a:endParaRPr sz="1000">
              <a:latin typeface="Montserrat"/>
              <a:ea typeface="Montserrat"/>
              <a:cs typeface="Montserrat"/>
              <a:sym typeface="Montserrat"/>
            </a:endParaRPr>
          </a:p>
        </p:txBody>
      </p:sp>
    </p:spTree>
  </p:cSld>
  <p:clrMapOvr>
    <a:masterClrMapping/>
  </p:clrMapOvr>
  <p:extLst>
    <p:ext uri="{DCECCB84-F9BA-43D5-87BE-67443E8EF086}">
      <p15:sldGuideLst>
        <p15:guide id="1" pos="432">
          <p15:clr>
            <a:srgbClr val="FA7B17"/>
          </p15:clr>
        </p15:guide>
        <p15:guide id="2" pos="5904">
          <p15:clr>
            <a:srgbClr val="FA7B17"/>
          </p15:clr>
        </p15:guide>
        <p15:guide id="3" orient="horz" pos="432">
          <p15:clr>
            <a:srgbClr val="FA7B17"/>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ivider">
  <p:cSld name="BLANK_1_1">
    <p:bg>
      <p:bgPr>
        <a:gradFill>
          <a:gsLst>
            <a:gs pos="0">
              <a:srgbClr val="073763"/>
            </a:gs>
            <a:gs pos="100000">
              <a:srgbClr val="073763">
                <a:alpha val="87843"/>
              </a:srgbClr>
            </a:gs>
          </a:gsLst>
          <a:lin ang="0" scaled="0"/>
        </a:gradFill>
      </p:bgPr>
    </p:bg>
    <p:spTree>
      <p:nvGrpSpPr>
        <p:cNvPr id="20" name="Shape 20"/>
        <p:cNvGrpSpPr/>
        <p:nvPr/>
      </p:nvGrpSpPr>
      <p:grpSpPr>
        <a:xfrm>
          <a:off x="0" y="0"/>
          <a:ext cx="0" cy="0"/>
          <a:chOff x="0" y="0"/>
          <a:chExt cx="0" cy="0"/>
        </a:xfrm>
      </p:grpSpPr>
      <p:pic>
        <p:nvPicPr>
          <p:cNvPr id="21" name="Google Shape;21;p5"/>
          <p:cNvPicPr preferRelativeResize="0"/>
          <p:nvPr/>
        </p:nvPicPr>
        <p:blipFill>
          <a:blip r:embed="rId2">
            <a:alphaModFix/>
          </a:blip>
          <a:stretch>
            <a:fillRect/>
          </a:stretch>
        </p:blipFill>
        <p:spPr>
          <a:xfrm>
            <a:off x="685800" y="685800"/>
            <a:ext cx="1658925" cy="407100"/>
          </a:xfrm>
          <a:prstGeom prst="rect">
            <a:avLst/>
          </a:prstGeom>
          <a:noFill/>
          <a:ln>
            <a:noFill/>
          </a:ln>
        </p:spPr>
      </p:pic>
      <p:sp>
        <p:nvSpPr>
          <p:cNvPr id="22" name="Google Shape;22;p5"/>
          <p:cNvSpPr txBox="1"/>
          <p:nvPr/>
        </p:nvSpPr>
        <p:spPr>
          <a:xfrm>
            <a:off x="0" y="7364925"/>
            <a:ext cx="5029200" cy="407100"/>
          </a:xfrm>
          <a:prstGeom prst="rect">
            <a:avLst/>
          </a:prstGeom>
          <a:noFill/>
          <a:ln>
            <a:noFill/>
          </a:ln>
        </p:spPr>
        <p:txBody>
          <a:bodyPr anchorCtr="0" anchor="ctr" bIns="91425" lIns="91425" spcFirstLastPara="1" rIns="91425" wrap="square" tIns="91425">
            <a:noAutofit/>
          </a:bodyPr>
          <a:lstStyle/>
          <a:p>
            <a:pPr indent="0" lvl="0" marL="571500" rtl="0" algn="l">
              <a:lnSpc>
                <a:spcPct val="115000"/>
              </a:lnSpc>
              <a:spcBef>
                <a:spcPts val="0"/>
              </a:spcBef>
              <a:spcAft>
                <a:spcPts val="0"/>
              </a:spcAft>
              <a:buNone/>
            </a:pPr>
            <a:r>
              <a:rPr b="1" lang="en" sz="800">
                <a:solidFill>
                  <a:srgbClr val="FFFFFF"/>
                </a:solidFill>
                <a:latin typeface="Montserrat"/>
                <a:ea typeface="Montserrat"/>
                <a:cs typeface="Montserrat"/>
                <a:sym typeface="Montserrat"/>
              </a:rPr>
              <a:t>Company phone number // Company address // Company website</a:t>
            </a:r>
            <a:endParaRPr b="1" sz="800">
              <a:solidFill>
                <a:srgbClr val="FFFFFF"/>
              </a:solidFill>
              <a:latin typeface="Montserrat"/>
              <a:ea typeface="Montserrat"/>
              <a:cs typeface="Montserrat"/>
              <a:sym typeface="Montserrat"/>
            </a:endParaRPr>
          </a:p>
        </p:txBody>
      </p:sp>
    </p:spTree>
  </p:cSld>
  <p:clrMapOvr>
    <a:masterClrMapping/>
  </p:clrMapOvr>
  <p:extLst>
    <p:ext uri="{DCECCB84-F9BA-43D5-87BE-67443E8EF086}">
      <p15:sldGuideLst>
        <p15:guide id="1" pos="432">
          <p15:clr>
            <a:srgbClr val="FA7B17"/>
          </p15:clr>
        </p15:guide>
        <p15:guide id="2" pos="5904">
          <p15:clr>
            <a:srgbClr val="FA7B17"/>
          </p15:clr>
        </p15:guide>
        <p15:guide id="3" orient="horz" pos="432">
          <p15:clr>
            <a:srgbClr val="FA7B17"/>
          </p15:clr>
        </p15:guide>
      </p15:sldGuideLst>
    </p:ext>
  </p:extLs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Autofit/>
          </a:bodyPr>
          <a:lstStyle>
            <a:lvl1pPr lvl="0">
              <a:spcBef>
                <a:spcPts val="0"/>
              </a:spcBef>
              <a:spcAft>
                <a:spcPts val="0"/>
              </a:spcAft>
              <a:buClr>
                <a:schemeClr val="dk1"/>
              </a:buClr>
              <a:buSzPts val="3500"/>
              <a:buFont typeface="Montserrat"/>
              <a:buNone/>
              <a:defRPr sz="3500">
                <a:solidFill>
                  <a:schemeClr val="dk1"/>
                </a:solidFill>
                <a:latin typeface="Montserrat"/>
                <a:ea typeface="Montserrat"/>
                <a:cs typeface="Montserrat"/>
                <a:sym typeface="Montserrat"/>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Autofit/>
          </a:bodyPr>
          <a:lstStyle>
            <a:lvl1pPr indent="-368300" lvl="0" marL="457200">
              <a:lnSpc>
                <a:spcPct val="115000"/>
              </a:lnSpc>
              <a:spcBef>
                <a:spcPts val="0"/>
              </a:spcBef>
              <a:spcAft>
                <a:spcPts val="0"/>
              </a:spcAft>
              <a:buClr>
                <a:schemeClr val="dk2"/>
              </a:buClr>
              <a:buSzPts val="2200"/>
              <a:buFont typeface="Montserrat"/>
              <a:buChar char="●"/>
              <a:defRPr sz="2200">
                <a:solidFill>
                  <a:schemeClr val="dk2"/>
                </a:solidFill>
                <a:latin typeface="Montserrat"/>
                <a:ea typeface="Montserrat"/>
                <a:cs typeface="Montserrat"/>
                <a:sym typeface="Montserrat"/>
              </a:defRPr>
            </a:lvl1pPr>
            <a:lvl2pPr indent="-336550" lvl="1" marL="9144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2pPr>
            <a:lvl3pPr indent="-336550" lvl="2" marL="13716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3pPr>
            <a:lvl4pPr indent="-336550" lvl="3" marL="18288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4pPr>
            <a:lvl5pPr indent="-336550" lvl="4" marL="22860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5pPr>
            <a:lvl6pPr indent="-336550" lvl="5" marL="27432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6pPr>
            <a:lvl7pPr indent="-336550" lvl="6" marL="32004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7pPr>
            <a:lvl8pPr indent="-336550" lvl="7" marL="36576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8pPr>
            <a:lvl9pPr indent="-336550" lvl="8" marL="4114800">
              <a:lnSpc>
                <a:spcPct val="115000"/>
              </a:lnSpc>
              <a:spcBef>
                <a:spcPts val="2000"/>
              </a:spcBef>
              <a:spcAft>
                <a:spcPts val="2000"/>
              </a:spcAft>
              <a:buClr>
                <a:schemeClr val="dk2"/>
              </a:buClr>
              <a:buSzPts val="1700"/>
              <a:buFont typeface="Montserrat"/>
              <a:buChar char="■"/>
              <a:defRPr sz="1700">
                <a:solidFill>
                  <a:schemeClr val="dk2"/>
                </a:solidFill>
                <a:latin typeface="Montserrat"/>
                <a:ea typeface="Montserrat"/>
                <a:cs typeface="Montserrat"/>
                <a:sym typeface="Montserrat"/>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6" name="Shape 26"/>
        <p:cNvGrpSpPr/>
        <p:nvPr/>
      </p:nvGrpSpPr>
      <p:grpSpPr>
        <a:xfrm>
          <a:off x="0" y="0"/>
          <a:ext cx="0" cy="0"/>
          <a:chOff x="0" y="0"/>
          <a:chExt cx="0" cy="0"/>
        </a:xfrm>
      </p:grpSpPr>
      <p:sp>
        <p:nvSpPr>
          <p:cNvPr id="27" name="Google Shape;27;p6"/>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a:solidFill>
                  <a:schemeClr val="accent1"/>
                </a:solidFill>
              </a:rPr>
              <a:t>Property </a:t>
            </a:r>
            <a:r>
              <a:rPr lang="en" sz="2200">
                <a:solidFill>
                  <a:schemeClr val="accent1"/>
                </a:solidFill>
              </a:rPr>
              <a:t>Summary - For Lease</a:t>
            </a:r>
            <a:endParaRPr i="1" sz="2200">
              <a:solidFill>
                <a:schemeClr val="accent1"/>
              </a:solidFill>
              <a:latin typeface="Montserrat"/>
              <a:ea typeface="Montserrat"/>
              <a:cs typeface="Montserrat"/>
              <a:sym typeface="Montserrat"/>
            </a:endParaRPr>
          </a:p>
        </p:txBody>
      </p:sp>
      <p:sp>
        <p:nvSpPr>
          <p:cNvPr id="28" name="Google Shape;28;p6"/>
          <p:cNvSpPr txBox="1"/>
          <p:nvPr>
            <p:ph idx="4294967295" type="subTitle"/>
          </p:nvPr>
        </p:nvSpPr>
        <p:spPr>
          <a:xfrm>
            <a:off x="685800" y="3975493"/>
            <a:ext cx="4343400" cy="3071400"/>
          </a:xfrm>
          <a:prstGeom prst="rect">
            <a:avLst/>
          </a:prstGeom>
          <a:noFill/>
        </p:spPr>
        <p:txBody>
          <a:bodyPr anchorCtr="0" anchor="t" bIns="113100" lIns="113100" spcFirstLastPara="1" rIns="113100" wrap="square" tIns="113100">
            <a:noAutofit/>
          </a:bodyPr>
          <a:lstStyle/>
          <a:p>
            <a:pPr indent="0" lvl="0" marL="0" rtl="0" algn="l">
              <a:spcBef>
                <a:spcPts val="0"/>
              </a:spcBef>
              <a:spcAft>
                <a:spcPts val="0"/>
              </a:spcAft>
              <a:buNone/>
            </a:pPr>
            <a:r>
              <a:rPr b="1" lang="en" sz="1000">
                <a:solidFill>
                  <a:schemeClr val="accent1"/>
                </a:solidFill>
              </a:rPr>
              <a:t>PROPERTY DESCRIPTION</a:t>
            </a:r>
            <a:endParaRPr b="1" sz="1000">
              <a:solidFill>
                <a:schemeClr val="accent1"/>
              </a:solidFill>
            </a:endParaRPr>
          </a:p>
          <a:p>
            <a:pPr indent="0" lvl="0" marL="0" rtl="0" algn="l">
              <a:lnSpc>
                <a:spcPct val="115000"/>
              </a:lnSpc>
              <a:spcBef>
                <a:spcPts val="1000"/>
              </a:spcBef>
              <a:spcAft>
                <a:spcPts val="0"/>
              </a:spcAft>
              <a:buNone/>
            </a:pPr>
            <a:r>
              <a:rPr lang="en" sz="1000"/>
              <a:t>Lorem ipsum dolor sit amet, consectetur adipiscing elit. Nulla luctus fermentum feugiat. Morbi non feugiat nulla. Nullam sed pellentesque arcu, aliquet dictum quam. Etiam pretium felis viverra, egestas nisl nec, vestibulum ligula. Pellentesque finibus massa et quam lacinia, viverra cursus purus scelerisque. Integer laoreet nunc euismod lobortis sagittis. Nullam in odio convallis, vestibulum nisi in, placerat ipsum.</a:t>
            </a:r>
            <a:endParaRPr b="1" sz="1000"/>
          </a:p>
          <a:p>
            <a:pPr indent="0" lvl="0" marL="0" rtl="0" algn="l">
              <a:spcBef>
                <a:spcPts val="2000"/>
              </a:spcBef>
              <a:spcAft>
                <a:spcPts val="0"/>
              </a:spcAft>
              <a:buNone/>
            </a:pPr>
            <a:r>
              <a:rPr b="1" lang="en" sz="1000">
                <a:solidFill>
                  <a:schemeClr val="accent1"/>
                </a:solidFill>
              </a:rPr>
              <a:t>PROPERTY HIGHLIGHTS</a:t>
            </a:r>
            <a:endParaRPr b="1" sz="1000">
              <a:solidFill>
                <a:schemeClr val="accent1"/>
              </a:solidFill>
            </a:endParaRPr>
          </a:p>
          <a:p>
            <a:pPr indent="-177800" lvl="0" marL="57150" rtl="0" algn="l">
              <a:lnSpc>
                <a:spcPct val="115000"/>
              </a:lnSpc>
              <a:spcBef>
                <a:spcPts val="1000"/>
              </a:spcBef>
              <a:spcAft>
                <a:spcPts val="0"/>
              </a:spcAft>
              <a:buSzPts val="1000"/>
              <a:buChar char="●"/>
            </a:pPr>
            <a:r>
              <a:rPr lang="en" sz="1000"/>
              <a:t>Lorem ipsum dolor sit amet</a:t>
            </a:r>
            <a:endParaRPr sz="1000"/>
          </a:p>
          <a:p>
            <a:pPr indent="-177800" lvl="0" marL="57150" rtl="0" algn="l">
              <a:lnSpc>
                <a:spcPct val="115000"/>
              </a:lnSpc>
              <a:spcBef>
                <a:spcPts val="400"/>
              </a:spcBef>
              <a:spcAft>
                <a:spcPts val="0"/>
              </a:spcAft>
              <a:buSzPts val="1000"/>
              <a:buChar char="●"/>
            </a:pPr>
            <a:r>
              <a:rPr lang="en" sz="1000"/>
              <a:t>Lorem ipsum dolor sit amet</a:t>
            </a:r>
            <a:endParaRPr sz="1000"/>
          </a:p>
          <a:p>
            <a:pPr indent="-177800" lvl="0" marL="57150" rtl="0" algn="l">
              <a:lnSpc>
                <a:spcPct val="115000"/>
              </a:lnSpc>
              <a:spcBef>
                <a:spcPts val="400"/>
              </a:spcBef>
              <a:spcAft>
                <a:spcPts val="400"/>
              </a:spcAft>
              <a:buSzPts val="1000"/>
              <a:buChar char="●"/>
            </a:pPr>
            <a:r>
              <a:rPr lang="en" sz="1000"/>
              <a:t>Lorem ipsum dolor sit amet</a:t>
            </a:r>
            <a:endParaRPr sz="1000"/>
          </a:p>
        </p:txBody>
      </p:sp>
      <p:graphicFrame>
        <p:nvGraphicFramePr>
          <p:cNvPr id="29" name="Google Shape;29;p6"/>
          <p:cNvGraphicFramePr/>
          <p:nvPr/>
        </p:nvGraphicFramePr>
        <p:xfrm>
          <a:off x="5262654" y="3996996"/>
          <a:ext cx="3000000" cy="3000000"/>
        </p:xfrm>
        <a:graphic>
          <a:graphicData uri="http://schemas.openxmlformats.org/drawingml/2006/table">
            <a:tbl>
              <a:tblPr>
                <a:noFill/>
                <a:tableStyleId>{A0CAA25D-A9EC-4CA1-A4D8-24886CA255AC}</a:tableStyleId>
              </a:tblPr>
              <a:tblGrid>
                <a:gridCol w="2094450"/>
                <a:gridCol w="2094450"/>
              </a:tblGrid>
              <a:tr h="1307500">
                <a:tc>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OFFERING SUMMARY</a:t>
                      </a:r>
                      <a:endParaRPr b="1" sz="1000">
                        <a:solidFill>
                          <a:schemeClr val="accent1"/>
                        </a:solidFill>
                        <a:latin typeface="Montserrat"/>
                        <a:ea typeface="Montserrat"/>
                        <a:cs typeface="Montserrat"/>
                        <a:sym typeface="Montserrat"/>
                      </a:endParaRPr>
                    </a:p>
                    <a:p>
                      <a:pPr indent="0" lvl="0" marL="0" rtl="0" algn="l">
                        <a:lnSpc>
                          <a:spcPct val="115000"/>
                        </a:lnSpc>
                        <a:spcBef>
                          <a:spcPts val="1000"/>
                        </a:spcBef>
                        <a:spcAft>
                          <a:spcPts val="0"/>
                        </a:spcAft>
                        <a:buNone/>
                      </a:pPr>
                      <a:r>
                        <a:rPr lang="en" sz="1000">
                          <a:solidFill>
                            <a:schemeClr val="dk2"/>
                          </a:solidFill>
                          <a:latin typeface="Montserrat"/>
                          <a:ea typeface="Montserrat"/>
                          <a:cs typeface="Montserrat"/>
                          <a:sym typeface="Montserrat"/>
                        </a:rPr>
                        <a:t>Lease rate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Building size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Available SF</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Lot size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Number of units</a:t>
                      </a:r>
                      <a:endParaRPr sz="1000"/>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t/>
                      </a:r>
                      <a:endParaRPr b="1" sz="1000">
                        <a:solidFill>
                          <a:schemeClr val="dk2"/>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$26.00 - 29.00 SF/yr (MG)</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410,000 SF</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5,000 - 20,000 SF</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0.5 Acres</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89</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30" name="Google Shape;30;p6"/>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pic>
        <p:nvPicPr>
          <p:cNvPr id="31" name="Google Shape;31;p6"/>
          <p:cNvPicPr preferRelativeResize="0"/>
          <p:nvPr/>
        </p:nvPicPr>
        <p:blipFill rotWithShape="1">
          <a:blip r:embed="rId3">
            <a:alphaModFix/>
          </a:blip>
          <a:srcRect b="29594" l="6641" r="6650" t="27969"/>
          <a:stretch/>
        </p:blipFill>
        <p:spPr>
          <a:xfrm>
            <a:off x="693450" y="1461350"/>
            <a:ext cx="8671498" cy="2387100"/>
          </a:xfrm>
          <a:prstGeom prst="rect">
            <a:avLst/>
          </a:prstGeom>
          <a:noFill/>
          <a:ln>
            <a:noFill/>
          </a:ln>
        </p:spPr>
      </p:pic>
      <p:graphicFrame>
        <p:nvGraphicFramePr>
          <p:cNvPr id="32" name="Google Shape;32;p6"/>
          <p:cNvGraphicFramePr/>
          <p:nvPr/>
        </p:nvGraphicFramePr>
        <p:xfrm>
          <a:off x="5262654" y="5627648"/>
          <a:ext cx="3000000" cy="3000000"/>
        </p:xfrm>
        <a:graphic>
          <a:graphicData uri="http://schemas.openxmlformats.org/drawingml/2006/table">
            <a:tbl>
              <a:tblPr>
                <a:noFill/>
                <a:tableStyleId>{A0CAA25D-A9EC-4CA1-A4D8-24886CA255AC}</a:tableStyleId>
              </a:tblPr>
              <a:tblGrid>
                <a:gridCol w="825950"/>
                <a:gridCol w="825950"/>
                <a:gridCol w="825950"/>
                <a:gridCol w="825950"/>
                <a:gridCol w="825950"/>
              </a:tblGrid>
              <a:tr h="1288275">
                <a:tc gridSpan="2">
                  <a:txBody>
                    <a:bodyPr/>
                    <a:lstStyle/>
                    <a:p>
                      <a:pPr indent="0" lvl="0" marL="0" rtl="0" algn="l">
                        <a:lnSpc>
                          <a:spcPct val="115000"/>
                        </a:lnSpc>
                        <a:spcBef>
                          <a:spcPts val="0"/>
                        </a:spcBef>
                        <a:spcAft>
                          <a:spcPts val="0"/>
                        </a:spcAft>
                        <a:buNone/>
                      </a:pPr>
                      <a:r>
                        <a:rPr b="1" lang="en" sz="1000">
                          <a:solidFill>
                            <a:srgbClr val="073763"/>
                          </a:solidFill>
                          <a:latin typeface="Montserrat"/>
                          <a:ea typeface="Montserrat"/>
                          <a:cs typeface="Montserrat"/>
                          <a:sym typeface="Montserrat"/>
                        </a:rPr>
                        <a:t>DEMOGRAPHICS</a:t>
                      </a:r>
                      <a:endParaRPr b="1" sz="1000">
                        <a:solidFill>
                          <a:srgbClr val="073763"/>
                        </a:solidFill>
                        <a:latin typeface="Montserrat"/>
                        <a:ea typeface="Montserrat"/>
                        <a:cs typeface="Montserrat"/>
                        <a:sym typeface="Montserrat"/>
                      </a:endParaRPr>
                    </a:p>
                    <a:p>
                      <a:pPr indent="0" lvl="0" marL="0" rtl="0" algn="l">
                        <a:lnSpc>
                          <a:spcPct val="115000"/>
                        </a:lnSpc>
                        <a:spcBef>
                          <a:spcPts val="1000"/>
                        </a:spcBef>
                        <a:spcAft>
                          <a:spcPts val="0"/>
                        </a:spcAft>
                        <a:buNone/>
                      </a:pPr>
                      <a:r>
                        <a:rPr lang="en" sz="1000">
                          <a:solidFill>
                            <a:srgbClr val="595959"/>
                          </a:solidFill>
                          <a:latin typeface="Montserrat"/>
                          <a:ea typeface="Montserrat"/>
                          <a:cs typeface="Montserrat"/>
                          <a:sym typeface="Montserrat"/>
                        </a:rPr>
                        <a:t>Total households</a:t>
                      </a:r>
                      <a:endParaRPr sz="1000">
                        <a:solidFill>
                          <a:srgbClr val="595959"/>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rgbClr val="595959"/>
                          </a:solidFill>
                          <a:latin typeface="Montserrat"/>
                          <a:ea typeface="Montserrat"/>
                          <a:cs typeface="Montserrat"/>
                          <a:sym typeface="Montserrat"/>
                        </a:rPr>
                        <a:t>Total population</a:t>
                      </a:r>
                      <a:endParaRPr sz="1000">
                        <a:solidFill>
                          <a:srgbClr val="595959"/>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rgbClr val="595959"/>
                          </a:solidFill>
                          <a:latin typeface="Montserrat"/>
                          <a:ea typeface="Montserrat"/>
                          <a:cs typeface="Montserrat"/>
                          <a:sym typeface="Montserrat"/>
                        </a:rPr>
                        <a:t>Average HH income</a:t>
                      </a:r>
                      <a:endParaRPr sz="1000">
                        <a:solidFill>
                          <a:srgbClr val="595959"/>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a:txBody>
                    <a:bodyPr/>
                    <a:lstStyle/>
                    <a:p>
                      <a:pPr indent="0" lvl="0" marL="0" rtl="0" algn="r">
                        <a:lnSpc>
                          <a:spcPct val="115000"/>
                        </a:lnSpc>
                        <a:spcBef>
                          <a:spcPts val="0"/>
                        </a:spcBef>
                        <a:spcAft>
                          <a:spcPts val="0"/>
                        </a:spcAft>
                        <a:buNone/>
                      </a:pPr>
                      <a:r>
                        <a:rPr b="1" lang="en" sz="1000">
                          <a:solidFill>
                            <a:srgbClr val="073763"/>
                          </a:solidFill>
                          <a:latin typeface="Montserrat"/>
                          <a:ea typeface="Montserrat"/>
                          <a:cs typeface="Montserrat"/>
                          <a:sym typeface="Montserrat"/>
                        </a:rPr>
                        <a:t>1 MILE</a:t>
                      </a:r>
                      <a:endParaRPr b="1" sz="1000">
                        <a:solidFill>
                          <a:srgbClr val="073763"/>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rgbClr val="595959"/>
                          </a:solidFill>
                          <a:latin typeface="Montserrat"/>
                          <a:ea typeface="Montserrat"/>
                          <a:cs typeface="Montserrat"/>
                          <a:sym typeface="Montserrat"/>
                        </a:rPr>
                        <a:t>15</a:t>
                      </a:r>
                      <a:r>
                        <a:rPr lang="en" sz="1000">
                          <a:solidFill>
                            <a:srgbClr val="595959"/>
                          </a:solidFill>
                          <a:latin typeface="Montserrat"/>
                          <a:ea typeface="Montserrat"/>
                          <a:cs typeface="Montserrat"/>
                          <a:sym typeface="Montserrat"/>
                        </a:rPr>
                        <a:t>,743</a:t>
                      </a:r>
                      <a:endParaRPr sz="1000">
                        <a:solidFill>
                          <a:srgbClr val="595959"/>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rgbClr val="595959"/>
                          </a:solidFill>
                          <a:latin typeface="Montserrat"/>
                          <a:ea typeface="Montserrat"/>
                          <a:cs typeface="Montserrat"/>
                          <a:sym typeface="Montserrat"/>
                        </a:rPr>
                        <a:t>29,453</a:t>
                      </a:r>
                      <a:endParaRPr sz="1000">
                        <a:solidFill>
                          <a:srgbClr val="595959"/>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rgbClr val="595959"/>
                          </a:solidFill>
                          <a:latin typeface="Montserrat"/>
                          <a:ea typeface="Montserrat"/>
                          <a:cs typeface="Montserrat"/>
                          <a:sym typeface="Montserrat"/>
                        </a:rPr>
                        <a:t>$119,628</a:t>
                      </a:r>
                      <a:endParaRPr sz="1000">
                        <a:solidFill>
                          <a:srgbClr val="595959"/>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rgbClr val="000000"/>
                        </a:buClr>
                        <a:buSzPts val="1100"/>
                        <a:buFont typeface="Arial"/>
                        <a:buNone/>
                      </a:pPr>
                      <a:r>
                        <a:rPr b="1" lang="en" sz="1000">
                          <a:solidFill>
                            <a:srgbClr val="073763"/>
                          </a:solidFill>
                          <a:latin typeface="Montserrat"/>
                          <a:ea typeface="Montserrat"/>
                          <a:cs typeface="Montserrat"/>
                          <a:sym typeface="Montserrat"/>
                        </a:rPr>
                        <a:t>2 MILES</a:t>
                      </a:r>
                      <a:endParaRPr b="1" sz="1000">
                        <a:solidFill>
                          <a:srgbClr val="073763"/>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rgbClr val="595959"/>
                          </a:solidFill>
                          <a:latin typeface="Montserrat"/>
                          <a:ea typeface="Montserrat"/>
                          <a:cs typeface="Montserrat"/>
                          <a:sym typeface="Montserrat"/>
                        </a:rPr>
                        <a:t>89</a:t>
                      </a:r>
                      <a:r>
                        <a:rPr lang="en" sz="1000">
                          <a:solidFill>
                            <a:srgbClr val="595959"/>
                          </a:solidFill>
                          <a:latin typeface="Montserrat"/>
                          <a:ea typeface="Montserrat"/>
                          <a:cs typeface="Montserrat"/>
                          <a:sym typeface="Montserrat"/>
                        </a:rPr>
                        <a:t>,330</a:t>
                      </a:r>
                      <a:endParaRPr sz="1000">
                        <a:solidFill>
                          <a:srgbClr val="595959"/>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rgbClr val="595959"/>
                          </a:solidFill>
                          <a:latin typeface="Montserrat"/>
                          <a:ea typeface="Montserrat"/>
                          <a:cs typeface="Montserrat"/>
                          <a:sym typeface="Montserrat"/>
                        </a:rPr>
                        <a:t>166,330</a:t>
                      </a:r>
                      <a:endParaRPr sz="1000">
                        <a:solidFill>
                          <a:srgbClr val="595959"/>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rgbClr val="595959"/>
                          </a:solidFill>
                          <a:latin typeface="Montserrat"/>
                          <a:ea typeface="Montserrat"/>
                          <a:cs typeface="Montserrat"/>
                          <a:sym typeface="Montserrat"/>
                        </a:rPr>
                        <a:t>$80,369</a:t>
                      </a:r>
                      <a:endParaRPr sz="1000">
                        <a:solidFill>
                          <a:srgbClr val="595959"/>
                        </a:solidFill>
                        <a:latin typeface="Montserrat"/>
                        <a:ea typeface="Montserrat"/>
                        <a:cs typeface="Montserrat"/>
                        <a:sym typeface="Montserrat"/>
                      </a:endParaRPr>
                    </a:p>
                    <a:p>
                      <a:pPr indent="0" lvl="0" marL="114300" rtl="0" algn="r">
                        <a:lnSpc>
                          <a:spcPct val="115000"/>
                        </a:lnSpc>
                        <a:spcBef>
                          <a:spcPts val="400"/>
                        </a:spcBef>
                        <a:spcAft>
                          <a:spcPts val="400"/>
                        </a:spcAft>
                        <a:buNone/>
                      </a:pPr>
                      <a:r>
                        <a:t/>
                      </a:r>
                      <a:endParaRPr sz="1000">
                        <a:solidFill>
                          <a:srgbClr val="595959"/>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rgbClr val="000000"/>
                        </a:buClr>
                        <a:buSzPts val="1100"/>
                        <a:buFont typeface="Arial"/>
                        <a:buNone/>
                      </a:pPr>
                      <a:r>
                        <a:rPr b="1" lang="en" sz="1000">
                          <a:solidFill>
                            <a:srgbClr val="073763"/>
                          </a:solidFill>
                          <a:latin typeface="Montserrat"/>
                          <a:ea typeface="Montserrat"/>
                          <a:cs typeface="Montserrat"/>
                          <a:sym typeface="Montserrat"/>
                        </a:rPr>
                        <a:t>3 MILES</a:t>
                      </a:r>
                      <a:endParaRPr b="1" sz="1000">
                        <a:solidFill>
                          <a:srgbClr val="073763"/>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rgbClr val="595959"/>
                          </a:solidFill>
                          <a:latin typeface="Montserrat"/>
                          <a:ea typeface="Montserrat"/>
                          <a:cs typeface="Montserrat"/>
                          <a:sym typeface="Montserrat"/>
                        </a:rPr>
                        <a:t>173</a:t>
                      </a:r>
                      <a:r>
                        <a:rPr lang="en" sz="1000">
                          <a:solidFill>
                            <a:srgbClr val="595959"/>
                          </a:solidFill>
                          <a:latin typeface="Montserrat"/>
                          <a:ea typeface="Montserrat"/>
                          <a:cs typeface="Montserrat"/>
                          <a:sym typeface="Montserrat"/>
                        </a:rPr>
                        <a:t>,355</a:t>
                      </a:r>
                      <a:endParaRPr sz="1000">
                        <a:solidFill>
                          <a:srgbClr val="595959"/>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rgbClr val="595959"/>
                          </a:solidFill>
                          <a:latin typeface="Montserrat"/>
                          <a:ea typeface="Montserrat"/>
                          <a:cs typeface="Montserrat"/>
                          <a:sym typeface="Montserrat"/>
                        </a:rPr>
                        <a:t>336,355</a:t>
                      </a:r>
                      <a:endParaRPr sz="1000">
                        <a:solidFill>
                          <a:srgbClr val="595959"/>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rgbClr val="595959"/>
                          </a:solidFill>
                          <a:latin typeface="Montserrat"/>
                          <a:ea typeface="Montserrat"/>
                          <a:cs typeface="Montserrat"/>
                          <a:sym typeface="Montserrat"/>
                        </a:rPr>
                        <a:t>$91,615</a:t>
                      </a:r>
                      <a:endParaRPr sz="1000">
                        <a:solidFill>
                          <a:srgbClr val="595959"/>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6" name="Shape 36"/>
        <p:cNvGrpSpPr/>
        <p:nvPr/>
      </p:nvGrpSpPr>
      <p:grpSpPr>
        <a:xfrm>
          <a:off x="0" y="0"/>
          <a:ext cx="0" cy="0"/>
          <a:chOff x="0" y="0"/>
          <a:chExt cx="0" cy="0"/>
        </a:xfrm>
      </p:grpSpPr>
      <p:sp>
        <p:nvSpPr>
          <p:cNvPr id="37" name="Google Shape;37;p7"/>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a:solidFill>
                  <a:schemeClr val="accent1"/>
                </a:solidFill>
              </a:rPr>
              <a:t>Property </a:t>
            </a:r>
            <a:r>
              <a:rPr lang="en" sz="2200">
                <a:solidFill>
                  <a:schemeClr val="accent1"/>
                </a:solidFill>
              </a:rPr>
              <a:t>Summary - For </a:t>
            </a:r>
            <a:r>
              <a:rPr lang="en">
                <a:solidFill>
                  <a:schemeClr val="accent1"/>
                </a:solidFill>
              </a:rPr>
              <a:t>Sale</a:t>
            </a:r>
            <a:endParaRPr i="1" sz="2200">
              <a:solidFill>
                <a:schemeClr val="accent1"/>
              </a:solidFill>
              <a:latin typeface="Montserrat"/>
              <a:ea typeface="Montserrat"/>
              <a:cs typeface="Montserrat"/>
              <a:sym typeface="Montserrat"/>
            </a:endParaRPr>
          </a:p>
        </p:txBody>
      </p:sp>
      <p:sp>
        <p:nvSpPr>
          <p:cNvPr id="38" name="Google Shape;38;p7"/>
          <p:cNvSpPr txBox="1"/>
          <p:nvPr>
            <p:ph idx="4294967295" type="subTitle"/>
          </p:nvPr>
        </p:nvSpPr>
        <p:spPr>
          <a:xfrm>
            <a:off x="685800" y="3975493"/>
            <a:ext cx="4343400" cy="3071400"/>
          </a:xfrm>
          <a:prstGeom prst="rect">
            <a:avLst/>
          </a:prstGeom>
          <a:noFill/>
        </p:spPr>
        <p:txBody>
          <a:bodyPr anchorCtr="0" anchor="t" bIns="113100" lIns="113100" spcFirstLastPara="1" rIns="113100" wrap="square" tIns="113100">
            <a:noAutofit/>
          </a:bodyPr>
          <a:lstStyle/>
          <a:p>
            <a:pPr indent="0" lvl="0" marL="0" rtl="0" algn="l">
              <a:spcBef>
                <a:spcPts val="0"/>
              </a:spcBef>
              <a:spcAft>
                <a:spcPts val="0"/>
              </a:spcAft>
              <a:buNone/>
            </a:pPr>
            <a:r>
              <a:rPr b="1" lang="en" sz="1000">
                <a:solidFill>
                  <a:schemeClr val="accent1"/>
                </a:solidFill>
              </a:rPr>
              <a:t>PROPERTY DESCRIPTION</a:t>
            </a:r>
            <a:endParaRPr b="1" sz="1000">
              <a:solidFill>
                <a:schemeClr val="accent1"/>
              </a:solidFill>
            </a:endParaRPr>
          </a:p>
          <a:p>
            <a:pPr indent="0" lvl="0" marL="0" rtl="0" algn="l">
              <a:lnSpc>
                <a:spcPct val="115000"/>
              </a:lnSpc>
              <a:spcBef>
                <a:spcPts val="1000"/>
              </a:spcBef>
              <a:spcAft>
                <a:spcPts val="0"/>
              </a:spcAft>
              <a:buNone/>
            </a:pPr>
            <a:r>
              <a:rPr lang="en" sz="1000"/>
              <a:t>Lorem ipsum dolor sit amet, consectetur adipiscing elit. Nulla luctus fermentum feugiat. Morbi non feugiat nulla. Nullam sed pellentesque arcu, aliquet dictum quam. Etiam pretium felis viverra, egestas nisl nec, vestibulum ligula. Pellentesque finibus massa et quam lacinia, viverra cursus purus scelerisque. Integer laoreet nunc euismod lobortis sagittis. Nullam in odio convallis, vestibulum nisi in, placerat ipsum.</a:t>
            </a:r>
            <a:endParaRPr b="1" sz="1000"/>
          </a:p>
          <a:p>
            <a:pPr indent="0" lvl="0" marL="0" rtl="0" algn="l">
              <a:spcBef>
                <a:spcPts val="2000"/>
              </a:spcBef>
              <a:spcAft>
                <a:spcPts val="0"/>
              </a:spcAft>
              <a:buNone/>
            </a:pPr>
            <a:r>
              <a:rPr b="1" lang="en" sz="1000">
                <a:solidFill>
                  <a:schemeClr val="accent1"/>
                </a:solidFill>
              </a:rPr>
              <a:t>PROPERTY HIGHLIGHTS</a:t>
            </a:r>
            <a:endParaRPr b="1" sz="1000">
              <a:solidFill>
                <a:schemeClr val="accent1"/>
              </a:solidFill>
            </a:endParaRPr>
          </a:p>
          <a:p>
            <a:pPr indent="-177800" lvl="0" marL="57150" rtl="0" algn="l">
              <a:lnSpc>
                <a:spcPct val="115000"/>
              </a:lnSpc>
              <a:spcBef>
                <a:spcPts val="1000"/>
              </a:spcBef>
              <a:spcAft>
                <a:spcPts val="0"/>
              </a:spcAft>
              <a:buSzPts val="1000"/>
              <a:buChar char="●"/>
            </a:pPr>
            <a:r>
              <a:rPr lang="en" sz="1000"/>
              <a:t>Lorem ipsum dolor sit amet</a:t>
            </a:r>
            <a:endParaRPr sz="1000"/>
          </a:p>
          <a:p>
            <a:pPr indent="-177800" lvl="0" marL="57150" rtl="0" algn="l">
              <a:lnSpc>
                <a:spcPct val="115000"/>
              </a:lnSpc>
              <a:spcBef>
                <a:spcPts val="400"/>
              </a:spcBef>
              <a:spcAft>
                <a:spcPts val="0"/>
              </a:spcAft>
              <a:buSzPts val="1000"/>
              <a:buChar char="●"/>
            </a:pPr>
            <a:r>
              <a:rPr lang="en" sz="1000"/>
              <a:t>Lorem ipsum dolor sit amet</a:t>
            </a:r>
            <a:endParaRPr sz="1000"/>
          </a:p>
          <a:p>
            <a:pPr indent="-177800" lvl="0" marL="57150" rtl="0" algn="l">
              <a:lnSpc>
                <a:spcPct val="115000"/>
              </a:lnSpc>
              <a:spcBef>
                <a:spcPts val="400"/>
              </a:spcBef>
              <a:spcAft>
                <a:spcPts val="400"/>
              </a:spcAft>
              <a:buSzPts val="1000"/>
              <a:buChar char="●"/>
            </a:pPr>
            <a:r>
              <a:rPr lang="en" sz="1000"/>
              <a:t>Lorem ipsum dolor sit amet</a:t>
            </a:r>
            <a:endParaRPr sz="1000"/>
          </a:p>
        </p:txBody>
      </p:sp>
      <p:graphicFrame>
        <p:nvGraphicFramePr>
          <p:cNvPr id="39" name="Google Shape;39;p7"/>
          <p:cNvGraphicFramePr/>
          <p:nvPr/>
        </p:nvGraphicFramePr>
        <p:xfrm>
          <a:off x="5262654" y="3996996"/>
          <a:ext cx="3000000" cy="3000000"/>
        </p:xfrm>
        <a:graphic>
          <a:graphicData uri="http://schemas.openxmlformats.org/drawingml/2006/table">
            <a:tbl>
              <a:tblPr>
                <a:noFill/>
                <a:tableStyleId>{A0CAA25D-A9EC-4CA1-A4D8-24886CA255AC}</a:tableStyleId>
              </a:tblPr>
              <a:tblGrid>
                <a:gridCol w="2094450"/>
                <a:gridCol w="2094450"/>
              </a:tblGrid>
              <a:tr h="1307500">
                <a:tc>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OFFERING SUMMARY</a:t>
                      </a:r>
                      <a:endParaRPr b="1" sz="1000">
                        <a:solidFill>
                          <a:schemeClr val="accent1"/>
                        </a:solidFill>
                        <a:latin typeface="Montserrat"/>
                        <a:ea typeface="Montserrat"/>
                        <a:cs typeface="Montserrat"/>
                        <a:sym typeface="Montserrat"/>
                      </a:endParaRPr>
                    </a:p>
                    <a:p>
                      <a:pPr indent="0" lvl="0" marL="0" rtl="0" algn="l">
                        <a:lnSpc>
                          <a:spcPct val="115000"/>
                        </a:lnSpc>
                        <a:spcBef>
                          <a:spcPts val="1000"/>
                        </a:spcBef>
                        <a:spcAft>
                          <a:spcPts val="0"/>
                        </a:spcAft>
                        <a:buNone/>
                      </a:pPr>
                      <a:r>
                        <a:rPr lang="en" sz="1000">
                          <a:solidFill>
                            <a:schemeClr val="dk2"/>
                          </a:solidFill>
                          <a:latin typeface="Montserrat"/>
                          <a:ea typeface="Montserrat"/>
                          <a:cs typeface="Montserrat"/>
                          <a:sym typeface="Montserrat"/>
                        </a:rPr>
                        <a:t>Sale price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Building size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Available SF</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Lot size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Number of units</a:t>
                      </a:r>
                      <a:endParaRPr sz="1000"/>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t/>
                      </a:r>
                      <a:endParaRPr b="1" sz="1000">
                        <a:solidFill>
                          <a:schemeClr val="dk2"/>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$2,000,000</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410,000 SF</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5,000 - 20,000 SF</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0.5 Acres</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89</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40" name="Google Shape;40;p7"/>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pic>
        <p:nvPicPr>
          <p:cNvPr id="41" name="Google Shape;41;p7"/>
          <p:cNvPicPr preferRelativeResize="0"/>
          <p:nvPr/>
        </p:nvPicPr>
        <p:blipFill rotWithShape="1">
          <a:blip r:embed="rId3">
            <a:alphaModFix/>
          </a:blip>
          <a:srcRect b="29594" l="6641" r="6650" t="27969"/>
          <a:stretch/>
        </p:blipFill>
        <p:spPr>
          <a:xfrm>
            <a:off x="693450" y="1461350"/>
            <a:ext cx="8671498" cy="2387100"/>
          </a:xfrm>
          <a:prstGeom prst="rect">
            <a:avLst/>
          </a:prstGeom>
          <a:noFill/>
          <a:ln>
            <a:noFill/>
          </a:ln>
        </p:spPr>
      </p:pic>
      <p:graphicFrame>
        <p:nvGraphicFramePr>
          <p:cNvPr id="42" name="Google Shape;42;p7"/>
          <p:cNvGraphicFramePr/>
          <p:nvPr/>
        </p:nvGraphicFramePr>
        <p:xfrm>
          <a:off x="5262654" y="5627648"/>
          <a:ext cx="3000000" cy="3000000"/>
        </p:xfrm>
        <a:graphic>
          <a:graphicData uri="http://schemas.openxmlformats.org/drawingml/2006/table">
            <a:tbl>
              <a:tblPr>
                <a:noFill/>
                <a:tableStyleId>{A0CAA25D-A9EC-4CA1-A4D8-24886CA255AC}</a:tableStyleId>
              </a:tblPr>
              <a:tblGrid>
                <a:gridCol w="825950"/>
                <a:gridCol w="825950"/>
                <a:gridCol w="825950"/>
                <a:gridCol w="825950"/>
                <a:gridCol w="825950"/>
              </a:tblGrid>
              <a:tr h="1288275">
                <a:tc gridSpan="2">
                  <a:txBody>
                    <a:bodyPr/>
                    <a:lstStyle/>
                    <a:p>
                      <a:pPr indent="0" lvl="0" marL="0" rtl="0" algn="l">
                        <a:lnSpc>
                          <a:spcPct val="115000"/>
                        </a:lnSpc>
                        <a:spcBef>
                          <a:spcPts val="0"/>
                        </a:spcBef>
                        <a:spcAft>
                          <a:spcPts val="0"/>
                        </a:spcAft>
                        <a:buNone/>
                      </a:pPr>
                      <a:r>
                        <a:rPr b="1" lang="en" sz="1000">
                          <a:solidFill>
                            <a:srgbClr val="073763"/>
                          </a:solidFill>
                          <a:latin typeface="Montserrat"/>
                          <a:ea typeface="Montserrat"/>
                          <a:cs typeface="Montserrat"/>
                          <a:sym typeface="Montserrat"/>
                        </a:rPr>
                        <a:t>DEMOGRAPHICS</a:t>
                      </a:r>
                      <a:endParaRPr b="1" sz="1000">
                        <a:solidFill>
                          <a:srgbClr val="073763"/>
                        </a:solidFill>
                        <a:latin typeface="Montserrat"/>
                        <a:ea typeface="Montserrat"/>
                        <a:cs typeface="Montserrat"/>
                        <a:sym typeface="Montserrat"/>
                      </a:endParaRPr>
                    </a:p>
                    <a:p>
                      <a:pPr indent="0" lvl="0" marL="0" rtl="0" algn="l">
                        <a:lnSpc>
                          <a:spcPct val="115000"/>
                        </a:lnSpc>
                        <a:spcBef>
                          <a:spcPts val="1000"/>
                        </a:spcBef>
                        <a:spcAft>
                          <a:spcPts val="0"/>
                        </a:spcAft>
                        <a:buNone/>
                      </a:pPr>
                      <a:r>
                        <a:rPr lang="en" sz="1000">
                          <a:solidFill>
                            <a:srgbClr val="595959"/>
                          </a:solidFill>
                          <a:latin typeface="Montserrat"/>
                          <a:ea typeface="Montserrat"/>
                          <a:cs typeface="Montserrat"/>
                          <a:sym typeface="Montserrat"/>
                        </a:rPr>
                        <a:t>Total households</a:t>
                      </a:r>
                      <a:endParaRPr sz="1000">
                        <a:solidFill>
                          <a:srgbClr val="595959"/>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rgbClr val="595959"/>
                          </a:solidFill>
                          <a:latin typeface="Montserrat"/>
                          <a:ea typeface="Montserrat"/>
                          <a:cs typeface="Montserrat"/>
                          <a:sym typeface="Montserrat"/>
                        </a:rPr>
                        <a:t>Total population</a:t>
                      </a:r>
                      <a:endParaRPr sz="1000">
                        <a:solidFill>
                          <a:srgbClr val="595959"/>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rgbClr val="595959"/>
                          </a:solidFill>
                          <a:latin typeface="Montserrat"/>
                          <a:ea typeface="Montserrat"/>
                          <a:cs typeface="Montserrat"/>
                          <a:sym typeface="Montserrat"/>
                        </a:rPr>
                        <a:t>Average HH income</a:t>
                      </a:r>
                      <a:endParaRPr sz="1000">
                        <a:solidFill>
                          <a:srgbClr val="595959"/>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a:txBody>
                    <a:bodyPr/>
                    <a:lstStyle/>
                    <a:p>
                      <a:pPr indent="0" lvl="0" marL="0" rtl="0" algn="r">
                        <a:lnSpc>
                          <a:spcPct val="115000"/>
                        </a:lnSpc>
                        <a:spcBef>
                          <a:spcPts val="0"/>
                        </a:spcBef>
                        <a:spcAft>
                          <a:spcPts val="0"/>
                        </a:spcAft>
                        <a:buNone/>
                      </a:pPr>
                      <a:r>
                        <a:rPr b="1" lang="en" sz="1000">
                          <a:solidFill>
                            <a:srgbClr val="073763"/>
                          </a:solidFill>
                          <a:latin typeface="Montserrat"/>
                          <a:ea typeface="Montserrat"/>
                          <a:cs typeface="Montserrat"/>
                          <a:sym typeface="Montserrat"/>
                        </a:rPr>
                        <a:t>1 MILE</a:t>
                      </a:r>
                      <a:endParaRPr b="1" sz="1000">
                        <a:solidFill>
                          <a:srgbClr val="073763"/>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rgbClr val="595959"/>
                          </a:solidFill>
                          <a:latin typeface="Montserrat"/>
                          <a:ea typeface="Montserrat"/>
                          <a:cs typeface="Montserrat"/>
                          <a:sym typeface="Montserrat"/>
                        </a:rPr>
                        <a:t>15,743</a:t>
                      </a:r>
                      <a:endParaRPr sz="1000">
                        <a:solidFill>
                          <a:srgbClr val="595959"/>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rgbClr val="595959"/>
                          </a:solidFill>
                          <a:latin typeface="Montserrat"/>
                          <a:ea typeface="Montserrat"/>
                          <a:cs typeface="Montserrat"/>
                          <a:sym typeface="Montserrat"/>
                        </a:rPr>
                        <a:t>29,453</a:t>
                      </a:r>
                      <a:endParaRPr sz="1000">
                        <a:solidFill>
                          <a:srgbClr val="595959"/>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rgbClr val="595959"/>
                          </a:solidFill>
                          <a:latin typeface="Montserrat"/>
                          <a:ea typeface="Montserrat"/>
                          <a:cs typeface="Montserrat"/>
                          <a:sym typeface="Montserrat"/>
                        </a:rPr>
                        <a:t>$119,628</a:t>
                      </a:r>
                      <a:endParaRPr sz="1000">
                        <a:solidFill>
                          <a:srgbClr val="595959"/>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rgbClr val="000000"/>
                        </a:buClr>
                        <a:buSzPts val="1100"/>
                        <a:buFont typeface="Arial"/>
                        <a:buNone/>
                      </a:pPr>
                      <a:r>
                        <a:rPr b="1" lang="en" sz="1000">
                          <a:solidFill>
                            <a:srgbClr val="073763"/>
                          </a:solidFill>
                          <a:latin typeface="Montserrat"/>
                          <a:ea typeface="Montserrat"/>
                          <a:cs typeface="Montserrat"/>
                          <a:sym typeface="Montserrat"/>
                        </a:rPr>
                        <a:t>2 MILES</a:t>
                      </a:r>
                      <a:endParaRPr b="1" sz="1000">
                        <a:solidFill>
                          <a:srgbClr val="073763"/>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rgbClr val="595959"/>
                          </a:solidFill>
                          <a:latin typeface="Montserrat"/>
                          <a:ea typeface="Montserrat"/>
                          <a:cs typeface="Montserrat"/>
                          <a:sym typeface="Montserrat"/>
                        </a:rPr>
                        <a:t>89,330</a:t>
                      </a:r>
                      <a:endParaRPr sz="1000">
                        <a:solidFill>
                          <a:srgbClr val="595959"/>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rgbClr val="595959"/>
                          </a:solidFill>
                          <a:latin typeface="Montserrat"/>
                          <a:ea typeface="Montserrat"/>
                          <a:cs typeface="Montserrat"/>
                          <a:sym typeface="Montserrat"/>
                        </a:rPr>
                        <a:t>166,330</a:t>
                      </a:r>
                      <a:endParaRPr sz="1000">
                        <a:solidFill>
                          <a:srgbClr val="595959"/>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rgbClr val="595959"/>
                          </a:solidFill>
                          <a:latin typeface="Montserrat"/>
                          <a:ea typeface="Montserrat"/>
                          <a:cs typeface="Montserrat"/>
                          <a:sym typeface="Montserrat"/>
                        </a:rPr>
                        <a:t>$80,369</a:t>
                      </a:r>
                      <a:endParaRPr sz="1000">
                        <a:solidFill>
                          <a:srgbClr val="595959"/>
                        </a:solidFill>
                        <a:latin typeface="Montserrat"/>
                        <a:ea typeface="Montserrat"/>
                        <a:cs typeface="Montserrat"/>
                        <a:sym typeface="Montserrat"/>
                      </a:endParaRPr>
                    </a:p>
                    <a:p>
                      <a:pPr indent="0" lvl="0" marL="114300" rtl="0" algn="r">
                        <a:lnSpc>
                          <a:spcPct val="115000"/>
                        </a:lnSpc>
                        <a:spcBef>
                          <a:spcPts val="400"/>
                        </a:spcBef>
                        <a:spcAft>
                          <a:spcPts val="400"/>
                        </a:spcAft>
                        <a:buNone/>
                      </a:pPr>
                      <a:r>
                        <a:t/>
                      </a:r>
                      <a:endParaRPr sz="1000">
                        <a:solidFill>
                          <a:srgbClr val="595959"/>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rgbClr val="000000"/>
                        </a:buClr>
                        <a:buSzPts val="1100"/>
                        <a:buFont typeface="Arial"/>
                        <a:buNone/>
                      </a:pPr>
                      <a:r>
                        <a:rPr b="1" lang="en" sz="1000">
                          <a:solidFill>
                            <a:srgbClr val="073763"/>
                          </a:solidFill>
                          <a:latin typeface="Montserrat"/>
                          <a:ea typeface="Montserrat"/>
                          <a:cs typeface="Montserrat"/>
                          <a:sym typeface="Montserrat"/>
                        </a:rPr>
                        <a:t>3 MILES</a:t>
                      </a:r>
                      <a:endParaRPr b="1" sz="1000">
                        <a:solidFill>
                          <a:srgbClr val="073763"/>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rgbClr val="595959"/>
                          </a:solidFill>
                          <a:latin typeface="Montserrat"/>
                          <a:ea typeface="Montserrat"/>
                          <a:cs typeface="Montserrat"/>
                          <a:sym typeface="Montserrat"/>
                        </a:rPr>
                        <a:t>173,355</a:t>
                      </a:r>
                      <a:endParaRPr sz="1000">
                        <a:solidFill>
                          <a:srgbClr val="595959"/>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rgbClr val="595959"/>
                          </a:solidFill>
                          <a:latin typeface="Montserrat"/>
                          <a:ea typeface="Montserrat"/>
                          <a:cs typeface="Montserrat"/>
                          <a:sym typeface="Montserrat"/>
                        </a:rPr>
                        <a:t>336,355</a:t>
                      </a:r>
                      <a:endParaRPr sz="1000">
                        <a:solidFill>
                          <a:srgbClr val="595959"/>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rgbClr val="595959"/>
                          </a:solidFill>
                          <a:latin typeface="Montserrat"/>
                          <a:ea typeface="Montserrat"/>
                          <a:cs typeface="Montserrat"/>
                          <a:sym typeface="Montserrat"/>
                        </a:rPr>
                        <a:t>$91,615</a:t>
                      </a:r>
                      <a:endParaRPr sz="1000">
                        <a:solidFill>
                          <a:srgbClr val="595959"/>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073763"/>
      </a:accent1>
      <a:accent2>
        <a:srgbClr val="F3F3F3"/>
      </a:accent2>
      <a:accent3>
        <a:srgbClr val="F3F3F3"/>
      </a:accent3>
      <a:accent4>
        <a:srgbClr val="F3F3F3"/>
      </a:accent4>
      <a:accent5>
        <a:srgbClr val="F3F3F3"/>
      </a:accent5>
      <a:accent6>
        <a:srgbClr val="F3F3F3"/>
      </a:accent6>
      <a:hlink>
        <a:srgbClr val="07376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