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application/vnd.openxmlformats-package.relationships+xml" Extension="rels"/>
  <Override ContentType="application/vnd.openxmlformats-officedocument.presentationml.notesSlide+xml" PartName="/ppt/notesSlides/notesSlide29.xml"/>
  <Override ContentType="application/vnd.openxmlformats-officedocument.presentationml.notesSlide+xml" PartName="/ppt/notesSlides/notesSlide32.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28.xml"/>
  <Override ContentType="application/vnd.openxmlformats-officedocument.presentationml.notesSlide+xml" PartName="/ppt/notesSlides/notesSlide33.xml"/>
  <Override ContentType="application/vnd.openxmlformats-officedocument.presentationml.notesSlide+xml" PartName="/ppt/notesSlides/notesSlide15.xml"/>
  <Override ContentType="application/vnd.openxmlformats-officedocument.presentationml.notesSlide+xml" PartName="/ppt/notesSlides/notesSlide11.xml"/>
  <Override ContentType="application/vnd.openxmlformats-officedocument.presentationml.notesSlide+xml" PartName="/ppt/notesSlides/notesSlide24.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34.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0.xml"/>
  <Override ContentType="application/vnd.openxmlformats-officedocument.presentationml.notesSlide+xml" PartName="/ppt/notesSlides/notesSlide22.xml"/>
  <Override ContentType="application/vnd.openxmlformats-officedocument.presentationml.notesSlide+xml" PartName="/ppt/notesSlides/notesSlide7.xml"/>
  <Override ContentType="application/vnd.openxmlformats-officedocument.presentationml.notesSlide+xml" PartName="/ppt/notesSlides/notesSlide26.xml"/>
  <Override ContentType="application/vnd.openxmlformats-officedocument.presentationml.notesSlide+xml" PartName="/ppt/notesSlides/notesSlide35.xml"/>
  <Override ContentType="application/vnd.openxmlformats-officedocument.presentationml.notesSlide+xml" PartName="/ppt/notesSlides/notesSlide5.xml"/>
  <Override ContentType="application/vnd.openxmlformats-officedocument.presentationml.notesSlide+xml" PartName="/ppt/notesSlides/notesSlide31.xml"/>
  <Override ContentType="application/vnd.openxmlformats-officedocument.presentationml.notesSlide+xml" PartName="/ppt/notesSlides/notesSlide19.xml"/>
  <Override ContentType="application/vnd.openxmlformats-officedocument.presentationml.notesSlide+xml" PartName="/ppt/notesSlides/notesSlide27.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2.xml"/>
  <Override ContentType="application/vnd.openxmlformats-officedocument.presentationml.slideLayout+xml" PartName="/ppt/slideLayouts/slideLayout1.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30.xml"/>
  <Override ContentType="application/vnd.openxmlformats-officedocument.presentationml.slide+xml" PartName="/ppt/slides/slide22.xml"/>
  <Override ContentType="application/vnd.openxmlformats-officedocument.presentationml.slide+xml" PartName="/ppt/slides/slide35.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5.xml"/>
  <Override ContentType="application/vnd.openxmlformats-officedocument.presentationml.slide+xml" PartName="/ppt/slides/slide34.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33.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29.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32.xml"/>
  <Override ContentType="application/vnd.openxmlformats-officedocument.presentationml.slide+xml" PartName="/ppt/slides/slide1.xml"/>
  <Override ContentType="application/vnd.openxmlformats-officedocument.presentationml.slide+xml" PartName="/ppt/slides/slide28.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31.xml"/>
  <Override ContentType="application/vnd.openxmlformats-officedocument.presentationml.slide+xml" PartName="/ppt/slides/slide23.xml"/>
  <Override ContentType="application/vnd.openxmlformats-officedocument.presentationml.slide+xml" PartName="/ppt/slides/slide2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2"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 id="266" r:id="rId17"/>
    <p:sldId id="267" r:id="rId18"/>
    <p:sldId id="268" r:id="rId19"/>
    <p:sldId id="269" r:id="rId20"/>
    <p:sldId id="270" r:id="rId21"/>
    <p:sldId id="271" r:id="rId22"/>
    <p:sldId id="272" r:id="rId23"/>
    <p:sldId id="273" r:id="rId24"/>
    <p:sldId id="274" r:id="rId25"/>
    <p:sldId id="275" r:id="rId26"/>
    <p:sldId id="276" r:id="rId27"/>
    <p:sldId id="277" r:id="rId28"/>
    <p:sldId id="278" r:id="rId29"/>
    <p:sldId id="279" r:id="rId30"/>
    <p:sldId id="280" r:id="rId31"/>
    <p:sldId id="281" r:id="rId32"/>
    <p:sldId id="282" r:id="rId33"/>
    <p:sldId id="283" r:id="rId34"/>
    <p:sldId id="284" r:id="rId35"/>
    <p:sldId id="285" r:id="rId36"/>
    <p:sldId id="286" r:id="rId37"/>
    <p:sldId id="287" r:id="rId38"/>
    <p:sldId id="288" r:id="rId39"/>
    <p:sldId id="289" r:id="rId40"/>
    <p:sldId id="290" r:id="rId41"/>
  </p:sldIdLst>
  <p:sldSz cy="7772400" cx="10058400"/>
  <p:notesSz cx="6858000" cy="9144000"/>
  <p:embeddedFontLst>
    <p:embeddedFont>
      <p:font typeface="Montserrat"/>
      <p:regular r:id="rId42"/>
      <p:bold r:id="rId43"/>
      <p:italic r:id="rId44"/>
      <p:boldItalic r:id="rId45"/>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pos="3168">
          <p15:clr>
            <a:srgbClr val="A4A3A4"/>
          </p15:clr>
        </p15:guide>
        <p15:guide id="2" pos="432">
          <p15:clr>
            <a:srgbClr val="9AA0A6"/>
          </p15:clr>
        </p15:guide>
        <p15:guide id="3" pos="5904">
          <p15:clr>
            <a:srgbClr val="9AA0A6"/>
          </p15:clr>
        </p15:guide>
        <p15:guide id="4" orient="horz" pos="432">
          <p15:clr>
            <a:srgbClr val="9AA0A6"/>
          </p15:clr>
        </p15:guide>
        <p15:guide id="5" orient="horz" pos="4464">
          <p15:clr>
            <a:srgbClr val="9AA0A6"/>
          </p15:clr>
        </p15:guide>
        <p15:guide id="6" orient="horz" pos="1049">
          <p15:clr>
            <a:srgbClr val="9AA0A6"/>
          </p15:clr>
        </p15:guide>
        <p15:guide id="7" orient="horz" pos="4136">
          <p15:clr>
            <a:srgbClr val="9AA0A6"/>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14D47D52-66CE-4A08-A884-438E3A053E4B}">
  <a:tblStyle styleId="{14D47D52-66CE-4A08-A884-438E3A053E4B}"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p:guide pos="432"/>
        <p:guide pos="5904"/>
        <p:guide pos="432" orient="horz"/>
        <p:guide pos="4464" orient="horz"/>
        <p:guide pos="1049" orient="horz"/>
        <p:guide pos="4136" orient="horz"/>
      </p:guideLst>
    </p:cSldViewPr>
  </p:slideViewPr>
</p:viewPr>
</file>

<file path=ppt/_rels/presentation.xml.rels><?xml version="1.0" encoding="UTF-8" standalone="yes"?><Relationships xmlns="http://schemas.openxmlformats.org/package/2006/relationships"><Relationship Id="rId40" Type="http://schemas.openxmlformats.org/officeDocument/2006/relationships/slide" Target="slides/slide34.xml"/><Relationship Id="rId20" Type="http://schemas.openxmlformats.org/officeDocument/2006/relationships/slide" Target="slides/slide14.xml"/><Relationship Id="rId42" Type="http://schemas.openxmlformats.org/officeDocument/2006/relationships/font" Target="fonts/Montserrat-regular.fntdata"/><Relationship Id="rId41" Type="http://schemas.openxmlformats.org/officeDocument/2006/relationships/slide" Target="slides/slide35.xml"/><Relationship Id="rId22" Type="http://schemas.openxmlformats.org/officeDocument/2006/relationships/slide" Target="slides/slide16.xml"/><Relationship Id="rId44" Type="http://schemas.openxmlformats.org/officeDocument/2006/relationships/font" Target="fonts/Montserrat-italic.fntdata"/><Relationship Id="rId21" Type="http://schemas.openxmlformats.org/officeDocument/2006/relationships/slide" Target="slides/slide15.xml"/><Relationship Id="rId43" Type="http://schemas.openxmlformats.org/officeDocument/2006/relationships/font" Target="fonts/Montserrat-bold.fntdata"/><Relationship Id="rId24" Type="http://schemas.openxmlformats.org/officeDocument/2006/relationships/slide" Target="slides/slide18.xml"/><Relationship Id="rId23" Type="http://schemas.openxmlformats.org/officeDocument/2006/relationships/slide" Target="slides/slide17.xml"/><Relationship Id="rId45" Type="http://schemas.openxmlformats.org/officeDocument/2006/relationships/font" Target="fonts/Montserrat-boldItalic.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26" Type="http://schemas.openxmlformats.org/officeDocument/2006/relationships/slide" Target="slides/slide20.xml"/><Relationship Id="rId25" Type="http://schemas.openxmlformats.org/officeDocument/2006/relationships/slide" Target="slides/slide19.xml"/><Relationship Id="rId28" Type="http://schemas.openxmlformats.org/officeDocument/2006/relationships/slide" Target="slides/slide22.xml"/><Relationship Id="rId27" Type="http://schemas.openxmlformats.org/officeDocument/2006/relationships/slide" Target="slides/slide21.xml"/><Relationship Id="rId5" Type="http://schemas.openxmlformats.org/officeDocument/2006/relationships/slideMaster" Target="slideMasters/slideMaster1.xml"/><Relationship Id="rId6" Type="http://schemas.openxmlformats.org/officeDocument/2006/relationships/notesMaster" Target="notesMasters/notesMaster1.xml"/><Relationship Id="rId29" Type="http://schemas.openxmlformats.org/officeDocument/2006/relationships/slide" Target="slides/slide23.xml"/><Relationship Id="rId7" Type="http://schemas.openxmlformats.org/officeDocument/2006/relationships/slide" Target="slides/slide1.xml"/><Relationship Id="rId8" Type="http://schemas.openxmlformats.org/officeDocument/2006/relationships/slide" Target="slides/slide2.xml"/><Relationship Id="rId31" Type="http://schemas.openxmlformats.org/officeDocument/2006/relationships/slide" Target="slides/slide25.xml"/><Relationship Id="rId30" Type="http://schemas.openxmlformats.org/officeDocument/2006/relationships/slide" Target="slides/slide24.xml"/><Relationship Id="rId11" Type="http://schemas.openxmlformats.org/officeDocument/2006/relationships/slide" Target="slides/slide5.xml"/><Relationship Id="rId33" Type="http://schemas.openxmlformats.org/officeDocument/2006/relationships/slide" Target="slides/slide27.xml"/><Relationship Id="rId10" Type="http://schemas.openxmlformats.org/officeDocument/2006/relationships/slide" Target="slides/slide4.xml"/><Relationship Id="rId32" Type="http://schemas.openxmlformats.org/officeDocument/2006/relationships/slide" Target="slides/slide26.xml"/><Relationship Id="rId13" Type="http://schemas.openxmlformats.org/officeDocument/2006/relationships/slide" Target="slides/slide7.xml"/><Relationship Id="rId35" Type="http://schemas.openxmlformats.org/officeDocument/2006/relationships/slide" Target="slides/slide29.xml"/><Relationship Id="rId12" Type="http://schemas.openxmlformats.org/officeDocument/2006/relationships/slide" Target="slides/slide6.xml"/><Relationship Id="rId34" Type="http://schemas.openxmlformats.org/officeDocument/2006/relationships/slide" Target="slides/slide28.xml"/><Relationship Id="rId15" Type="http://schemas.openxmlformats.org/officeDocument/2006/relationships/slide" Target="slides/slide9.xml"/><Relationship Id="rId37" Type="http://schemas.openxmlformats.org/officeDocument/2006/relationships/slide" Target="slides/slide31.xml"/><Relationship Id="rId14" Type="http://schemas.openxmlformats.org/officeDocument/2006/relationships/slide" Target="slides/slide8.xml"/><Relationship Id="rId36" Type="http://schemas.openxmlformats.org/officeDocument/2006/relationships/slide" Target="slides/slide30.xml"/><Relationship Id="rId17" Type="http://schemas.openxmlformats.org/officeDocument/2006/relationships/slide" Target="slides/slide11.xml"/><Relationship Id="rId39" Type="http://schemas.openxmlformats.org/officeDocument/2006/relationships/slide" Target="slides/slide33.xml"/><Relationship Id="rId16" Type="http://schemas.openxmlformats.org/officeDocument/2006/relationships/slide" Target="slides/slide10.xml"/><Relationship Id="rId38" Type="http://schemas.openxmlformats.org/officeDocument/2006/relationships/slide" Target="slides/slide32.xml"/><Relationship Id="rId19" Type="http://schemas.openxmlformats.org/officeDocument/2006/relationships/slide" Target="slides/slide13.xml"/><Relationship Id="rId18" Type="http://schemas.openxmlformats.org/officeDocument/2006/relationships/slide" Target="slides/slide1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1210545" y="685800"/>
            <a:ext cx="4437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 name="Shape 23"/>
        <p:cNvGrpSpPr/>
        <p:nvPr/>
      </p:nvGrpSpPr>
      <p:grpSpPr>
        <a:xfrm>
          <a:off x="0" y="0"/>
          <a:ext cx="0" cy="0"/>
          <a:chOff x="0" y="0"/>
          <a:chExt cx="0" cy="0"/>
        </a:xfrm>
      </p:grpSpPr>
      <p:sp>
        <p:nvSpPr>
          <p:cNvPr id="24" name="Google Shape;24;p:notes"/>
          <p:cNvSpPr/>
          <p:nvPr>
            <p:ph idx="2" type="sldImg"/>
          </p:nvPr>
        </p:nvSpPr>
        <p:spPr>
          <a:xfrm>
            <a:off x="1210545" y="685800"/>
            <a:ext cx="4437600" cy="3429000"/>
          </a:xfrm>
          <a:custGeom>
            <a:rect b="b" l="l" r="r" t="t"/>
            <a:pathLst>
              <a:path extrusionOk="0" h="120000" w="120000">
                <a:moveTo>
                  <a:pt x="0" y="0"/>
                </a:moveTo>
                <a:lnTo>
                  <a:pt x="120000" y="0"/>
                </a:lnTo>
                <a:lnTo>
                  <a:pt x="120000" y="120000"/>
                </a:lnTo>
                <a:lnTo>
                  <a:pt x="0" y="120000"/>
                </a:lnTo>
                <a:close/>
              </a:path>
            </a:pathLst>
          </a:custGeom>
        </p:spPr>
      </p:sp>
      <p:sp>
        <p:nvSpPr>
          <p:cNvPr id="25" name="Google Shape;25;p: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8" name="Shape 98"/>
        <p:cNvGrpSpPr/>
        <p:nvPr/>
      </p:nvGrpSpPr>
      <p:grpSpPr>
        <a:xfrm>
          <a:off x="0" y="0"/>
          <a:ext cx="0" cy="0"/>
          <a:chOff x="0" y="0"/>
          <a:chExt cx="0" cy="0"/>
        </a:xfrm>
      </p:grpSpPr>
      <p:sp>
        <p:nvSpPr>
          <p:cNvPr id="99" name="Google Shape;99;gb7b91cfbdc_0_174:notes"/>
          <p:cNvSpPr/>
          <p:nvPr>
            <p:ph idx="2" type="sldImg"/>
          </p:nvPr>
        </p:nvSpPr>
        <p:spPr>
          <a:xfrm>
            <a:off x="1210545" y="685800"/>
            <a:ext cx="4437600" cy="3429000"/>
          </a:xfrm>
          <a:custGeom>
            <a:rect b="b" l="l" r="r" t="t"/>
            <a:pathLst>
              <a:path extrusionOk="0" h="120000" w="120000">
                <a:moveTo>
                  <a:pt x="0" y="0"/>
                </a:moveTo>
                <a:lnTo>
                  <a:pt x="120000" y="0"/>
                </a:lnTo>
                <a:lnTo>
                  <a:pt x="120000" y="120000"/>
                </a:lnTo>
                <a:lnTo>
                  <a:pt x="0" y="120000"/>
                </a:lnTo>
                <a:close/>
              </a:path>
            </a:pathLst>
          </a:custGeom>
        </p:spPr>
      </p:sp>
      <p:sp>
        <p:nvSpPr>
          <p:cNvPr id="100" name="Google Shape;100;gb7b91cfbdc_0_17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8" name="Shape 108"/>
        <p:cNvGrpSpPr/>
        <p:nvPr/>
      </p:nvGrpSpPr>
      <p:grpSpPr>
        <a:xfrm>
          <a:off x="0" y="0"/>
          <a:ext cx="0" cy="0"/>
          <a:chOff x="0" y="0"/>
          <a:chExt cx="0" cy="0"/>
        </a:xfrm>
      </p:grpSpPr>
      <p:sp>
        <p:nvSpPr>
          <p:cNvPr id="109" name="Google Shape;109;gb7b91cfbdc_0_183:notes"/>
          <p:cNvSpPr/>
          <p:nvPr>
            <p:ph idx="2" type="sldImg"/>
          </p:nvPr>
        </p:nvSpPr>
        <p:spPr>
          <a:xfrm>
            <a:off x="1210545" y="685800"/>
            <a:ext cx="4437600" cy="3429000"/>
          </a:xfrm>
          <a:custGeom>
            <a:rect b="b" l="l" r="r" t="t"/>
            <a:pathLst>
              <a:path extrusionOk="0" h="120000" w="120000">
                <a:moveTo>
                  <a:pt x="0" y="0"/>
                </a:moveTo>
                <a:lnTo>
                  <a:pt x="120000" y="0"/>
                </a:lnTo>
                <a:lnTo>
                  <a:pt x="120000" y="120000"/>
                </a:lnTo>
                <a:lnTo>
                  <a:pt x="0" y="120000"/>
                </a:lnTo>
                <a:close/>
              </a:path>
            </a:pathLst>
          </a:custGeom>
        </p:spPr>
      </p:sp>
      <p:sp>
        <p:nvSpPr>
          <p:cNvPr id="110" name="Google Shape;110;gb7b91cfbdc_0_18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8" name="Shape 118"/>
        <p:cNvGrpSpPr/>
        <p:nvPr/>
      </p:nvGrpSpPr>
      <p:grpSpPr>
        <a:xfrm>
          <a:off x="0" y="0"/>
          <a:ext cx="0" cy="0"/>
          <a:chOff x="0" y="0"/>
          <a:chExt cx="0" cy="0"/>
        </a:xfrm>
      </p:grpSpPr>
      <p:sp>
        <p:nvSpPr>
          <p:cNvPr id="119" name="Google Shape;119;gb8dbd375ff_0_115:notes"/>
          <p:cNvSpPr/>
          <p:nvPr>
            <p:ph idx="2" type="sldImg"/>
          </p:nvPr>
        </p:nvSpPr>
        <p:spPr>
          <a:xfrm>
            <a:off x="1210545" y="685800"/>
            <a:ext cx="4437600" cy="3429000"/>
          </a:xfrm>
          <a:custGeom>
            <a:rect b="b" l="l" r="r" t="t"/>
            <a:pathLst>
              <a:path extrusionOk="0" h="120000" w="120000">
                <a:moveTo>
                  <a:pt x="0" y="0"/>
                </a:moveTo>
                <a:lnTo>
                  <a:pt x="120000" y="0"/>
                </a:lnTo>
                <a:lnTo>
                  <a:pt x="120000" y="120000"/>
                </a:lnTo>
                <a:lnTo>
                  <a:pt x="0" y="120000"/>
                </a:lnTo>
                <a:close/>
              </a:path>
            </a:pathLst>
          </a:custGeom>
        </p:spPr>
      </p:sp>
      <p:sp>
        <p:nvSpPr>
          <p:cNvPr id="120" name="Google Shape;120;gb8dbd375ff_0_11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3" name="Shape 123"/>
        <p:cNvGrpSpPr/>
        <p:nvPr/>
      </p:nvGrpSpPr>
      <p:grpSpPr>
        <a:xfrm>
          <a:off x="0" y="0"/>
          <a:ext cx="0" cy="0"/>
          <a:chOff x="0" y="0"/>
          <a:chExt cx="0" cy="0"/>
        </a:xfrm>
      </p:grpSpPr>
      <p:sp>
        <p:nvSpPr>
          <p:cNvPr id="124" name="Google Shape;124;gb7b91cfbdc_0_192:notes"/>
          <p:cNvSpPr/>
          <p:nvPr>
            <p:ph idx="2" type="sldImg"/>
          </p:nvPr>
        </p:nvSpPr>
        <p:spPr>
          <a:xfrm>
            <a:off x="1210545" y="685800"/>
            <a:ext cx="4437600" cy="3429000"/>
          </a:xfrm>
          <a:custGeom>
            <a:rect b="b" l="l" r="r" t="t"/>
            <a:pathLst>
              <a:path extrusionOk="0" h="120000" w="120000">
                <a:moveTo>
                  <a:pt x="0" y="0"/>
                </a:moveTo>
                <a:lnTo>
                  <a:pt x="120000" y="0"/>
                </a:lnTo>
                <a:lnTo>
                  <a:pt x="120000" y="120000"/>
                </a:lnTo>
                <a:lnTo>
                  <a:pt x="0" y="120000"/>
                </a:lnTo>
                <a:close/>
              </a:path>
            </a:pathLst>
          </a:custGeom>
        </p:spPr>
      </p:sp>
      <p:sp>
        <p:nvSpPr>
          <p:cNvPr id="125" name="Google Shape;125;gb7b91cfbdc_0_19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1" name="Shape 131"/>
        <p:cNvGrpSpPr/>
        <p:nvPr/>
      </p:nvGrpSpPr>
      <p:grpSpPr>
        <a:xfrm>
          <a:off x="0" y="0"/>
          <a:ext cx="0" cy="0"/>
          <a:chOff x="0" y="0"/>
          <a:chExt cx="0" cy="0"/>
        </a:xfrm>
      </p:grpSpPr>
      <p:sp>
        <p:nvSpPr>
          <p:cNvPr id="132" name="Google Shape;132;gb7b91cfbdc_0_205:notes"/>
          <p:cNvSpPr/>
          <p:nvPr>
            <p:ph idx="2" type="sldImg"/>
          </p:nvPr>
        </p:nvSpPr>
        <p:spPr>
          <a:xfrm>
            <a:off x="1210545" y="685800"/>
            <a:ext cx="4437600" cy="3429000"/>
          </a:xfrm>
          <a:custGeom>
            <a:rect b="b" l="l" r="r" t="t"/>
            <a:pathLst>
              <a:path extrusionOk="0" h="120000" w="120000">
                <a:moveTo>
                  <a:pt x="0" y="0"/>
                </a:moveTo>
                <a:lnTo>
                  <a:pt x="120000" y="0"/>
                </a:lnTo>
                <a:lnTo>
                  <a:pt x="120000" y="120000"/>
                </a:lnTo>
                <a:lnTo>
                  <a:pt x="0" y="120000"/>
                </a:lnTo>
                <a:close/>
              </a:path>
            </a:pathLst>
          </a:custGeom>
        </p:spPr>
      </p:sp>
      <p:sp>
        <p:nvSpPr>
          <p:cNvPr id="133" name="Google Shape;133;gb7b91cfbdc_0_20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8" name="Shape 138"/>
        <p:cNvGrpSpPr/>
        <p:nvPr/>
      </p:nvGrpSpPr>
      <p:grpSpPr>
        <a:xfrm>
          <a:off x="0" y="0"/>
          <a:ext cx="0" cy="0"/>
          <a:chOff x="0" y="0"/>
          <a:chExt cx="0" cy="0"/>
        </a:xfrm>
      </p:grpSpPr>
      <p:sp>
        <p:nvSpPr>
          <p:cNvPr id="139" name="Google Shape;139;gb7b91cfbdc_0_226:notes"/>
          <p:cNvSpPr/>
          <p:nvPr>
            <p:ph idx="2" type="sldImg"/>
          </p:nvPr>
        </p:nvSpPr>
        <p:spPr>
          <a:xfrm>
            <a:off x="1210545" y="685800"/>
            <a:ext cx="4437600" cy="3429000"/>
          </a:xfrm>
          <a:custGeom>
            <a:rect b="b" l="l" r="r" t="t"/>
            <a:pathLst>
              <a:path extrusionOk="0" h="120000" w="120000">
                <a:moveTo>
                  <a:pt x="0" y="0"/>
                </a:moveTo>
                <a:lnTo>
                  <a:pt x="120000" y="0"/>
                </a:lnTo>
                <a:lnTo>
                  <a:pt x="120000" y="120000"/>
                </a:lnTo>
                <a:lnTo>
                  <a:pt x="0" y="120000"/>
                </a:lnTo>
                <a:close/>
              </a:path>
            </a:pathLst>
          </a:custGeom>
        </p:spPr>
      </p:sp>
      <p:sp>
        <p:nvSpPr>
          <p:cNvPr id="140" name="Google Shape;140;gb7b91cfbdc_0_22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5" name="Shape 145"/>
        <p:cNvGrpSpPr/>
        <p:nvPr/>
      </p:nvGrpSpPr>
      <p:grpSpPr>
        <a:xfrm>
          <a:off x="0" y="0"/>
          <a:ext cx="0" cy="0"/>
          <a:chOff x="0" y="0"/>
          <a:chExt cx="0" cy="0"/>
        </a:xfrm>
      </p:grpSpPr>
      <p:sp>
        <p:nvSpPr>
          <p:cNvPr id="146" name="Google Shape;146;gb8dbd375ff_0_123:notes"/>
          <p:cNvSpPr/>
          <p:nvPr>
            <p:ph idx="2" type="sldImg"/>
          </p:nvPr>
        </p:nvSpPr>
        <p:spPr>
          <a:xfrm>
            <a:off x="1210545" y="685800"/>
            <a:ext cx="4437600" cy="3429000"/>
          </a:xfrm>
          <a:custGeom>
            <a:rect b="b" l="l" r="r" t="t"/>
            <a:pathLst>
              <a:path extrusionOk="0" h="120000" w="120000">
                <a:moveTo>
                  <a:pt x="0" y="0"/>
                </a:moveTo>
                <a:lnTo>
                  <a:pt x="120000" y="0"/>
                </a:lnTo>
                <a:lnTo>
                  <a:pt x="120000" y="120000"/>
                </a:lnTo>
                <a:lnTo>
                  <a:pt x="0" y="120000"/>
                </a:lnTo>
                <a:close/>
              </a:path>
            </a:pathLst>
          </a:custGeom>
        </p:spPr>
      </p:sp>
      <p:sp>
        <p:nvSpPr>
          <p:cNvPr id="147" name="Google Shape;147;gb8dbd375ff_0_12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0" name="Shape 150"/>
        <p:cNvGrpSpPr/>
        <p:nvPr/>
      </p:nvGrpSpPr>
      <p:grpSpPr>
        <a:xfrm>
          <a:off x="0" y="0"/>
          <a:ext cx="0" cy="0"/>
          <a:chOff x="0" y="0"/>
          <a:chExt cx="0" cy="0"/>
        </a:xfrm>
      </p:grpSpPr>
      <p:sp>
        <p:nvSpPr>
          <p:cNvPr id="151" name="Google Shape;151;gb7b91cfbdc_0_254:notes"/>
          <p:cNvSpPr/>
          <p:nvPr>
            <p:ph idx="2" type="sldImg"/>
          </p:nvPr>
        </p:nvSpPr>
        <p:spPr>
          <a:xfrm>
            <a:off x="1210545" y="685800"/>
            <a:ext cx="4437600" cy="3429000"/>
          </a:xfrm>
          <a:custGeom>
            <a:rect b="b" l="l" r="r" t="t"/>
            <a:pathLst>
              <a:path extrusionOk="0" h="120000" w="120000">
                <a:moveTo>
                  <a:pt x="0" y="0"/>
                </a:moveTo>
                <a:lnTo>
                  <a:pt x="120000" y="0"/>
                </a:lnTo>
                <a:lnTo>
                  <a:pt x="120000" y="120000"/>
                </a:lnTo>
                <a:lnTo>
                  <a:pt x="0" y="120000"/>
                </a:lnTo>
                <a:close/>
              </a:path>
            </a:pathLst>
          </a:custGeom>
        </p:spPr>
      </p:sp>
      <p:sp>
        <p:nvSpPr>
          <p:cNvPr id="152" name="Google Shape;152;gb7b91cfbdc_0_25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3" name="Shape 163"/>
        <p:cNvGrpSpPr/>
        <p:nvPr/>
      </p:nvGrpSpPr>
      <p:grpSpPr>
        <a:xfrm>
          <a:off x="0" y="0"/>
          <a:ext cx="0" cy="0"/>
          <a:chOff x="0" y="0"/>
          <a:chExt cx="0" cy="0"/>
        </a:xfrm>
      </p:grpSpPr>
      <p:sp>
        <p:nvSpPr>
          <p:cNvPr id="164" name="Google Shape;164;gb7b91cfbdc_0_294:notes"/>
          <p:cNvSpPr/>
          <p:nvPr>
            <p:ph idx="2" type="sldImg"/>
          </p:nvPr>
        </p:nvSpPr>
        <p:spPr>
          <a:xfrm>
            <a:off x="1210545" y="685800"/>
            <a:ext cx="4437600" cy="3429000"/>
          </a:xfrm>
          <a:custGeom>
            <a:rect b="b" l="l" r="r" t="t"/>
            <a:pathLst>
              <a:path extrusionOk="0" h="120000" w="120000">
                <a:moveTo>
                  <a:pt x="0" y="0"/>
                </a:moveTo>
                <a:lnTo>
                  <a:pt x="120000" y="0"/>
                </a:lnTo>
                <a:lnTo>
                  <a:pt x="120000" y="120000"/>
                </a:lnTo>
                <a:lnTo>
                  <a:pt x="0" y="120000"/>
                </a:lnTo>
                <a:close/>
              </a:path>
            </a:pathLst>
          </a:custGeom>
        </p:spPr>
      </p:sp>
      <p:sp>
        <p:nvSpPr>
          <p:cNvPr id="165" name="Google Shape;165;gb7b91cfbdc_0_29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2" name="Shape 172"/>
        <p:cNvGrpSpPr/>
        <p:nvPr/>
      </p:nvGrpSpPr>
      <p:grpSpPr>
        <a:xfrm>
          <a:off x="0" y="0"/>
          <a:ext cx="0" cy="0"/>
          <a:chOff x="0" y="0"/>
          <a:chExt cx="0" cy="0"/>
        </a:xfrm>
      </p:grpSpPr>
      <p:sp>
        <p:nvSpPr>
          <p:cNvPr id="173" name="Google Shape;173;gb7b91cfbdc_0_337:notes"/>
          <p:cNvSpPr/>
          <p:nvPr>
            <p:ph idx="2" type="sldImg"/>
          </p:nvPr>
        </p:nvSpPr>
        <p:spPr>
          <a:xfrm>
            <a:off x="1210545" y="685800"/>
            <a:ext cx="4437600" cy="3429000"/>
          </a:xfrm>
          <a:custGeom>
            <a:rect b="b" l="l" r="r" t="t"/>
            <a:pathLst>
              <a:path extrusionOk="0" h="120000" w="120000">
                <a:moveTo>
                  <a:pt x="0" y="0"/>
                </a:moveTo>
                <a:lnTo>
                  <a:pt x="120000" y="0"/>
                </a:lnTo>
                <a:lnTo>
                  <a:pt x="120000" y="120000"/>
                </a:lnTo>
                <a:lnTo>
                  <a:pt x="0" y="120000"/>
                </a:lnTo>
                <a:close/>
              </a:path>
            </a:pathLst>
          </a:custGeom>
        </p:spPr>
      </p:sp>
      <p:sp>
        <p:nvSpPr>
          <p:cNvPr id="174" name="Google Shape;174;gb7b91cfbdc_0_33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4" name="Shape 34"/>
        <p:cNvGrpSpPr/>
        <p:nvPr/>
      </p:nvGrpSpPr>
      <p:grpSpPr>
        <a:xfrm>
          <a:off x="0" y="0"/>
          <a:ext cx="0" cy="0"/>
          <a:chOff x="0" y="0"/>
          <a:chExt cx="0" cy="0"/>
        </a:xfrm>
      </p:grpSpPr>
      <p:sp>
        <p:nvSpPr>
          <p:cNvPr id="35" name="Google Shape;35;gb7b91cfbdc_0_51:notes"/>
          <p:cNvSpPr/>
          <p:nvPr>
            <p:ph idx="2" type="sldImg"/>
          </p:nvPr>
        </p:nvSpPr>
        <p:spPr>
          <a:xfrm>
            <a:off x="1210545" y="685800"/>
            <a:ext cx="4437600" cy="3429000"/>
          </a:xfrm>
          <a:custGeom>
            <a:rect b="b" l="l" r="r" t="t"/>
            <a:pathLst>
              <a:path extrusionOk="0" h="120000" w="120000">
                <a:moveTo>
                  <a:pt x="0" y="0"/>
                </a:moveTo>
                <a:lnTo>
                  <a:pt x="120000" y="0"/>
                </a:lnTo>
                <a:lnTo>
                  <a:pt x="120000" y="120000"/>
                </a:lnTo>
                <a:lnTo>
                  <a:pt x="0" y="120000"/>
                </a:lnTo>
                <a:close/>
              </a:path>
            </a:pathLst>
          </a:custGeom>
        </p:spPr>
      </p:sp>
      <p:sp>
        <p:nvSpPr>
          <p:cNvPr id="36" name="Google Shape;36;gb7b91cfbdc_0_5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0" name="Shape 190"/>
        <p:cNvGrpSpPr/>
        <p:nvPr/>
      </p:nvGrpSpPr>
      <p:grpSpPr>
        <a:xfrm>
          <a:off x="0" y="0"/>
          <a:ext cx="0" cy="0"/>
          <a:chOff x="0" y="0"/>
          <a:chExt cx="0" cy="0"/>
        </a:xfrm>
      </p:grpSpPr>
      <p:sp>
        <p:nvSpPr>
          <p:cNvPr id="191" name="Google Shape;191;gb8dbd375ff_0_127:notes"/>
          <p:cNvSpPr/>
          <p:nvPr>
            <p:ph idx="2" type="sldImg"/>
          </p:nvPr>
        </p:nvSpPr>
        <p:spPr>
          <a:xfrm>
            <a:off x="1210545" y="685800"/>
            <a:ext cx="4437600" cy="3429000"/>
          </a:xfrm>
          <a:custGeom>
            <a:rect b="b" l="l" r="r" t="t"/>
            <a:pathLst>
              <a:path extrusionOk="0" h="120000" w="120000">
                <a:moveTo>
                  <a:pt x="0" y="0"/>
                </a:moveTo>
                <a:lnTo>
                  <a:pt x="120000" y="0"/>
                </a:lnTo>
                <a:lnTo>
                  <a:pt x="120000" y="120000"/>
                </a:lnTo>
                <a:lnTo>
                  <a:pt x="0" y="120000"/>
                </a:lnTo>
                <a:close/>
              </a:path>
            </a:pathLst>
          </a:custGeom>
        </p:spPr>
      </p:sp>
      <p:sp>
        <p:nvSpPr>
          <p:cNvPr id="192" name="Google Shape;192;gb8dbd375ff_0_12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5" name="Shape 195"/>
        <p:cNvGrpSpPr/>
        <p:nvPr/>
      </p:nvGrpSpPr>
      <p:grpSpPr>
        <a:xfrm>
          <a:off x="0" y="0"/>
          <a:ext cx="0" cy="0"/>
          <a:chOff x="0" y="0"/>
          <a:chExt cx="0" cy="0"/>
        </a:xfrm>
      </p:grpSpPr>
      <p:sp>
        <p:nvSpPr>
          <p:cNvPr id="196" name="Google Shape;196;gb7e1c003cc_0_153:notes"/>
          <p:cNvSpPr/>
          <p:nvPr>
            <p:ph idx="2" type="sldImg"/>
          </p:nvPr>
        </p:nvSpPr>
        <p:spPr>
          <a:xfrm>
            <a:off x="1210545" y="685800"/>
            <a:ext cx="4437600" cy="3429000"/>
          </a:xfrm>
          <a:custGeom>
            <a:rect b="b" l="l" r="r" t="t"/>
            <a:pathLst>
              <a:path extrusionOk="0" h="120000" w="120000">
                <a:moveTo>
                  <a:pt x="0" y="0"/>
                </a:moveTo>
                <a:lnTo>
                  <a:pt x="120000" y="0"/>
                </a:lnTo>
                <a:lnTo>
                  <a:pt x="120000" y="120000"/>
                </a:lnTo>
                <a:lnTo>
                  <a:pt x="0" y="120000"/>
                </a:lnTo>
                <a:close/>
              </a:path>
            </a:pathLst>
          </a:custGeom>
        </p:spPr>
      </p:sp>
      <p:sp>
        <p:nvSpPr>
          <p:cNvPr id="197" name="Google Shape;197;gb7e1c003cc_0_15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8" name="Shape 208"/>
        <p:cNvGrpSpPr/>
        <p:nvPr/>
      </p:nvGrpSpPr>
      <p:grpSpPr>
        <a:xfrm>
          <a:off x="0" y="0"/>
          <a:ext cx="0" cy="0"/>
          <a:chOff x="0" y="0"/>
          <a:chExt cx="0" cy="0"/>
        </a:xfrm>
      </p:grpSpPr>
      <p:sp>
        <p:nvSpPr>
          <p:cNvPr id="209" name="Google Shape;209;gb7e1c003cc_0_103:notes"/>
          <p:cNvSpPr/>
          <p:nvPr>
            <p:ph idx="2" type="sldImg"/>
          </p:nvPr>
        </p:nvSpPr>
        <p:spPr>
          <a:xfrm>
            <a:off x="1210545" y="685800"/>
            <a:ext cx="4437600" cy="3429000"/>
          </a:xfrm>
          <a:custGeom>
            <a:rect b="b" l="l" r="r" t="t"/>
            <a:pathLst>
              <a:path extrusionOk="0" h="120000" w="120000">
                <a:moveTo>
                  <a:pt x="0" y="0"/>
                </a:moveTo>
                <a:lnTo>
                  <a:pt x="120000" y="0"/>
                </a:lnTo>
                <a:lnTo>
                  <a:pt x="120000" y="120000"/>
                </a:lnTo>
                <a:lnTo>
                  <a:pt x="0" y="120000"/>
                </a:lnTo>
                <a:close/>
              </a:path>
            </a:pathLst>
          </a:custGeom>
        </p:spPr>
      </p:sp>
      <p:sp>
        <p:nvSpPr>
          <p:cNvPr id="210" name="Google Shape;210;gb7e1c003cc_0_10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7" name="Shape 217"/>
        <p:cNvGrpSpPr/>
        <p:nvPr/>
      </p:nvGrpSpPr>
      <p:grpSpPr>
        <a:xfrm>
          <a:off x="0" y="0"/>
          <a:ext cx="0" cy="0"/>
          <a:chOff x="0" y="0"/>
          <a:chExt cx="0" cy="0"/>
        </a:xfrm>
      </p:grpSpPr>
      <p:sp>
        <p:nvSpPr>
          <p:cNvPr id="218" name="Google Shape;218;gb7e1c003cc_0_114:notes"/>
          <p:cNvSpPr/>
          <p:nvPr>
            <p:ph idx="2" type="sldImg"/>
          </p:nvPr>
        </p:nvSpPr>
        <p:spPr>
          <a:xfrm>
            <a:off x="1210545" y="685800"/>
            <a:ext cx="4437600" cy="3429000"/>
          </a:xfrm>
          <a:custGeom>
            <a:rect b="b" l="l" r="r" t="t"/>
            <a:pathLst>
              <a:path extrusionOk="0" h="120000" w="120000">
                <a:moveTo>
                  <a:pt x="0" y="0"/>
                </a:moveTo>
                <a:lnTo>
                  <a:pt x="120000" y="0"/>
                </a:lnTo>
                <a:lnTo>
                  <a:pt x="120000" y="120000"/>
                </a:lnTo>
                <a:lnTo>
                  <a:pt x="0" y="120000"/>
                </a:lnTo>
                <a:close/>
              </a:path>
            </a:pathLst>
          </a:custGeom>
        </p:spPr>
      </p:sp>
      <p:sp>
        <p:nvSpPr>
          <p:cNvPr id="219" name="Google Shape;219;gb7e1c003cc_0_11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5" name="Shape 235"/>
        <p:cNvGrpSpPr/>
        <p:nvPr/>
      </p:nvGrpSpPr>
      <p:grpSpPr>
        <a:xfrm>
          <a:off x="0" y="0"/>
          <a:ext cx="0" cy="0"/>
          <a:chOff x="0" y="0"/>
          <a:chExt cx="0" cy="0"/>
        </a:xfrm>
      </p:grpSpPr>
      <p:sp>
        <p:nvSpPr>
          <p:cNvPr id="236" name="Google Shape;236;gb8dbd375ff_0_131:notes"/>
          <p:cNvSpPr/>
          <p:nvPr>
            <p:ph idx="2" type="sldImg"/>
          </p:nvPr>
        </p:nvSpPr>
        <p:spPr>
          <a:xfrm>
            <a:off x="1210545" y="685800"/>
            <a:ext cx="4437600" cy="3429000"/>
          </a:xfrm>
          <a:custGeom>
            <a:rect b="b" l="l" r="r" t="t"/>
            <a:pathLst>
              <a:path extrusionOk="0" h="120000" w="120000">
                <a:moveTo>
                  <a:pt x="0" y="0"/>
                </a:moveTo>
                <a:lnTo>
                  <a:pt x="120000" y="0"/>
                </a:lnTo>
                <a:lnTo>
                  <a:pt x="120000" y="120000"/>
                </a:lnTo>
                <a:lnTo>
                  <a:pt x="0" y="120000"/>
                </a:lnTo>
                <a:close/>
              </a:path>
            </a:pathLst>
          </a:custGeom>
        </p:spPr>
      </p:sp>
      <p:sp>
        <p:nvSpPr>
          <p:cNvPr id="237" name="Google Shape;237;gb8dbd375ff_0_13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0" name="Shape 240"/>
        <p:cNvGrpSpPr/>
        <p:nvPr/>
      </p:nvGrpSpPr>
      <p:grpSpPr>
        <a:xfrm>
          <a:off x="0" y="0"/>
          <a:ext cx="0" cy="0"/>
          <a:chOff x="0" y="0"/>
          <a:chExt cx="0" cy="0"/>
        </a:xfrm>
      </p:grpSpPr>
      <p:sp>
        <p:nvSpPr>
          <p:cNvPr id="241" name="Google Shape;241;gb7e1c003cc_0_208:notes"/>
          <p:cNvSpPr/>
          <p:nvPr>
            <p:ph idx="2" type="sldImg"/>
          </p:nvPr>
        </p:nvSpPr>
        <p:spPr>
          <a:xfrm>
            <a:off x="1210545" y="685800"/>
            <a:ext cx="4437600" cy="3429000"/>
          </a:xfrm>
          <a:custGeom>
            <a:rect b="b" l="l" r="r" t="t"/>
            <a:pathLst>
              <a:path extrusionOk="0" h="120000" w="120000">
                <a:moveTo>
                  <a:pt x="0" y="0"/>
                </a:moveTo>
                <a:lnTo>
                  <a:pt x="120000" y="0"/>
                </a:lnTo>
                <a:lnTo>
                  <a:pt x="120000" y="120000"/>
                </a:lnTo>
                <a:lnTo>
                  <a:pt x="0" y="120000"/>
                </a:lnTo>
                <a:close/>
              </a:path>
            </a:pathLst>
          </a:custGeom>
        </p:spPr>
      </p:sp>
      <p:sp>
        <p:nvSpPr>
          <p:cNvPr id="242" name="Google Shape;242;gb7e1c003cc_0_20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8" name="Shape 248"/>
        <p:cNvGrpSpPr/>
        <p:nvPr/>
      </p:nvGrpSpPr>
      <p:grpSpPr>
        <a:xfrm>
          <a:off x="0" y="0"/>
          <a:ext cx="0" cy="0"/>
          <a:chOff x="0" y="0"/>
          <a:chExt cx="0" cy="0"/>
        </a:xfrm>
      </p:grpSpPr>
      <p:sp>
        <p:nvSpPr>
          <p:cNvPr id="249" name="Google Shape;249;gb7e1c003cc_0_235:notes"/>
          <p:cNvSpPr/>
          <p:nvPr>
            <p:ph idx="2" type="sldImg"/>
          </p:nvPr>
        </p:nvSpPr>
        <p:spPr>
          <a:xfrm>
            <a:off x="1210545" y="685800"/>
            <a:ext cx="4437600" cy="3429000"/>
          </a:xfrm>
          <a:custGeom>
            <a:rect b="b" l="l" r="r" t="t"/>
            <a:pathLst>
              <a:path extrusionOk="0" h="120000" w="120000">
                <a:moveTo>
                  <a:pt x="0" y="0"/>
                </a:moveTo>
                <a:lnTo>
                  <a:pt x="120000" y="0"/>
                </a:lnTo>
                <a:lnTo>
                  <a:pt x="120000" y="120000"/>
                </a:lnTo>
                <a:lnTo>
                  <a:pt x="0" y="120000"/>
                </a:lnTo>
                <a:close/>
              </a:path>
            </a:pathLst>
          </a:custGeom>
        </p:spPr>
      </p:sp>
      <p:sp>
        <p:nvSpPr>
          <p:cNvPr id="250" name="Google Shape;250;gb7e1c003cc_0_23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5" name="Shape 255"/>
        <p:cNvGrpSpPr/>
        <p:nvPr/>
      </p:nvGrpSpPr>
      <p:grpSpPr>
        <a:xfrm>
          <a:off x="0" y="0"/>
          <a:ext cx="0" cy="0"/>
          <a:chOff x="0" y="0"/>
          <a:chExt cx="0" cy="0"/>
        </a:xfrm>
      </p:grpSpPr>
      <p:sp>
        <p:nvSpPr>
          <p:cNvPr id="256" name="Google Shape;256;gb8dbd375ff_0_135:notes"/>
          <p:cNvSpPr/>
          <p:nvPr>
            <p:ph idx="2" type="sldImg"/>
          </p:nvPr>
        </p:nvSpPr>
        <p:spPr>
          <a:xfrm>
            <a:off x="1210545" y="685800"/>
            <a:ext cx="4437600" cy="3429000"/>
          </a:xfrm>
          <a:custGeom>
            <a:rect b="b" l="l" r="r" t="t"/>
            <a:pathLst>
              <a:path extrusionOk="0" h="120000" w="120000">
                <a:moveTo>
                  <a:pt x="0" y="0"/>
                </a:moveTo>
                <a:lnTo>
                  <a:pt x="120000" y="0"/>
                </a:lnTo>
                <a:lnTo>
                  <a:pt x="120000" y="120000"/>
                </a:lnTo>
                <a:lnTo>
                  <a:pt x="0" y="120000"/>
                </a:lnTo>
                <a:close/>
              </a:path>
            </a:pathLst>
          </a:custGeom>
        </p:spPr>
      </p:sp>
      <p:sp>
        <p:nvSpPr>
          <p:cNvPr id="257" name="Google Shape;257;gb8dbd375ff_0_13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0" name="Shape 260"/>
        <p:cNvGrpSpPr/>
        <p:nvPr/>
      </p:nvGrpSpPr>
      <p:grpSpPr>
        <a:xfrm>
          <a:off x="0" y="0"/>
          <a:ext cx="0" cy="0"/>
          <a:chOff x="0" y="0"/>
          <a:chExt cx="0" cy="0"/>
        </a:xfrm>
      </p:grpSpPr>
      <p:sp>
        <p:nvSpPr>
          <p:cNvPr id="261" name="Google Shape;261;gb7e1c003cc_0_269:notes"/>
          <p:cNvSpPr/>
          <p:nvPr>
            <p:ph idx="2" type="sldImg"/>
          </p:nvPr>
        </p:nvSpPr>
        <p:spPr>
          <a:xfrm>
            <a:off x="1210545" y="685800"/>
            <a:ext cx="4437600" cy="3429000"/>
          </a:xfrm>
          <a:custGeom>
            <a:rect b="b" l="l" r="r" t="t"/>
            <a:pathLst>
              <a:path extrusionOk="0" h="120000" w="120000">
                <a:moveTo>
                  <a:pt x="0" y="0"/>
                </a:moveTo>
                <a:lnTo>
                  <a:pt x="120000" y="0"/>
                </a:lnTo>
                <a:lnTo>
                  <a:pt x="120000" y="120000"/>
                </a:lnTo>
                <a:lnTo>
                  <a:pt x="0" y="120000"/>
                </a:lnTo>
                <a:close/>
              </a:path>
            </a:pathLst>
          </a:custGeom>
        </p:spPr>
      </p:sp>
      <p:sp>
        <p:nvSpPr>
          <p:cNvPr id="262" name="Google Shape;262;gb7e1c003cc_0_26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8" name="Shape 268"/>
        <p:cNvGrpSpPr/>
        <p:nvPr/>
      </p:nvGrpSpPr>
      <p:grpSpPr>
        <a:xfrm>
          <a:off x="0" y="0"/>
          <a:ext cx="0" cy="0"/>
          <a:chOff x="0" y="0"/>
          <a:chExt cx="0" cy="0"/>
        </a:xfrm>
      </p:grpSpPr>
      <p:sp>
        <p:nvSpPr>
          <p:cNvPr id="269" name="Google Shape;269;gb8dbd375ff_0_139:notes"/>
          <p:cNvSpPr/>
          <p:nvPr>
            <p:ph idx="2" type="sldImg"/>
          </p:nvPr>
        </p:nvSpPr>
        <p:spPr>
          <a:xfrm>
            <a:off x="1210545" y="685800"/>
            <a:ext cx="4437600" cy="3429000"/>
          </a:xfrm>
          <a:custGeom>
            <a:rect b="b" l="l" r="r" t="t"/>
            <a:pathLst>
              <a:path extrusionOk="0" h="120000" w="120000">
                <a:moveTo>
                  <a:pt x="0" y="0"/>
                </a:moveTo>
                <a:lnTo>
                  <a:pt x="120000" y="0"/>
                </a:lnTo>
                <a:lnTo>
                  <a:pt x="120000" y="120000"/>
                </a:lnTo>
                <a:lnTo>
                  <a:pt x="0" y="120000"/>
                </a:lnTo>
                <a:close/>
              </a:path>
            </a:pathLst>
          </a:custGeom>
        </p:spPr>
      </p:sp>
      <p:sp>
        <p:nvSpPr>
          <p:cNvPr id="270" name="Google Shape;270;gb8dbd375ff_0_13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2" name="Shape 42"/>
        <p:cNvGrpSpPr/>
        <p:nvPr/>
      </p:nvGrpSpPr>
      <p:grpSpPr>
        <a:xfrm>
          <a:off x="0" y="0"/>
          <a:ext cx="0" cy="0"/>
          <a:chOff x="0" y="0"/>
          <a:chExt cx="0" cy="0"/>
        </a:xfrm>
      </p:grpSpPr>
      <p:sp>
        <p:nvSpPr>
          <p:cNvPr id="43" name="Google Shape;43;gb8dbd375ff_0_98:notes"/>
          <p:cNvSpPr/>
          <p:nvPr>
            <p:ph idx="2" type="sldImg"/>
          </p:nvPr>
        </p:nvSpPr>
        <p:spPr>
          <a:xfrm>
            <a:off x="1210545" y="685800"/>
            <a:ext cx="4437600" cy="3429000"/>
          </a:xfrm>
          <a:custGeom>
            <a:rect b="b" l="l" r="r" t="t"/>
            <a:pathLst>
              <a:path extrusionOk="0" h="120000" w="120000">
                <a:moveTo>
                  <a:pt x="0" y="0"/>
                </a:moveTo>
                <a:lnTo>
                  <a:pt x="120000" y="0"/>
                </a:lnTo>
                <a:lnTo>
                  <a:pt x="120000" y="120000"/>
                </a:lnTo>
                <a:lnTo>
                  <a:pt x="0" y="120000"/>
                </a:lnTo>
                <a:close/>
              </a:path>
            </a:pathLst>
          </a:custGeom>
        </p:spPr>
      </p:sp>
      <p:sp>
        <p:nvSpPr>
          <p:cNvPr id="44" name="Google Shape;44;gb8dbd375ff_0_9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3" name="Shape 273"/>
        <p:cNvGrpSpPr/>
        <p:nvPr/>
      </p:nvGrpSpPr>
      <p:grpSpPr>
        <a:xfrm>
          <a:off x="0" y="0"/>
          <a:ext cx="0" cy="0"/>
          <a:chOff x="0" y="0"/>
          <a:chExt cx="0" cy="0"/>
        </a:xfrm>
      </p:grpSpPr>
      <p:sp>
        <p:nvSpPr>
          <p:cNvPr id="274" name="Google Shape;274;gb7e1c003cc_0_285:notes"/>
          <p:cNvSpPr/>
          <p:nvPr>
            <p:ph idx="2" type="sldImg"/>
          </p:nvPr>
        </p:nvSpPr>
        <p:spPr>
          <a:xfrm>
            <a:off x="1210545" y="685800"/>
            <a:ext cx="4437600" cy="3429000"/>
          </a:xfrm>
          <a:custGeom>
            <a:rect b="b" l="l" r="r" t="t"/>
            <a:pathLst>
              <a:path extrusionOk="0" h="120000" w="120000">
                <a:moveTo>
                  <a:pt x="0" y="0"/>
                </a:moveTo>
                <a:lnTo>
                  <a:pt x="120000" y="0"/>
                </a:lnTo>
                <a:lnTo>
                  <a:pt x="120000" y="120000"/>
                </a:lnTo>
                <a:lnTo>
                  <a:pt x="0" y="120000"/>
                </a:lnTo>
                <a:close/>
              </a:path>
            </a:pathLst>
          </a:custGeom>
        </p:spPr>
      </p:sp>
      <p:sp>
        <p:nvSpPr>
          <p:cNvPr id="275" name="Google Shape;275;gb7e1c003cc_0_28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3" name="Shape 283"/>
        <p:cNvGrpSpPr/>
        <p:nvPr/>
      </p:nvGrpSpPr>
      <p:grpSpPr>
        <a:xfrm>
          <a:off x="0" y="0"/>
          <a:ext cx="0" cy="0"/>
          <a:chOff x="0" y="0"/>
          <a:chExt cx="0" cy="0"/>
        </a:xfrm>
      </p:grpSpPr>
      <p:sp>
        <p:nvSpPr>
          <p:cNvPr id="284" name="Google Shape;284;gb7e1c003cc_0_299:notes"/>
          <p:cNvSpPr/>
          <p:nvPr>
            <p:ph idx="2" type="sldImg"/>
          </p:nvPr>
        </p:nvSpPr>
        <p:spPr>
          <a:xfrm>
            <a:off x="1210545" y="685800"/>
            <a:ext cx="4437600" cy="3429000"/>
          </a:xfrm>
          <a:custGeom>
            <a:rect b="b" l="l" r="r" t="t"/>
            <a:pathLst>
              <a:path extrusionOk="0" h="120000" w="120000">
                <a:moveTo>
                  <a:pt x="0" y="0"/>
                </a:moveTo>
                <a:lnTo>
                  <a:pt x="120000" y="0"/>
                </a:lnTo>
                <a:lnTo>
                  <a:pt x="120000" y="120000"/>
                </a:lnTo>
                <a:lnTo>
                  <a:pt x="0" y="120000"/>
                </a:lnTo>
                <a:close/>
              </a:path>
            </a:pathLst>
          </a:custGeom>
        </p:spPr>
      </p:sp>
      <p:sp>
        <p:nvSpPr>
          <p:cNvPr id="285" name="Google Shape;285;gb7e1c003cc_0_29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1" name="Shape 291"/>
        <p:cNvGrpSpPr/>
        <p:nvPr/>
      </p:nvGrpSpPr>
      <p:grpSpPr>
        <a:xfrm>
          <a:off x="0" y="0"/>
          <a:ext cx="0" cy="0"/>
          <a:chOff x="0" y="0"/>
          <a:chExt cx="0" cy="0"/>
        </a:xfrm>
      </p:grpSpPr>
      <p:sp>
        <p:nvSpPr>
          <p:cNvPr id="292" name="Google Shape;292;gb7e1c003cc_0_321:notes"/>
          <p:cNvSpPr/>
          <p:nvPr>
            <p:ph idx="2" type="sldImg"/>
          </p:nvPr>
        </p:nvSpPr>
        <p:spPr>
          <a:xfrm>
            <a:off x="1210545" y="685800"/>
            <a:ext cx="4437600" cy="3429000"/>
          </a:xfrm>
          <a:custGeom>
            <a:rect b="b" l="l" r="r" t="t"/>
            <a:pathLst>
              <a:path extrusionOk="0" h="120000" w="120000">
                <a:moveTo>
                  <a:pt x="0" y="0"/>
                </a:moveTo>
                <a:lnTo>
                  <a:pt x="120000" y="0"/>
                </a:lnTo>
                <a:lnTo>
                  <a:pt x="120000" y="120000"/>
                </a:lnTo>
                <a:lnTo>
                  <a:pt x="0" y="120000"/>
                </a:lnTo>
                <a:close/>
              </a:path>
            </a:pathLst>
          </a:custGeom>
        </p:spPr>
      </p:sp>
      <p:sp>
        <p:nvSpPr>
          <p:cNvPr id="293" name="Google Shape;293;gb7e1c003cc_0_32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0" name="Shape 300"/>
        <p:cNvGrpSpPr/>
        <p:nvPr/>
      </p:nvGrpSpPr>
      <p:grpSpPr>
        <a:xfrm>
          <a:off x="0" y="0"/>
          <a:ext cx="0" cy="0"/>
          <a:chOff x="0" y="0"/>
          <a:chExt cx="0" cy="0"/>
        </a:xfrm>
      </p:grpSpPr>
      <p:sp>
        <p:nvSpPr>
          <p:cNvPr id="301" name="Google Shape;301;gb8dbd375ff_0_143:notes"/>
          <p:cNvSpPr/>
          <p:nvPr>
            <p:ph idx="2" type="sldImg"/>
          </p:nvPr>
        </p:nvSpPr>
        <p:spPr>
          <a:xfrm>
            <a:off x="1210545" y="685800"/>
            <a:ext cx="4437600" cy="3429000"/>
          </a:xfrm>
          <a:custGeom>
            <a:rect b="b" l="l" r="r" t="t"/>
            <a:pathLst>
              <a:path extrusionOk="0" h="120000" w="120000">
                <a:moveTo>
                  <a:pt x="0" y="0"/>
                </a:moveTo>
                <a:lnTo>
                  <a:pt x="120000" y="0"/>
                </a:lnTo>
                <a:lnTo>
                  <a:pt x="120000" y="120000"/>
                </a:lnTo>
                <a:lnTo>
                  <a:pt x="0" y="120000"/>
                </a:lnTo>
                <a:close/>
              </a:path>
            </a:pathLst>
          </a:custGeom>
        </p:spPr>
      </p:sp>
      <p:sp>
        <p:nvSpPr>
          <p:cNvPr id="302" name="Google Shape;302;gb8dbd375ff_0_14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5" name="Shape 305"/>
        <p:cNvGrpSpPr/>
        <p:nvPr/>
      </p:nvGrpSpPr>
      <p:grpSpPr>
        <a:xfrm>
          <a:off x="0" y="0"/>
          <a:ext cx="0" cy="0"/>
          <a:chOff x="0" y="0"/>
          <a:chExt cx="0" cy="0"/>
        </a:xfrm>
      </p:grpSpPr>
      <p:sp>
        <p:nvSpPr>
          <p:cNvPr id="306" name="Google Shape;306;gb7e1c003cc_0_352:notes"/>
          <p:cNvSpPr/>
          <p:nvPr>
            <p:ph idx="2" type="sldImg"/>
          </p:nvPr>
        </p:nvSpPr>
        <p:spPr>
          <a:xfrm>
            <a:off x="1210545" y="685800"/>
            <a:ext cx="4437600" cy="3429000"/>
          </a:xfrm>
          <a:custGeom>
            <a:rect b="b" l="l" r="r" t="t"/>
            <a:pathLst>
              <a:path extrusionOk="0" h="120000" w="120000">
                <a:moveTo>
                  <a:pt x="0" y="0"/>
                </a:moveTo>
                <a:lnTo>
                  <a:pt x="120000" y="0"/>
                </a:lnTo>
                <a:lnTo>
                  <a:pt x="120000" y="120000"/>
                </a:lnTo>
                <a:lnTo>
                  <a:pt x="0" y="120000"/>
                </a:lnTo>
                <a:close/>
              </a:path>
            </a:pathLst>
          </a:custGeom>
        </p:spPr>
      </p:sp>
      <p:sp>
        <p:nvSpPr>
          <p:cNvPr id="307" name="Google Shape;307;gb7e1c003cc_0_35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5" name="Shape 315"/>
        <p:cNvGrpSpPr/>
        <p:nvPr/>
      </p:nvGrpSpPr>
      <p:grpSpPr>
        <a:xfrm>
          <a:off x="0" y="0"/>
          <a:ext cx="0" cy="0"/>
          <a:chOff x="0" y="0"/>
          <a:chExt cx="0" cy="0"/>
        </a:xfrm>
      </p:grpSpPr>
      <p:sp>
        <p:nvSpPr>
          <p:cNvPr id="316" name="Google Shape;316;gb7e1c003cc_0_370:notes"/>
          <p:cNvSpPr/>
          <p:nvPr>
            <p:ph idx="2" type="sldImg"/>
          </p:nvPr>
        </p:nvSpPr>
        <p:spPr>
          <a:xfrm>
            <a:off x="1210545" y="685800"/>
            <a:ext cx="4437600" cy="3429000"/>
          </a:xfrm>
          <a:custGeom>
            <a:rect b="b" l="l" r="r" t="t"/>
            <a:pathLst>
              <a:path extrusionOk="0" h="120000" w="120000">
                <a:moveTo>
                  <a:pt x="0" y="0"/>
                </a:moveTo>
                <a:lnTo>
                  <a:pt x="120000" y="0"/>
                </a:lnTo>
                <a:lnTo>
                  <a:pt x="120000" y="120000"/>
                </a:lnTo>
                <a:lnTo>
                  <a:pt x="0" y="120000"/>
                </a:lnTo>
                <a:close/>
              </a:path>
            </a:pathLst>
          </a:custGeom>
        </p:spPr>
      </p:sp>
      <p:sp>
        <p:nvSpPr>
          <p:cNvPr id="317" name="Google Shape;317;gb7e1c003cc_0_37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7" name="Shape 47"/>
        <p:cNvGrpSpPr/>
        <p:nvPr/>
      </p:nvGrpSpPr>
      <p:grpSpPr>
        <a:xfrm>
          <a:off x="0" y="0"/>
          <a:ext cx="0" cy="0"/>
          <a:chOff x="0" y="0"/>
          <a:chExt cx="0" cy="0"/>
        </a:xfrm>
      </p:grpSpPr>
      <p:sp>
        <p:nvSpPr>
          <p:cNvPr id="48" name="Google Shape;48;gb7b91cfbdc_0_35:notes"/>
          <p:cNvSpPr/>
          <p:nvPr>
            <p:ph idx="2" type="sldImg"/>
          </p:nvPr>
        </p:nvSpPr>
        <p:spPr>
          <a:xfrm>
            <a:off x="1210545" y="685800"/>
            <a:ext cx="4437600" cy="3429000"/>
          </a:xfrm>
          <a:custGeom>
            <a:rect b="b" l="l" r="r" t="t"/>
            <a:pathLst>
              <a:path extrusionOk="0" h="120000" w="120000">
                <a:moveTo>
                  <a:pt x="0" y="0"/>
                </a:moveTo>
                <a:lnTo>
                  <a:pt x="120000" y="0"/>
                </a:lnTo>
                <a:lnTo>
                  <a:pt x="120000" y="120000"/>
                </a:lnTo>
                <a:lnTo>
                  <a:pt x="0" y="120000"/>
                </a:lnTo>
                <a:close/>
              </a:path>
            </a:pathLst>
          </a:custGeom>
        </p:spPr>
      </p:sp>
      <p:sp>
        <p:nvSpPr>
          <p:cNvPr id="49" name="Google Shape;49;gb7b91cfbdc_0_3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7" name="Shape 57"/>
        <p:cNvGrpSpPr/>
        <p:nvPr/>
      </p:nvGrpSpPr>
      <p:grpSpPr>
        <a:xfrm>
          <a:off x="0" y="0"/>
          <a:ext cx="0" cy="0"/>
          <a:chOff x="0" y="0"/>
          <a:chExt cx="0" cy="0"/>
        </a:xfrm>
      </p:grpSpPr>
      <p:sp>
        <p:nvSpPr>
          <p:cNvPr id="58" name="Google Shape;58;gb7b91cfbdc_0_70:notes"/>
          <p:cNvSpPr/>
          <p:nvPr>
            <p:ph idx="2" type="sldImg"/>
          </p:nvPr>
        </p:nvSpPr>
        <p:spPr>
          <a:xfrm>
            <a:off x="1210545" y="685800"/>
            <a:ext cx="4437600" cy="3429000"/>
          </a:xfrm>
          <a:custGeom>
            <a:rect b="b" l="l" r="r" t="t"/>
            <a:pathLst>
              <a:path extrusionOk="0" h="120000" w="120000">
                <a:moveTo>
                  <a:pt x="0" y="0"/>
                </a:moveTo>
                <a:lnTo>
                  <a:pt x="120000" y="0"/>
                </a:lnTo>
                <a:lnTo>
                  <a:pt x="120000" y="120000"/>
                </a:lnTo>
                <a:lnTo>
                  <a:pt x="0" y="120000"/>
                </a:lnTo>
                <a:close/>
              </a:path>
            </a:pathLst>
          </a:custGeom>
        </p:spPr>
      </p:sp>
      <p:sp>
        <p:nvSpPr>
          <p:cNvPr id="59" name="Google Shape;59;gb7b91cfbdc_0_7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5" name="Shape 65"/>
        <p:cNvGrpSpPr/>
        <p:nvPr/>
      </p:nvGrpSpPr>
      <p:grpSpPr>
        <a:xfrm>
          <a:off x="0" y="0"/>
          <a:ext cx="0" cy="0"/>
          <a:chOff x="0" y="0"/>
          <a:chExt cx="0" cy="0"/>
        </a:xfrm>
      </p:grpSpPr>
      <p:sp>
        <p:nvSpPr>
          <p:cNvPr id="66" name="Google Shape;66;gb7b91cfbdc_0_86:notes"/>
          <p:cNvSpPr/>
          <p:nvPr>
            <p:ph idx="2" type="sldImg"/>
          </p:nvPr>
        </p:nvSpPr>
        <p:spPr>
          <a:xfrm>
            <a:off x="1210545" y="685800"/>
            <a:ext cx="4437600" cy="3429000"/>
          </a:xfrm>
          <a:custGeom>
            <a:rect b="b" l="l" r="r" t="t"/>
            <a:pathLst>
              <a:path extrusionOk="0" h="120000" w="120000">
                <a:moveTo>
                  <a:pt x="0" y="0"/>
                </a:moveTo>
                <a:lnTo>
                  <a:pt x="120000" y="0"/>
                </a:lnTo>
                <a:lnTo>
                  <a:pt x="120000" y="120000"/>
                </a:lnTo>
                <a:lnTo>
                  <a:pt x="0" y="120000"/>
                </a:lnTo>
                <a:close/>
              </a:path>
            </a:pathLst>
          </a:custGeom>
        </p:spPr>
      </p:sp>
      <p:sp>
        <p:nvSpPr>
          <p:cNvPr id="67" name="Google Shape;67;gb7b91cfbdc_0_8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3" name="Shape 73"/>
        <p:cNvGrpSpPr/>
        <p:nvPr/>
      </p:nvGrpSpPr>
      <p:grpSpPr>
        <a:xfrm>
          <a:off x="0" y="0"/>
          <a:ext cx="0" cy="0"/>
          <a:chOff x="0" y="0"/>
          <a:chExt cx="0" cy="0"/>
        </a:xfrm>
      </p:grpSpPr>
      <p:sp>
        <p:nvSpPr>
          <p:cNvPr id="74" name="Google Shape;74;gb7b91cfbdc_0_107:notes"/>
          <p:cNvSpPr/>
          <p:nvPr>
            <p:ph idx="2" type="sldImg"/>
          </p:nvPr>
        </p:nvSpPr>
        <p:spPr>
          <a:xfrm>
            <a:off x="1210545" y="685800"/>
            <a:ext cx="4437600" cy="3429000"/>
          </a:xfrm>
          <a:custGeom>
            <a:rect b="b" l="l" r="r" t="t"/>
            <a:pathLst>
              <a:path extrusionOk="0" h="120000" w="120000">
                <a:moveTo>
                  <a:pt x="0" y="0"/>
                </a:moveTo>
                <a:lnTo>
                  <a:pt x="120000" y="0"/>
                </a:lnTo>
                <a:lnTo>
                  <a:pt x="120000" y="120000"/>
                </a:lnTo>
                <a:lnTo>
                  <a:pt x="0" y="120000"/>
                </a:lnTo>
                <a:close/>
              </a:path>
            </a:pathLst>
          </a:custGeom>
        </p:spPr>
      </p:sp>
      <p:sp>
        <p:nvSpPr>
          <p:cNvPr id="75" name="Google Shape;75;gb7b91cfbdc_0_10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3" name="Shape 83"/>
        <p:cNvGrpSpPr/>
        <p:nvPr/>
      </p:nvGrpSpPr>
      <p:grpSpPr>
        <a:xfrm>
          <a:off x="0" y="0"/>
          <a:ext cx="0" cy="0"/>
          <a:chOff x="0" y="0"/>
          <a:chExt cx="0" cy="0"/>
        </a:xfrm>
      </p:grpSpPr>
      <p:sp>
        <p:nvSpPr>
          <p:cNvPr id="84" name="Google Shape;84;gb8dbd375ff_0_106:notes"/>
          <p:cNvSpPr/>
          <p:nvPr>
            <p:ph idx="2" type="sldImg"/>
          </p:nvPr>
        </p:nvSpPr>
        <p:spPr>
          <a:xfrm>
            <a:off x="1210545" y="685800"/>
            <a:ext cx="4437600" cy="3429000"/>
          </a:xfrm>
          <a:custGeom>
            <a:rect b="b" l="l" r="r" t="t"/>
            <a:pathLst>
              <a:path extrusionOk="0" h="120000" w="120000">
                <a:moveTo>
                  <a:pt x="0" y="0"/>
                </a:moveTo>
                <a:lnTo>
                  <a:pt x="120000" y="0"/>
                </a:lnTo>
                <a:lnTo>
                  <a:pt x="120000" y="120000"/>
                </a:lnTo>
                <a:lnTo>
                  <a:pt x="0" y="120000"/>
                </a:lnTo>
                <a:close/>
              </a:path>
            </a:pathLst>
          </a:custGeom>
        </p:spPr>
      </p:sp>
      <p:sp>
        <p:nvSpPr>
          <p:cNvPr id="85" name="Google Shape;85;gb8dbd375ff_0_10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8" name="Shape 88"/>
        <p:cNvGrpSpPr/>
        <p:nvPr/>
      </p:nvGrpSpPr>
      <p:grpSpPr>
        <a:xfrm>
          <a:off x="0" y="0"/>
          <a:ext cx="0" cy="0"/>
          <a:chOff x="0" y="0"/>
          <a:chExt cx="0" cy="0"/>
        </a:xfrm>
      </p:grpSpPr>
      <p:sp>
        <p:nvSpPr>
          <p:cNvPr id="89" name="Google Shape;89;gb7b91cfbdc_0_162:notes"/>
          <p:cNvSpPr/>
          <p:nvPr>
            <p:ph idx="2" type="sldImg"/>
          </p:nvPr>
        </p:nvSpPr>
        <p:spPr>
          <a:xfrm>
            <a:off x="1210545" y="685800"/>
            <a:ext cx="4437600" cy="3429000"/>
          </a:xfrm>
          <a:custGeom>
            <a:rect b="b" l="l" r="r" t="t"/>
            <a:pathLst>
              <a:path extrusionOk="0" h="120000" w="120000">
                <a:moveTo>
                  <a:pt x="0" y="0"/>
                </a:moveTo>
                <a:lnTo>
                  <a:pt x="120000" y="0"/>
                </a:lnTo>
                <a:lnTo>
                  <a:pt x="120000" y="120000"/>
                </a:lnTo>
                <a:lnTo>
                  <a:pt x="0" y="120000"/>
                </a:lnTo>
                <a:close/>
              </a:path>
            </a:pathLst>
          </a:custGeom>
        </p:spPr>
      </p:sp>
      <p:sp>
        <p:nvSpPr>
          <p:cNvPr id="90" name="Google Shape;90;gb7b91cfbdc_0_16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g"/></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42879" y="1125136"/>
            <a:ext cx="9372600" cy="3101700"/>
          </a:xfrm>
          <a:prstGeom prst="rect">
            <a:avLst/>
          </a:prstGeom>
        </p:spPr>
        <p:txBody>
          <a:bodyPr anchorCtr="0" anchor="b" bIns="113100" lIns="113100" spcFirstLastPara="1" rIns="113100" wrap="square" tIns="113100">
            <a:noAutofit/>
          </a:bodyPr>
          <a:lstStyle>
            <a:lvl1pPr lvl="0" algn="ctr">
              <a:spcBef>
                <a:spcPts val="0"/>
              </a:spcBef>
              <a:spcAft>
                <a:spcPts val="0"/>
              </a:spcAft>
              <a:buSzPts val="6400"/>
              <a:buFont typeface="Montserrat"/>
              <a:buNone/>
              <a:defRPr sz="6400">
                <a:latin typeface="Montserrat"/>
                <a:ea typeface="Montserrat"/>
                <a:cs typeface="Montserrat"/>
                <a:sym typeface="Montserrat"/>
              </a:defRPr>
            </a:lvl1pPr>
            <a:lvl2pPr lvl="1" algn="ctr">
              <a:spcBef>
                <a:spcPts val="0"/>
              </a:spcBef>
              <a:spcAft>
                <a:spcPts val="0"/>
              </a:spcAft>
              <a:buSzPts val="6400"/>
              <a:buFont typeface="Montserrat"/>
              <a:buNone/>
              <a:defRPr sz="6400">
                <a:latin typeface="Montserrat"/>
                <a:ea typeface="Montserrat"/>
                <a:cs typeface="Montserrat"/>
                <a:sym typeface="Montserrat"/>
              </a:defRPr>
            </a:lvl2pPr>
            <a:lvl3pPr lvl="2" algn="ctr">
              <a:spcBef>
                <a:spcPts val="0"/>
              </a:spcBef>
              <a:spcAft>
                <a:spcPts val="0"/>
              </a:spcAft>
              <a:buSzPts val="6400"/>
              <a:buFont typeface="Montserrat"/>
              <a:buNone/>
              <a:defRPr sz="6400">
                <a:latin typeface="Montserrat"/>
                <a:ea typeface="Montserrat"/>
                <a:cs typeface="Montserrat"/>
                <a:sym typeface="Montserrat"/>
              </a:defRPr>
            </a:lvl3pPr>
            <a:lvl4pPr lvl="3" algn="ctr">
              <a:spcBef>
                <a:spcPts val="0"/>
              </a:spcBef>
              <a:spcAft>
                <a:spcPts val="0"/>
              </a:spcAft>
              <a:buSzPts val="6400"/>
              <a:buFont typeface="Montserrat"/>
              <a:buNone/>
              <a:defRPr sz="6400">
                <a:latin typeface="Montserrat"/>
                <a:ea typeface="Montserrat"/>
                <a:cs typeface="Montserrat"/>
                <a:sym typeface="Montserrat"/>
              </a:defRPr>
            </a:lvl4pPr>
            <a:lvl5pPr lvl="4" algn="ctr">
              <a:spcBef>
                <a:spcPts val="0"/>
              </a:spcBef>
              <a:spcAft>
                <a:spcPts val="0"/>
              </a:spcAft>
              <a:buSzPts val="6400"/>
              <a:buFont typeface="Montserrat"/>
              <a:buNone/>
              <a:defRPr sz="6400">
                <a:latin typeface="Montserrat"/>
                <a:ea typeface="Montserrat"/>
                <a:cs typeface="Montserrat"/>
                <a:sym typeface="Montserrat"/>
              </a:defRPr>
            </a:lvl5pPr>
            <a:lvl6pPr lvl="5" algn="ctr">
              <a:spcBef>
                <a:spcPts val="0"/>
              </a:spcBef>
              <a:spcAft>
                <a:spcPts val="0"/>
              </a:spcAft>
              <a:buSzPts val="6400"/>
              <a:buFont typeface="Montserrat"/>
              <a:buNone/>
              <a:defRPr sz="6400">
                <a:latin typeface="Montserrat"/>
                <a:ea typeface="Montserrat"/>
                <a:cs typeface="Montserrat"/>
                <a:sym typeface="Montserrat"/>
              </a:defRPr>
            </a:lvl6pPr>
            <a:lvl7pPr lvl="6" algn="ctr">
              <a:spcBef>
                <a:spcPts val="0"/>
              </a:spcBef>
              <a:spcAft>
                <a:spcPts val="0"/>
              </a:spcAft>
              <a:buSzPts val="6400"/>
              <a:buFont typeface="Montserrat"/>
              <a:buNone/>
              <a:defRPr sz="6400">
                <a:latin typeface="Montserrat"/>
                <a:ea typeface="Montserrat"/>
                <a:cs typeface="Montserrat"/>
                <a:sym typeface="Montserrat"/>
              </a:defRPr>
            </a:lvl7pPr>
            <a:lvl8pPr lvl="7" algn="ctr">
              <a:spcBef>
                <a:spcPts val="0"/>
              </a:spcBef>
              <a:spcAft>
                <a:spcPts val="0"/>
              </a:spcAft>
              <a:buSzPts val="6400"/>
              <a:buFont typeface="Montserrat"/>
              <a:buNone/>
              <a:defRPr sz="6400">
                <a:latin typeface="Montserrat"/>
                <a:ea typeface="Montserrat"/>
                <a:cs typeface="Montserrat"/>
                <a:sym typeface="Montserrat"/>
              </a:defRPr>
            </a:lvl8pPr>
            <a:lvl9pPr lvl="8" algn="ctr">
              <a:spcBef>
                <a:spcPts val="0"/>
              </a:spcBef>
              <a:spcAft>
                <a:spcPts val="0"/>
              </a:spcAft>
              <a:buSzPts val="6400"/>
              <a:buFont typeface="Montserrat"/>
              <a:buNone/>
              <a:defRPr sz="6400">
                <a:latin typeface="Montserrat"/>
                <a:ea typeface="Montserrat"/>
                <a:cs typeface="Montserrat"/>
                <a:sym typeface="Montserrat"/>
              </a:defRPr>
            </a:lvl9pPr>
          </a:lstStyle>
          <a:p/>
        </p:txBody>
      </p:sp>
      <p:sp>
        <p:nvSpPr>
          <p:cNvPr id="11" name="Google Shape;11;p2"/>
          <p:cNvSpPr txBox="1"/>
          <p:nvPr>
            <p:ph idx="1" type="subTitle"/>
          </p:nvPr>
        </p:nvSpPr>
        <p:spPr>
          <a:xfrm>
            <a:off x="342870" y="4282678"/>
            <a:ext cx="9372600" cy="1197600"/>
          </a:xfrm>
          <a:prstGeom prst="rect">
            <a:avLst/>
          </a:prstGeom>
        </p:spPr>
        <p:txBody>
          <a:bodyPr anchorCtr="0" anchor="t" bIns="113100" lIns="113100" spcFirstLastPara="1" rIns="113100" wrap="square" tIns="113100">
            <a:noAutofit/>
          </a:bodyPr>
          <a:lstStyle>
            <a:lvl1pPr lvl="0" algn="ctr">
              <a:lnSpc>
                <a:spcPct val="100000"/>
              </a:lnSpc>
              <a:spcBef>
                <a:spcPts val="0"/>
              </a:spcBef>
              <a:spcAft>
                <a:spcPts val="0"/>
              </a:spcAft>
              <a:buSzPts val="3500"/>
              <a:buFont typeface="Montserrat"/>
              <a:buNone/>
              <a:defRPr sz="3500">
                <a:latin typeface="Montserrat"/>
                <a:ea typeface="Montserrat"/>
                <a:cs typeface="Montserrat"/>
                <a:sym typeface="Montserrat"/>
              </a:defRPr>
            </a:lvl1pPr>
            <a:lvl2pPr lvl="1" algn="ctr">
              <a:lnSpc>
                <a:spcPct val="100000"/>
              </a:lnSpc>
              <a:spcBef>
                <a:spcPts val="0"/>
              </a:spcBef>
              <a:spcAft>
                <a:spcPts val="0"/>
              </a:spcAft>
              <a:buSzPts val="3500"/>
              <a:buNone/>
              <a:defRPr sz="3500"/>
            </a:lvl2pPr>
            <a:lvl3pPr lvl="2" algn="ctr">
              <a:lnSpc>
                <a:spcPct val="100000"/>
              </a:lnSpc>
              <a:spcBef>
                <a:spcPts val="0"/>
              </a:spcBef>
              <a:spcAft>
                <a:spcPts val="0"/>
              </a:spcAft>
              <a:buSzPts val="3500"/>
              <a:buNone/>
              <a:defRPr sz="3500"/>
            </a:lvl3pPr>
            <a:lvl4pPr lvl="3" algn="ctr">
              <a:lnSpc>
                <a:spcPct val="100000"/>
              </a:lnSpc>
              <a:spcBef>
                <a:spcPts val="0"/>
              </a:spcBef>
              <a:spcAft>
                <a:spcPts val="0"/>
              </a:spcAft>
              <a:buSzPts val="3500"/>
              <a:buNone/>
              <a:defRPr sz="3500"/>
            </a:lvl4pPr>
            <a:lvl5pPr lvl="4" algn="ctr">
              <a:lnSpc>
                <a:spcPct val="100000"/>
              </a:lnSpc>
              <a:spcBef>
                <a:spcPts val="0"/>
              </a:spcBef>
              <a:spcAft>
                <a:spcPts val="0"/>
              </a:spcAft>
              <a:buSzPts val="3500"/>
              <a:buNone/>
              <a:defRPr sz="3500"/>
            </a:lvl5pPr>
            <a:lvl6pPr lvl="5" algn="ctr">
              <a:lnSpc>
                <a:spcPct val="100000"/>
              </a:lnSpc>
              <a:spcBef>
                <a:spcPts val="0"/>
              </a:spcBef>
              <a:spcAft>
                <a:spcPts val="0"/>
              </a:spcAft>
              <a:buSzPts val="3500"/>
              <a:buNone/>
              <a:defRPr sz="3500"/>
            </a:lvl6pPr>
            <a:lvl7pPr lvl="6" algn="ctr">
              <a:lnSpc>
                <a:spcPct val="100000"/>
              </a:lnSpc>
              <a:spcBef>
                <a:spcPts val="0"/>
              </a:spcBef>
              <a:spcAft>
                <a:spcPts val="0"/>
              </a:spcAft>
              <a:buSzPts val="3500"/>
              <a:buNone/>
              <a:defRPr sz="3500"/>
            </a:lvl7pPr>
            <a:lvl8pPr lvl="7" algn="ctr">
              <a:lnSpc>
                <a:spcPct val="100000"/>
              </a:lnSpc>
              <a:spcBef>
                <a:spcPts val="0"/>
              </a:spcBef>
              <a:spcAft>
                <a:spcPts val="0"/>
              </a:spcAft>
              <a:buSzPts val="3500"/>
              <a:buNone/>
              <a:defRPr sz="3500"/>
            </a:lvl8pPr>
            <a:lvl9pPr lvl="8" algn="ctr">
              <a:lnSpc>
                <a:spcPct val="100000"/>
              </a:lnSpc>
              <a:spcBef>
                <a:spcPts val="0"/>
              </a:spcBef>
              <a:spcAft>
                <a:spcPts val="0"/>
              </a:spcAft>
              <a:buSzPts val="3500"/>
              <a:buNone/>
              <a:defRPr sz="3500"/>
            </a:lvl9pPr>
          </a:lstStyle>
          <a:p/>
        </p:txBody>
      </p:sp>
      <p:sp>
        <p:nvSpPr>
          <p:cNvPr id="12" name="Google Shape;12;p2"/>
          <p:cNvSpPr txBox="1"/>
          <p:nvPr>
            <p:ph idx="12" type="sldNum"/>
          </p:nvPr>
        </p:nvSpPr>
        <p:spPr>
          <a:xfrm>
            <a:off x="9319704" y="7046639"/>
            <a:ext cx="603600" cy="594900"/>
          </a:xfrm>
          <a:prstGeom prst="rect">
            <a:avLst/>
          </a:prstGeom>
        </p:spPr>
        <p:txBody>
          <a:bodyPr anchorCtr="0" anchor="ctr" bIns="113100" lIns="113100" spcFirstLastPara="1" rIns="113100" wrap="square" tIns="11310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13" name="Shape 13"/>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ody Page">
  <p:cSld name="BLANK_1">
    <p:spTree>
      <p:nvGrpSpPr>
        <p:cNvPr id="14" name="Shape 14"/>
        <p:cNvGrpSpPr/>
        <p:nvPr/>
      </p:nvGrpSpPr>
      <p:grpSpPr>
        <a:xfrm>
          <a:off x="0" y="0"/>
          <a:ext cx="0" cy="0"/>
          <a:chOff x="0" y="0"/>
          <a:chExt cx="0" cy="0"/>
        </a:xfrm>
      </p:grpSpPr>
      <p:sp>
        <p:nvSpPr>
          <p:cNvPr id="15" name="Google Shape;15;p4"/>
          <p:cNvSpPr/>
          <p:nvPr/>
        </p:nvSpPr>
        <p:spPr>
          <a:xfrm>
            <a:off x="4960800" y="7364925"/>
            <a:ext cx="5097600" cy="407100"/>
          </a:xfrm>
          <a:prstGeom prst="rect">
            <a:avLst/>
          </a:prstGeom>
          <a:gradFill>
            <a:gsLst>
              <a:gs pos="0">
                <a:srgbClr val="073763"/>
              </a:gs>
              <a:gs pos="100000">
                <a:srgbClr val="073763">
                  <a:alpha val="87843"/>
                </a:srgbClr>
              </a:gs>
            </a:gsLst>
            <a:lin ang="0"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 name="Google Shape;16;p4"/>
          <p:cNvSpPr txBox="1"/>
          <p:nvPr>
            <p:ph idx="12" type="sldNum"/>
          </p:nvPr>
        </p:nvSpPr>
        <p:spPr>
          <a:xfrm>
            <a:off x="6973103" y="7364925"/>
            <a:ext cx="2506500" cy="407100"/>
          </a:xfrm>
          <a:prstGeom prst="rect">
            <a:avLst/>
          </a:prstGeom>
          <a:noFill/>
          <a:ln>
            <a:noFill/>
          </a:ln>
        </p:spPr>
        <p:txBody>
          <a:bodyPr anchorCtr="0" anchor="ctr" bIns="113100" lIns="113100" spcFirstLastPara="1" rIns="113100" wrap="square" tIns="113100">
            <a:noAutofit/>
          </a:bodyPr>
          <a:lstStyle>
            <a:lvl1pPr lvl="0" rtl="0">
              <a:buNone/>
              <a:defRPr b="1" sz="800">
                <a:solidFill>
                  <a:srgbClr val="FFFFFF"/>
                </a:solidFill>
                <a:latin typeface="Montserrat"/>
                <a:ea typeface="Montserrat"/>
                <a:cs typeface="Montserrat"/>
                <a:sym typeface="Montserrat"/>
              </a:defRPr>
            </a:lvl1pPr>
            <a:lvl2pPr lvl="1" rtl="0">
              <a:buNone/>
              <a:defRPr b="1" sz="800">
                <a:solidFill>
                  <a:srgbClr val="FFFFFF"/>
                </a:solidFill>
                <a:latin typeface="Montserrat"/>
                <a:ea typeface="Montserrat"/>
                <a:cs typeface="Montserrat"/>
                <a:sym typeface="Montserrat"/>
              </a:defRPr>
            </a:lvl2pPr>
            <a:lvl3pPr lvl="2" rtl="0">
              <a:buNone/>
              <a:defRPr b="1" sz="800">
                <a:solidFill>
                  <a:srgbClr val="FFFFFF"/>
                </a:solidFill>
                <a:latin typeface="Montserrat"/>
                <a:ea typeface="Montserrat"/>
                <a:cs typeface="Montserrat"/>
                <a:sym typeface="Montserrat"/>
              </a:defRPr>
            </a:lvl3pPr>
            <a:lvl4pPr lvl="3" rtl="0">
              <a:buNone/>
              <a:defRPr b="1" sz="800">
                <a:solidFill>
                  <a:srgbClr val="FFFFFF"/>
                </a:solidFill>
                <a:latin typeface="Montserrat"/>
                <a:ea typeface="Montserrat"/>
                <a:cs typeface="Montserrat"/>
                <a:sym typeface="Montserrat"/>
              </a:defRPr>
            </a:lvl4pPr>
            <a:lvl5pPr lvl="4" rtl="0">
              <a:buNone/>
              <a:defRPr b="1" sz="800">
                <a:solidFill>
                  <a:srgbClr val="FFFFFF"/>
                </a:solidFill>
                <a:latin typeface="Montserrat"/>
                <a:ea typeface="Montserrat"/>
                <a:cs typeface="Montserrat"/>
                <a:sym typeface="Montserrat"/>
              </a:defRPr>
            </a:lvl5pPr>
            <a:lvl6pPr lvl="5" rtl="0">
              <a:buNone/>
              <a:defRPr b="1" sz="800">
                <a:solidFill>
                  <a:srgbClr val="FFFFFF"/>
                </a:solidFill>
                <a:latin typeface="Montserrat"/>
                <a:ea typeface="Montserrat"/>
                <a:cs typeface="Montserrat"/>
                <a:sym typeface="Montserrat"/>
              </a:defRPr>
            </a:lvl6pPr>
            <a:lvl7pPr lvl="6" rtl="0">
              <a:buNone/>
              <a:defRPr b="1" sz="800">
                <a:solidFill>
                  <a:srgbClr val="FFFFFF"/>
                </a:solidFill>
                <a:latin typeface="Montserrat"/>
                <a:ea typeface="Montserrat"/>
                <a:cs typeface="Montserrat"/>
                <a:sym typeface="Montserrat"/>
              </a:defRPr>
            </a:lvl7pPr>
            <a:lvl8pPr lvl="7" rtl="0">
              <a:buNone/>
              <a:defRPr b="1" sz="800">
                <a:solidFill>
                  <a:srgbClr val="FFFFFF"/>
                </a:solidFill>
                <a:latin typeface="Montserrat"/>
                <a:ea typeface="Montserrat"/>
                <a:cs typeface="Montserrat"/>
                <a:sym typeface="Montserrat"/>
              </a:defRPr>
            </a:lvl8pPr>
            <a:lvl9pPr lvl="8" rtl="0">
              <a:buNone/>
              <a:defRPr b="1" sz="800">
                <a:solidFill>
                  <a:srgbClr val="FFFFFF"/>
                </a:solidFill>
                <a:latin typeface="Montserrat"/>
                <a:ea typeface="Montserrat"/>
                <a:cs typeface="Montserrat"/>
                <a:sym typeface="Montserrat"/>
              </a:defRPr>
            </a:lvl9pPr>
          </a:lstStyle>
          <a:p>
            <a:pPr indent="0" lvl="0" marL="0" rtl="0" algn="r">
              <a:spcBef>
                <a:spcPts val="0"/>
              </a:spcBef>
              <a:spcAft>
                <a:spcPts val="0"/>
              </a:spcAft>
              <a:buNone/>
            </a:pPr>
            <a:r>
              <a:rPr lang="en"/>
              <a:t>Page </a:t>
            </a:r>
            <a:fld id="{00000000-1234-1234-1234-123412341234}" type="slidenum">
              <a:rPr lang="en"/>
              <a:t>‹#›</a:t>
            </a:fld>
            <a:endParaRPr/>
          </a:p>
        </p:txBody>
      </p:sp>
      <p:sp>
        <p:nvSpPr>
          <p:cNvPr id="17" name="Google Shape;17;p4"/>
          <p:cNvSpPr txBox="1"/>
          <p:nvPr/>
        </p:nvSpPr>
        <p:spPr>
          <a:xfrm>
            <a:off x="0" y="7364925"/>
            <a:ext cx="5029200" cy="407100"/>
          </a:xfrm>
          <a:prstGeom prst="rect">
            <a:avLst/>
          </a:prstGeom>
          <a:solidFill>
            <a:srgbClr val="073763"/>
          </a:solidFill>
          <a:ln>
            <a:noFill/>
          </a:ln>
        </p:spPr>
        <p:txBody>
          <a:bodyPr anchorCtr="0" anchor="ctr" bIns="91425" lIns="91425" spcFirstLastPara="1" rIns="91425" wrap="square" tIns="91425">
            <a:noAutofit/>
          </a:bodyPr>
          <a:lstStyle/>
          <a:p>
            <a:pPr indent="0" lvl="0" marL="571500" rtl="0" algn="l">
              <a:lnSpc>
                <a:spcPct val="115000"/>
              </a:lnSpc>
              <a:spcBef>
                <a:spcPts val="0"/>
              </a:spcBef>
              <a:spcAft>
                <a:spcPts val="0"/>
              </a:spcAft>
              <a:buNone/>
            </a:pPr>
            <a:r>
              <a:rPr b="1" lang="en" sz="800">
                <a:solidFill>
                  <a:srgbClr val="FFFFFF"/>
                </a:solidFill>
                <a:latin typeface="Montserrat"/>
                <a:ea typeface="Montserrat"/>
                <a:cs typeface="Montserrat"/>
                <a:sym typeface="Montserrat"/>
              </a:rPr>
              <a:t>Company phone number // Company address // Company website</a:t>
            </a:r>
            <a:endParaRPr b="1" sz="800">
              <a:solidFill>
                <a:srgbClr val="FFFFFF"/>
              </a:solidFill>
              <a:latin typeface="Montserrat"/>
              <a:ea typeface="Montserrat"/>
              <a:cs typeface="Montserrat"/>
              <a:sym typeface="Montserrat"/>
            </a:endParaRPr>
          </a:p>
        </p:txBody>
      </p:sp>
      <p:cxnSp>
        <p:nvCxnSpPr>
          <p:cNvPr id="18" name="Google Shape;18;p4"/>
          <p:cNvCxnSpPr/>
          <p:nvPr/>
        </p:nvCxnSpPr>
        <p:spPr>
          <a:xfrm>
            <a:off x="699600" y="1201988"/>
            <a:ext cx="8659200" cy="0"/>
          </a:xfrm>
          <a:prstGeom prst="straightConnector1">
            <a:avLst/>
          </a:prstGeom>
          <a:noFill/>
          <a:ln cap="flat" cmpd="sng" w="9525">
            <a:solidFill>
              <a:srgbClr val="B7B7B7"/>
            </a:solidFill>
            <a:prstDash val="solid"/>
            <a:round/>
            <a:headEnd len="med" w="med" type="none"/>
            <a:tailEnd len="med" w="med" type="none"/>
          </a:ln>
        </p:spPr>
      </p:cxnSp>
      <p:sp>
        <p:nvSpPr>
          <p:cNvPr id="19" name="Google Shape;19;p4"/>
          <p:cNvSpPr txBox="1"/>
          <p:nvPr/>
        </p:nvSpPr>
        <p:spPr>
          <a:xfrm>
            <a:off x="6571800" y="568751"/>
            <a:ext cx="2800800" cy="633300"/>
          </a:xfrm>
          <a:prstGeom prst="rect">
            <a:avLst/>
          </a:prstGeom>
          <a:noFill/>
          <a:ln>
            <a:noFill/>
          </a:ln>
        </p:spPr>
        <p:txBody>
          <a:bodyPr anchorCtr="0" anchor="t" bIns="91425" lIns="91425" spcFirstLastPara="1" rIns="91425" wrap="square" tIns="91425">
            <a:noAutofit/>
          </a:bodyPr>
          <a:lstStyle/>
          <a:p>
            <a:pPr indent="0" lvl="0" marL="0" marR="0" rtl="0" algn="r">
              <a:lnSpc>
                <a:spcPct val="115000"/>
              </a:lnSpc>
              <a:spcBef>
                <a:spcPts val="0"/>
              </a:spcBef>
              <a:spcAft>
                <a:spcPts val="0"/>
              </a:spcAft>
              <a:buClr>
                <a:schemeClr val="dk1"/>
              </a:buClr>
              <a:buSzPts val="1100"/>
              <a:buFont typeface="Arial"/>
              <a:buNone/>
            </a:pPr>
            <a:r>
              <a:rPr lang="en" sz="1000">
                <a:solidFill>
                  <a:schemeClr val="dk2"/>
                </a:solidFill>
                <a:latin typeface="Montserrat"/>
                <a:ea typeface="Montserrat"/>
                <a:cs typeface="Montserrat"/>
                <a:sym typeface="Montserrat"/>
              </a:rPr>
              <a:t>Property S</a:t>
            </a:r>
            <a:r>
              <a:rPr lang="en" sz="1000">
                <a:solidFill>
                  <a:schemeClr val="dk2"/>
                </a:solidFill>
                <a:latin typeface="Montserrat"/>
                <a:ea typeface="Montserrat"/>
                <a:cs typeface="Montserrat"/>
                <a:sym typeface="Montserrat"/>
              </a:rPr>
              <a:t>treet Address, </a:t>
            </a:r>
            <a:br>
              <a:rPr lang="en" sz="1000">
                <a:solidFill>
                  <a:schemeClr val="dk2"/>
                </a:solidFill>
                <a:latin typeface="Montserrat"/>
                <a:ea typeface="Montserrat"/>
                <a:cs typeface="Montserrat"/>
                <a:sym typeface="Montserrat"/>
              </a:rPr>
            </a:br>
            <a:r>
              <a:rPr lang="en" sz="1000">
                <a:solidFill>
                  <a:schemeClr val="dk2"/>
                </a:solidFill>
                <a:latin typeface="Montserrat"/>
                <a:ea typeface="Montserrat"/>
                <a:cs typeface="Montserrat"/>
                <a:sym typeface="Montserrat"/>
              </a:rPr>
              <a:t>City, State, Zip</a:t>
            </a:r>
            <a:endParaRPr sz="1000">
              <a:solidFill>
                <a:schemeClr val="dk2"/>
              </a:solidFill>
              <a:latin typeface="Montserrat"/>
              <a:ea typeface="Montserrat"/>
              <a:cs typeface="Montserrat"/>
              <a:sym typeface="Montserrat"/>
            </a:endParaRPr>
          </a:p>
          <a:p>
            <a:pPr indent="0" lvl="0" marL="0" marR="0" rtl="0" algn="r">
              <a:lnSpc>
                <a:spcPct val="115000"/>
              </a:lnSpc>
              <a:spcBef>
                <a:spcPts val="0"/>
              </a:spcBef>
              <a:spcAft>
                <a:spcPts val="0"/>
              </a:spcAft>
              <a:buNone/>
            </a:pPr>
            <a:r>
              <a:t/>
            </a:r>
            <a:endParaRPr sz="1000">
              <a:latin typeface="Montserrat"/>
              <a:ea typeface="Montserrat"/>
              <a:cs typeface="Montserrat"/>
              <a:sym typeface="Montserrat"/>
            </a:endParaRPr>
          </a:p>
        </p:txBody>
      </p:sp>
    </p:spTree>
  </p:cSld>
  <p:clrMapOvr>
    <a:masterClrMapping/>
  </p:clrMapOvr>
  <p:extLst>
    <p:ext uri="{DCECCB84-F9BA-43D5-87BE-67443E8EF086}">
      <p15:sldGuideLst>
        <p15:guide id="1" pos="432">
          <p15:clr>
            <a:srgbClr val="FA7B17"/>
          </p15:clr>
        </p15:guide>
        <p15:guide id="2" pos="5904">
          <p15:clr>
            <a:srgbClr val="FA7B17"/>
          </p15:clr>
        </p15:guide>
        <p15:guide id="3" orient="horz" pos="432">
          <p15:clr>
            <a:srgbClr val="FA7B17"/>
          </p15:clr>
        </p15:guide>
      </p15:sldGuideLst>
    </p:ext>
  </p:extLst>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divider">
  <p:cSld name="BLANK_1_1">
    <p:bg>
      <p:bgPr>
        <a:gradFill>
          <a:gsLst>
            <a:gs pos="0">
              <a:srgbClr val="073763"/>
            </a:gs>
            <a:gs pos="100000">
              <a:srgbClr val="073763">
                <a:alpha val="87843"/>
              </a:srgbClr>
            </a:gs>
          </a:gsLst>
          <a:lin ang="0" scaled="0"/>
        </a:gradFill>
      </p:bgPr>
    </p:bg>
    <p:spTree>
      <p:nvGrpSpPr>
        <p:cNvPr id="20" name="Shape 20"/>
        <p:cNvGrpSpPr/>
        <p:nvPr/>
      </p:nvGrpSpPr>
      <p:grpSpPr>
        <a:xfrm>
          <a:off x="0" y="0"/>
          <a:ext cx="0" cy="0"/>
          <a:chOff x="0" y="0"/>
          <a:chExt cx="0" cy="0"/>
        </a:xfrm>
      </p:grpSpPr>
      <p:pic>
        <p:nvPicPr>
          <p:cNvPr id="21" name="Google Shape;21;p5"/>
          <p:cNvPicPr preferRelativeResize="0"/>
          <p:nvPr/>
        </p:nvPicPr>
        <p:blipFill>
          <a:blip r:embed="rId2">
            <a:alphaModFix/>
          </a:blip>
          <a:stretch>
            <a:fillRect/>
          </a:stretch>
        </p:blipFill>
        <p:spPr>
          <a:xfrm>
            <a:off x="685800" y="685800"/>
            <a:ext cx="1658925" cy="407100"/>
          </a:xfrm>
          <a:prstGeom prst="rect">
            <a:avLst/>
          </a:prstGeom>
          <a:noFill/>
          <a:ln>
            <a:noFill/>
          </a:ln>
        </p:spPr>
      </p:pic>
      <p:sp>
        <p:nvSpPr>
          <p:cNvPr id="22" name="Google Shape;22;p5"/>
          <p:cNvSpPr txBox="1"/>
          <p:nvPr/>
        </p:nvSpPr>
        <p:spPr>
          <a:xfrm>
            <a:off x="0" y="7364925"/>
            <a:ext cx="5029200" cy="407100"/>
          </a:xfrm>
          <a:prstGeom prst="rect">
            <a:avLst/>
          </a:prstGeom>
          <a:noFill/>
          <a:ln>
            <a:noFill/>
          </a:ln>
        </p:spPr>
        <p:txBody>
          <a:bodyPr anchorCtr="0" anchor="ctr" bIns="91425" lIns="91425" spcFirstLastPara="1" rIns="91425" wrap="square" tIns="91425">
            <a:noAutofit/>
          </a:bodyPr>
          <a:lstStyle/>
          <a:p>
            <a:pPr indent="0" lvl="0" marL="571500" rtl="0" algn="l">
              <a:lnSpc>
                <a:spcPct val="115000"/>
              </a:lnSpc>
              <a:spcBef>
                <a:spcPts val="0"/>
              </a:spcBef>
              <a:spcAft>
                <a:spcPts val="0"/>
              </a:spcAft>
              <a:buNone/>
            </a:pPr>
            <a:r>
              <a:rPr b="1" lang="en" sz="800">
                <a:solidFill>
                  <a:srgbClr val="FFFFFF"/>
                </a:solidFill>
                <a:latin typeface="Montserrat"/>
                <a:ea typeface="Montserrat"/>
                <a:cs typeface="Montserrat"/>
                <a:sym typeface="Montserrat"/>
              </a:rPr>
              <a:t>Company phone number // Company address // Company website</a:t>
            </a:r>
            <a:endParaRPr b="1" sz="800">
              <a:solidFill>
                <a:srgbClr val="FFFFFF"/>
              </a:solidFill>
              <a:latin typeface="Montserrat"/>
              <a:ea typeface="Montserrat"/>
              <a:cs typeface="Montserrat"/>
              <a:sym typeface="Montserrat"/>
            </a:endParaRPr>
          </a:p>
        </p:txBody>
      </p:sp>
    </p:spTree>
  </p:cSld>
  <p:clrMapOvr>
    <a:masterClrMapping/>
  </p:clrMapOvr>
  <p:extLst>
    <p:ext uri="{DCECCB84-F9BA-43D5-87BE-67443E8EF086}">
      <p15:sldGuideLst>
        <p15:guide id="1" pos="432">
          <p15:clr>
            <a:srgbClr val="FA7B17"/>
          </p15:clr>
        </p15:guide>
        <p15:guide id="2" pos="5904">
          <p15:clr>
            <a:srgbClr val="FA7B17"/>
          </p15:clr>
        </p15:guide>
        <p15:guide id="3" orient="horz" pos="432">
          <p15:clr>
            <a:srgbClr val="FA7B17"/>
          </p15:clr>
        </p15:guide>
      </p15:sldGuideLst>
    </p:ext>
  </p:extLst>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42870" y="672482"/>
            <a:ext cx="9372600" cy="865500"/>
          </a:xfrm>
          <a:prstGeom prst="rect">
            <a:avLst/>
          </a:prstGeom>
          <a:noFill/>
          <a:ln>
            <a:noFill/>
          </a:ln>
        </p:spPr>
        <p:txBody>
          <a:bodyPr anchorCtr="0" anchor="t" bIns="113100" lIns="113100" spcFirstLastPara="1" rIns="113100" wrap="square" tIns="113100">
            <a:noAutofit/>
          </a:bodyPr>
          <a:lstStyle>
            <a:lvl1pPr lvl="0">
              <a:spcBef>
                <a:spcPts val="0"/>
              </a:spcBef>
              <a:spcAft>
                <a:spcPts val="0"/>
              </a:spcAft>
              <a:buClr>
                <a:schemeClr val="dk1"/>
              </a:buClr>
              <a:buSzPts val="3500"/>
              <a:buFont typeface="Montserrat"/>
              <a:buNone/>
              <a:defRPr sz="3500">
                <a:solidFill>
                  <a:schemeClr val="dk1"/>
                </a:solidFill>
                <a:latin typeface="Montserrat"/>
                <a:ea typeface="Montserrat"/>
                <a:cs typeface="Montserrat"/>
                <a:sym typeface="Montserrat"/>
              </a:defRPr>
            </a:lvl1pPr>
            <a:lvl2pPr lvl="1">
              <a:spcBef>
                <a:spcPts val="0"/>
              </a:spcBef>
              <a:spcAft>
                <a:spcPts val="0"/>
              </a:spcAft>
              <a:buClr>
                <a:schemeClr val="dk1"/>
              </a:buClr>
              <a:buSzPts val="3500"/>
              <a:buNone/>
              <a:defRPr sz="3500">
                <a:solidFill>
                  <a:schemeClr val="dk1"/>
                </a:solidFill>
              </a:defRPr>
            </a:lvl2pPr>
            <a:lvl3pPr lvl="2">
              <a:spcBef>
                <a:spcPts val="0"/>
              </a:spcBef>
              <a:spcAft>
                <a:spcPts val="0"/>
              </a:spcAft>
              <a:buClr>
                <a:schemeClr val="dk1"/>
              </a:buClr>
              <a:buSzPts val="3500"/>
              <a:buNone/>
              <a:defRPr sz="3500">
                <a:solidFill>
                  <a:schemeClr val="dk1"/>
                </a:solidFill>
              </a:defRPr>
            </a:lvl3pPr>
            <a:lvl4pPr lvl="3">
              <a:spcBef>
                <a:spcPts val="0"/>
              </a:spcBef>
              <a:spcAft>
                <a:spcPts val="0"/>
              </a:spcAft>
              <a:buClr>
                <a:schemeClr val="dk1"/>
              </a:buClr>
              <a:buSzPts val="3500"/>
              <a:buNone/>
              <a:defRPr sz="3500">
                <a:solidFill>
                  <a:schemeClr val="dk1"/>
                </a:solidFill>
              </a:defRPr>
            </a:lvl4pPr>
            <a:lvl5pPr lvl="4">
              <a:spcBef>
                <a:spcPts val="0"/>
              </a:spcBef>
              <a:spcAft>
                <a:spcPts val="0"/>
              </a:spcAft>
              <a:buClr>
                <a:schemeClr val="dk1"/>
              </a:buClr>
              <a:buSzPts val="3500"/>
              <a:buNone/>
              <a:defRPr sz="3500">
                <a:solidFill>
                  <a:schemeClr val="dk1"/>
                </a:solidFill>
              </a:defRPr>
            </a:lvl5pPr>
            <a:lvl6pPr lvl="5">
              <a:spcBef>
                <a:spcPts val="0"/>
              </a:spcBef>
              <a:spcAft>
                <a:spcPts val="0"/>
              </a:spcAft>
              <a:buClr>
                <a:schemeClr val="dk1"/>
              </a:buClr>
              <a:buSzPts val="3500"/>
              <a:buNone/>
              <a:defRPr sz="3500">
                <a:solidFill>
                  <a:schemeClr val="dk1"/>
                </a:solidFill>
              </a:defRPr>
            </a:lvl6pPr>
            <a:lvl7pPr lvl="6">
              <a:spcBef>
                <a:spcPts val="0"/>
              </a:spcBef>
              <a:spcAft>
                <a:spcPts val="0"/>
              </a:spcAft>
              <a:buClr>
                <a:schemeClr val="dk1"/>
              </a:buClr>
              <a:buSzPts val="3500"/>
              <a:buNone/>
              <a:defRPr sz="3500">
                <a:solidFill>
                  <a:schemeClr val="dk1"/>
                </a:solidFill>
              </a:defRPr>
            </a:lvl7pPr>
            <a:lvl8pPr lvl="7">
              <a:spcBef>
                <a:spcPts val="0"/>
              </a:spcBef>
              <a:spcAft>
                <a:spcPts val="0"/>
              </a:spcAft>
              <a:buClr>
                <a:schemeClr val="dk1"/>
              </a:buClr>
              <a:buSzPts val="3500"/>
              <a:buNone/>
              <a:defRPr sz="3500">
                <a:solidFill>
                  <a:schemeClr val="dk1"/>
                </a:solidFill>
              </a:defRPr>
            </a:lvl8pPr>
            <a:lvl9pPr lvl="8">
              <a:spcBef>
                <a:spcPts val="0"/>
              </a:spcBef>
              <a:spcAft>
                <a:spcPts val="0"/>
              </a:spcAft>
              <a:buClr>
                <a:schemeClr val="dk1"/>
              </a:buClr>
              <a:buSzPts val="3500"/>
              <a:buNone/>
              <a:defRPr sz="3500">
                <a:solidFill>
                  <a:schemeClr val="dk1"/>
                </a:solidFill>
              </a:defRPr>
            </a:lvl9pPr>
          </a:lstStyle>
          <a:p/>
        </p:txBody>
      </p:sp>
      <p:sp>
        <p:nvSpPr>
          <p:cNvPr id="7" name="Google Shape;7;p1"/>
          <p:cNvSpPr txBox="1"/>
          <p:nvPr>
            <p:ph idx="1" type="body"/>
          </p:nvPr>
        </p:nvSpPr>
        <p:spPr>
          <a:xfrm>
            <a:off x="342870" y="1741518"/>
            <a:ext cx="9372600" cy="5162700"/>
          </a:xfrm>
          <a:prstGeom prst="rect">
            <a:avLst/>
          </a:prstGeom>
          <a:noFill/>
          <a:ln>
            <a:noFill/>
          </a:ln>
        </p:spPr>
        <p:txBody>
          <a:bodyPr anchorCtr="0" anchor="t" bIns="113100" lIns="113100" spcFirstLastPara="1" rIns="113100" wrap="square" tIns="113100">
            <a:noAutofit/>
          </a:bodyPr>
          <a:lstStyle>
            <a:lvl1pPr indent="-368300" lvl="0" marL="457200">
              <a:lnSpc>
                <a:spcPct val="115000"/>
              </a:lnSpc>
              <a:spcBef>
                <a:spcPts val="0"/>
              </a:spcBef>
              <a:spcAft>
                <a:spcPts val="0"/>
              </a:spcAft>
              <a:buClr>
                <a:schemeClr val="dk2"/>
              </a:buClr>
              <a:buSzPts val="2200"/>
              <a:buFont typeface="Montserrat"/>
              <a:buChar char="●"/>
              <a:defRPr sz="2200">
                <a:solidFill>
                  <a:schemeClr val="dk2"/>
                </a:solidFill>
                <a:latin typeface="Montserrat"/>
                <a:ea typeface="Montserrat"/>
                <a:cs typeface="Montserrat"/>
                <a:sym typeface="Montserrat"/>
              </a:defRPr>
            </a:lvl1pPr>
            <a:lvl2pPr indent="-336550" lvl="1" marL="914400">
              <a:lnSpc>
                <a:spcPct val="115000"/>
              </a:lnSpc>
              <a:spcBef>
                <a:spcPts val="2000"/>
              </a:spcBef>
              <a:spcAft>
                <a:spcPts val="0"/>
              </a:spcAft>
              <a:buClr>
                <a:schemeClr val="dk2"/>
              </a:buClr>
              <a:buSzPts val="1700"/>
              <a:buFont typeface="Montserrat"/>
              <a:buChar char="○"/>
              <a:defRPr sz="1700">
                <a:solidFill>
                  <a:schemeClr val="dk2"/>
                </a:solidFill>
                <a:latin typeface="Montserrat"/>
                <a:ea typeface="Montserrat"/>
                <a:cs typeface="Montserrat"/>
                <a:sym typeface="Montserrat"/>
              </a:defRPr>
            </a:lvl2pPr>
            <a:lvl3pPr indent="-336550" lvl="2" marL="1371600">
              <a:lnSpc>
                <a:spcPct val="115000"/>
              </a:lnSpc>
              <a:spcBef>
                <a:spcPts val="2000"/>
              </a:spcBef>
              <a:spcAft>
                <a:spcPts val="0"/>
              </a:spcAft>
              <a:buClr>
                <a:schemeClr val="dk2"/>
              </a:buClr>
              <a:buSzPts val="1700"/>
              <a:buFont typeface="Montserrat"/>
              <a:buChar char="■"/>
              <a:defRPr sz="1700">
                <a:solidFill>
                  <a:schemeClr val="dk2"/>
                </a:solidFill>
                <a:latin typeface="Montserrat"/>
                <a:ea typeface="Montserrat"/>
                <a:cs typeface="Montserrat"/>
                <a:sym typeface="Montserrat"/>
              </a:defRPr>
            </a:lvl3pPr>
            <a:lvl4pPr indent="-336550" lvl="3" marL="1828800">
              <a:lnSpc>
                <a:spcPct val="115000"/>
              </a:lnSpc>
              <a:spcBef>
                <a:spcPts val="2000"/>
              </a:spcBef>
              <a:spcAft>
                <a:spcPts val="0"/>
              </a:spcAft>
              <a:buClr>
                <a:schemeClr val="dk2"/>
              </a:buClr>
              <a:buSzPts val="1700"/>
              <a:buFont typeface="Montserrat"/>
              <a:buChar char="●"/>
              <a:defRPr sz="1700">
                <a:solidFill>
                  <a:schemeClr val="dk2"/>
                </a:solidFill>
                <a:latin typeface="Montserrat"/>
                <a:ea typeface="Montserrat"/>
                <a:cs typeface="Montserrat"/>
                <a:sym typeface="Montserrat"/>
              </a:defRPr>
            </a:lvl4pPr>
            <a:lvl5pPr indent="-336550" lvl="4" marL="2286000">
              <a:lnSpc>
                <a:spcPct val="115000"/>
              </a:lnSpc>
              <a:spcBef>
                <a:spcPts val="2000"/>
              </a:spcBef>
              <a:spcAft>
                <a:spcPts val="0"/>
              </a:spcAft>
              <a:buClr>
                <a:schemeClr val="dk2"/>
              </a:buClr>
              <a:buSzPts val="1700"/>
              <a:buFont typeface="Montserrat"/>
              <a:buChar char="○"/>
              <a:defRPr sz="1700">
                <a:solidFill>
                  <a:schemeClr val="dk2"/>
                </a:solidFill>
                <a:latin typeface="Montserrat"/>
                <a:ea typeface="Montserrat"/>
                <a:cs typeface="Montserrat"/>
                <a:sym typeface="Montserrat"/>
              </a:defRPr>
            </a:lvl5pPr>
            <a:lvl6pPr indent="-336550" lvl="5" marL="2743200">
              <a:lnSpc>
                <a:spcPct val="115000"/>
              </a:lnSpc>
              <a:spcBef>
                <a:spcPts val="2000"/>
              </a:spcBef>
              <a:spcAft>
                <a:spcPts val="0"/>
              </a:spcAft>
              <a:buClr>
                <a:schemeClr val="dk2"/>
              </a:buClr>
              <a:buSzPts val="1700"/>
              <a:buFont typeface="Montserrat"/>
              <a:buChar char="■"/>
              <a:defRPr sz="1700">
                <a:solidFill>
                  <a:schemeClr val="dk2"/>
                </a:solidFill>
                <a:latin typeface="Montserrat"/>
                <a:ea typeface="Montserrat"/>
                <a:cs typeface="Montserrat"/>
                <a:sym typeface="Montserrat"/>
              </a:defRPr>
            </a:lvl6pPr>
            <a:lvl7pPr indent="-336550" lvl="6" marL="3200400">
              <a:lnSpc>
                <a:spcPct val="115000"/>
              </a:lnSpc>
              <a:spcBef>
                <a:spcPts val="2000"/>
              </a:spcBef>
              <a:spcAft>
                <a:spcPts val="0"/>
              </a:spcAft>
              <a:buClr>
                <a:schemeClr val="dk2"/>
              </a:buClr>
              <a:buSzPts val="1700"/>
              <a:buFont typeface="Montserrat"/>
              <a:buChar char="●"/>
              <a:defRPr sz="1700">
                <a:solidFill>
                  <a:schemeClr val="dk2"/>
                </a:solidFill>
                <a:latin typeface="Montserrat"/>
                <a:ea typeface="Montserrat"/>
                <a:cs typeface="Montserrat"/>
                <a:sym typeface="Montserrat"/>
              </a:defRPr>
            </a:lvl7pPr>
            <a:lvl8pPr indent="-336550" lvl="7" marL="3657600">
              <a:lnSpc>
                <a:spcPct val="115000"/>
              </a:lnSpc>
              <a:spcBef>
                <a:spcPts val="2000"/>
              </a:spcBef>
              <a:spcAft>
                <a:spcPts val="0"/>
              </a:spcAft>
              <a:buClr>
                <a:schemeClr val="dk2"/>
              </a:buClr>
              <a:buSzPts val="1700"/>
              <a:buFont typeface="Montserrat"/>
              <a:buChar char="○"/>
              <a:defRPr sz="1700">
                <a:solidFill>
                  <a:schemeClr val="dk2"/>
                </a:solidFill>
                <a:latin typeface="Montserrat"/>
                <a:ea typeface="Montserrat"/>
                <a:cs typeface="Montserrat"/>
                <a:sym typeface="Montserrat"/>
              </a:defRPr>
            </a:lvl8pPr>
            <a:lvl9pPr indent="-336550" lvl="8" marL="4114800">
              <a:lnSpc>
                <a:spcPct val="115000"/>
              </a:lnSpc>
              <a:spcBef>
                <a:spcPts val="2000"/>
              </a:spcBef>
              <a:spcAft>
                <a:spcPts val="2000"/>
              </a:spcAft>
              <a:buClr>
                <a:schemeClr val="dk2"/>
              </a:buClr>
              <a:buSzPts val="1700"/>
              <a:buFont typeface="Montserrat"/>
              <a:buChar char="■"/>
              <a:defRPr sz="1700">
                <a:solidFill>
                  <a:schemeClr val="dk2"/>
                </a:solidFill>
                <a:latin typeface="Montserrat"/>
                <a:ea typeface="Montserrat"/>
                <a:cs typeface="Montserrat"/>
                <a:sym typeface="Montserrat"/>
              </a:defRPr>
            </a:lvl9pPr>
          </a:lstStyle>
          <a:p/>
        </p:txBody>
      </p:sp>
      <p:sp>
        <p:nvSpPr>
          <p:cNvPr id="8" name="Google Shape;8;p1"/>
          <p:cNvSpPr txBox="1"/>
          <p:nvPr>
            <p:ph idx="12" type="sldNum"/>
          </p:nvPr>
        </p:nvSpPr>
        <p:spPr>
          <a:xfrm>
            <a:off x="9319704" y="7046639"/>
            <a:ext cx="603600" cy="594900"/>
          </a:xfrm>
          <a:prstGeom prst="rect">
            <a:avLst/>
          </a:prstGeom>
          <a:noFill/>
          <a:ln>
            <a:noFill/>
          </a:ln>
        </p:spPr>
        <p:txBody>
          <a:bodyPr anchorCtr="0" anchor="ctr" bIns="113100" lIns="113100" spcFirstLastPara="1" rIns="113100" wrap="square" tIns="113100">
            <a:noAutofit/>
          </a:bodyPr>
          <a:lstStyle>
            <a:lvl1pPr lvl="0" algn="r">
              <a:buNone/>
              <a:defRPr sz="1200">
                <a:solidFill>
                  <a:schemeClr val="dk2"/>
                </a:solidFill>
              </a:defRPr>
            </a:lvl1pPr>
            <a:lvl2pPr lvl="1" algn="r">
              <a:buNone/>
              <a:defRPr sz="1200">
                <a:solidFill>
                  <a:schemeClr val="dk2"/>
                </a:solidFill>
              </a:defRPr>
            </a:lvl2pPr>
            <a:lvl3pPr lvl="2" algn="r">
              <a:buNone/>
              <a:defRPr sz="1200">
                <a:solidFill>
                  <a:schemeClr val="dk2"/>
                </a:solidFill>
              </a:defRPr>
            </a:lvl3pPr>
            <a:lvl4pPr lvl="3" algn="r">
              <a:buNone/>
              <a:defRPr sz="1200">
                <a:solidFill>
                  <a:schemeClr val="dk2"/>
                </a:solidFill>
              </a:defRPr>
            </a:lvl4pPr>
            <a:lvl5pPr lvl="4" algn="r">
              <a:buNone/>
              <a:defRPr sz="1200">
                <a:solidFill>
                  <a:schemeClr val="dk2"/>
                </a:solidFill>
              </a:defRPr>
            </a:lvl5pPr>
            <a:lvl6pPr lvl="5" algn="r">
              <a:buNone/>
              <a:defRPr sz="1200">
                <a:solidFill>
                  <a:schemeClr val="dk2"/>
                </a:solidFill>
              </a:defRPr>
            </a:lvl6pPr>
            <a:lvl7pPr lvl="6" algn="r">
              <a:buNone/>
              <a:defRPr sz="1200">
                <a:solidFill>
                  <a:schemeClr val="dk2"/>
                </a:solidFill>
              </a:defRPr>
            </a:lvl7pPr>
            <a:lvl8pPr lvl="7" algn="r">
              <a:buNone/>
              <a:defRPr sz="1200">
                <a:solidFill>
                  <a:schemeClr val="dk2"/>
                </a:solidFill>
              </a:defRPr>
            </a:lvl8pPr>
            <a:lvl9pPr lvl="8" algn="r">
              <a:buNone/>
              <a:defRPr sz="12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2.jpg"/><Relationship Id="rId4" Type="http://schemas.openxmlformats.org/officeDocument/2006/relationships/image" Target="../media/image1.jp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xml"/><Relationship Id="rId3" Type="http://schemas.openxmlformats.org/officeDocument/2006/relationships/image" Target="../media/image3.jp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xml"/><Relationship Id="rId3" Type="http://schemas.openxmlformats.org/officeDocument/2006/relationships/image" Target="../media/image3.jp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7.xml"/><Relationship Id="rId3" Type="http://schemas.openxmlformats.org/officeDocument/2006/relationships/image" Target="../media/image4.jp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9.xml"/><Relationship Id="rId3" Type="http://schemas.openxmlformats.org/officeDocument/2006/relationships/image" Target="../media/image3.jp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1.xml"/><Relationship Id="rId3" Type="http://schemas.openxmlformats.org/officeDocument/2006/relationships/image" Target="../media/image4.jp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3.xml"/><Relationship Id="rId3" Type="http://schemas.openxmlformats.org/officeDocument/2006/relationships/image" Target="../media/image3.jp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5.xml"/><Relationship Id="rId3" Type="http://schemas.openxmlformats.org/officeDocument/2006/relationships/image" Target="../media/image4.jp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8.xml"/><Relationship Id="rId3" Type="http://schemas.openxmlformats.org/officeDocument/2006/relationships/image" Target="../media/image4.jp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0.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1.xml"/><Relationship Id="rId3" Type="http://schemas.openxmlformats.org/officeDocument/2006/relationships/image" Target="../media/image4.jp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3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4.xml"/><Relationship Id="rId3" Type="http://schemas.openxmlformats.org/officeDocument/2006/relationships/image" Target="../media/image4.jp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5.xml"/><Relationship Id="rId3" Type="http://schemas.openxmlformats.org/officeDocument/2006/relationships/image" Target="../media/image2.jpg"/><Relationship Id="rId4" Type="http://schemas.openxmlformats.org/officeDocument/2006/relationships/image" Target="../media/image1.jp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 Id="rId3" Type="http://schemas.openxmlformats.org/officeDocument/2006/relationships/image" Target="../media/image4.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 Id="rId3" Type="http://schemas.openxmlformats.org/officeDocument/2006/relationships/image" Target="../media/image4.jp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 Id="rId3" Type="http://schemas.openxmlformats.org/officeDocument/2006/relationships/image" Target="../media/image4.jp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 Id="rId3" Type="http://schemas.openxmlformats.org/officeDocument/2006/relationships/image" Target="../media/image4.jp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 Id="rId3" Type="http://schemas.openxmlformats.org/officeDocument/2006/relationships/image" Target="../media/image3.jp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a:blip r:embed="rId3">
            <a:alphaModFix/>
          </a:blip>
          <a:stretch>
            <a:fillRect/>
          </a:stretch>
        </a:blipFill>
      </p:bgPr>
    </p:bg>
    <p:spTree>
      <p:nvGrpSpPr>
        <p:cNvPr id="26" name="Shape 26"/>
        <p:cNvGrpSpPr/>
        <p:nvPr/>
      </p:nvGrpSpPr>
      <p:grpSpPr>
        <a:xfrm>
          <a:off x="0" y="0"/>
          <a:ext cx="0" cy="0"/>
          <a:chOff x="0" y="0"/>
          <a:chExt cx="0" cy="0"/>
        </a:xfrm>
      </p:grpSpPr>
      <p:sp>
        <p:nvSpPr>
          <p:cNvPr id="27" name="Google Shape;27;p6"/>
          <p:cNvSpPr/>
          <p:nvPr/>
        </p:nvSpPr>
        <p:spPr>
          <a:xfrm>
            <a:off x="0" y="0"/>
            <a:ext cx="10058400" cy="7772400"/>
          </a:xfrm>
          <a:prstGeom prst="rect">
            <a:avLst/>
          </a:prstGeom>
          <a:gradFill>
            <a:gsLst>
              <a:gs pos="0">
                <a:srgbClr val="073763">
                  <a:alpha val="87710"/>
                </a:srgbClr>
              </a:gs>
              <a:gs pos="100000">
                <a:srgbClr val="073763">
                  <a:alpha val="87843"/>
                  <a:alpha val="87710"/>
                </a:srgbClr>
              </a:gs>
            </a:gsLst>
            <a:lin ang="0" scaled="0"/>
          </a:gra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8" name="Google Shape;28;p6"/>
          <p:cNvSpPr txBox="1"/>
          <p:nvPr>
            <p:ph idx="1" type="subTitle"/>
          </p:nvPr>
        </p:nvSpPr>
        <p:spPr>
          <a:xfrm>
            <a:off x="0" y="1092900"/>
            <a:ext cx="7828500" cy="4895400"/>
          </a:xfrm>
          <a:prstGeom prst="rect">
            <a:avLst/>
          </a:prstGeom>
          <a:noFill/>
        </p:spPr>
        <p:txBody>
          <a:bodyPr anchorCtr="0" anchor="ctr" bIns="113100" lIns="113100" spcFirstLastPara="1" rIns="113100" wrap="square" tIns="113100">
            <a:noAutofit/>
          </a:bodyPr>
          <a:lstStyle/>
          <a:p>
            <a:pPr indent="0" lvl="0" marL="571500" rtl="0" algn="l">
              <a:lnSpc>
                <a:spcPct val="115000"/>
              </a:lnSpc>
              <a:spcBef>
                <a:spcPts val="0"/>
              </a:spcBef>
              <a:spcAft>
                <a:spcPts val="0"/>
              </a:spcAft>
              <a:buNone/>
            </a:pPr>
            <a:r>
              <a:rPr b="1" lang="en" sz="1100">
                <a:solidFill>
                  <a:schemeClr val="lt1"/>
                </a:solidFill>
              </a:rPr>
              <a:t>SALE PROPOSAL</a:t>
            </a:r>
            <a:endParaRPr b="1" sz="1100">
              <a:solidFill>
                <a:schemeClr val="lt1"/>
              </a:solidFill>
            </a:endParaRPr>
          </a:p>
          <a:p>
            <a:pPr indent="0" lvl="0" marL="571500" rtl="0" algn="l">
              <a:lnSpc>
                <a:spcPct val="115000"/>
              </a:lnSpc>
              <a:spcBef>
                <a:spcPts val="1000"/>
              </a:spcBef>
              <a:spcAft>
                <a:spcPts val="0"/>
              </a:spcAft>
              <a:buNone/>
            </a:pPr>
            <a:r>
              <a:rPr lang="en" sz="3600">
                <a:solidFill>
                  <a:schemeClr val="lt1"/>
                </a:solidFill>
              </a:rPr>
              <a:t>The Building Name</a:t>
            </a:r>
            <a:endParaRPr sz="3600">
              <a:solidFill>
                <a:schemeClr val="lt1"/>
              </a:solidFill>
              <a:latin typeface="Montserrat"/>
              <a:ea typeface="Montserrat"/>
              <a:cs typeface="Montserrat"/>
              <a:sym typeface="Montserrat"/>
            </a:endParaRPr>
          </a:p>
          <a:p>
            <a:pPr indent="0" lvl="0" marL="571500" rtl="0" algn="l">
              <a:lnSpc>
                <a:spcPct val="115000"/>
              </a:lnSpc>
              <a:spcBef>
                <a:spcPts val="0"/>
              </a:spcBef>
              <a:spcAft>
                <a:spcPts val="0"/>
              </a:spcAft>
              <a:buNone/>
            </a:pPr>
            <a:r>
              <a:rPr i="1" lang="en" sz="3600">
                <a:solidFill>
                  <a:schemeClr val="lt1"/>
                </a:solidFill>
              </a:rPr>
              <a:t>Street Address, City, State, Zip</a:t>
            </a:r>
            <a:endParaRPr i="1" sz="3600">
              <a:solidFill>
                <a:schemeClr val="lt1"/>
              </a:solidFill>
              <a:latin typeface="Montserrat"/>
              <a:ea typeface="Montserrat"/>
              <a:cs typeface="Montserrat"/>
              <a:sym typeface="Montserrat"/>
            </a:endParaRPr>
          </a:p>
        </p:txBody>
      </p:sp>
      <p:sp>
        <p:nvSpPr>
          <p:cNvPr id="29" name="Google Shape;29;p6"/>
          <p:cNvSpPr txBox="1"/>
          <p:nvPr>
            <p:ph idx="1" type="subTitle"/>
          </p:nvPr>
        </p:nvSpPr>
        <p:spPr>
          <a:xfrm>
            <a:off x="685800" y="6166700"/>
            <a:ext cx="2228700" cy="919800"/>
          </a:xfrm>
          <a:prstGeom prst="rect">
            <a:avLst/>
          </a:prstGeom>
        </p:spPr>
        <p:txBody>
          <a:bodyPr anchorCtr="0" anchor="t" bIns="113100" lIns="113100" spcFirstLastPara="1" rIns="113100" wrap="square" tIns="113100">
            <a:noAutofit/>
          </a:bodyPr>
          <a:lstStyle/>
          <a:p>
            <a:pPr indent="0" lvl="0" marL="0" rtl="0" algn="l">
              <a:lnSpc>
                <a:spcPct val="115000"/>
              </a:lnSpc>
              <a:spcBef>
                <a:spcPts val="0"/>
              </a:spcBef>
              <a:spcAft>
                <a:spcPts val="0"/>
              </a:spcAft>
              <a:buNone/>
            </a:pPr>
            <a:r>
              <a:rPr b="1" lang="en" sz="1000">
                <a:solidFill>
                  <a:schemeClr val="lt1"/>
                </a:solidFill>
              </a:rPr>
              <a:t>Presented to</a:t>
            </a:r>
            <a:endParaRPr b="1" sz="1000">
              <a:solidFill>
                <a:schemeClr val="lt1"/>
              </a:solidFill>
            </a:endParaRPr>
          </a:p>
          <a:p>
            <a:pPr indent="0" lvl="0" marL="0" rtl="0" algn="l">
              <a:lnSpc>
                <a:spcPct val="115000"/>
              </a:lnSpc>
              <a:spcBef>
                <a:spcPts val="0"/>
              </a:spcBef>
              <a:spcAft>
                <a:spcPts val="0"/>
              </a:spcAft>
              <a:buNone/>
            </a:pPr>
            <a:r>
              <a:rPr lang="en" sz="1000">
                <a:solidFill>
                  <a:schemeClr val="lt1"/>
                </a:solidFill>
              </a:rPr>
              <a:t>Enter Client Name</a:t>
            </a:r>
            <a:endParaRPr sz="1000">
              <a:solidFill>
                <a:schemeClr val="lt1"/>
              </a:solidFill>
            </a:endParaRPr>
          </a:p>
          <a:p>
            <a:pPr indent="0" lvl="0" marL="0" rtl="0" algn="l">
              <a:lnSpc>
                <a:spcPct val="115000"/>
              </a:lnSpc>
              <a:spcBef>
                <a:spcPts val="0"/>
              </a:spcBef>
              <a:spcAft>
                <a:spcPts val="0"/>
              </a:spcAft>
              <a:buNone/>
            </a:pPr>
            <a:r>
              <a:rPr lang="en" sz="1000">
                <a:solidFill>
                  <a:schemeClr val="lt1"/>
                </a:solidFill>
              </a:rPr>
              <a:t>Client Company Name</a:t>
            </a:r>
            <a:endParaRPr sz="1000">
              <a:solidFill>
                <a:schemeClr val="lt1"/>
              </a:solidFill>
            </a:endParaRPr>
          </a:p>
          <a:p>
            <a:pPr indent="0" lvl="0" marL="0" rtl="0" algn="l">
              <a:lnSpc>
                <a:spcPct val="115000"/>
              </a:lnSpc>
              <a:spcBef>
                <a:spcPts val="0"/>
              </a:spcBef>
              <a:spcAft>
                <a:spcPts val="0"/>
              </a:spcAft>
              <a:buNone/>
            </a:pPr>
            <a:r>
              <a:rPr lang="en" sz="1000">
                <a:solidFill>
                  <a:schemeClr val="lt1"/>
                </a:solidFill>
              </a:rPr>
              <a:t>Date</a:t>
            </a:r>
            <a:endParaRPr sz="1000">
              <a:solidFill>
                <a:schemeClr val="lt1"/>
              </a:solidFill>
            </a:endParaRPr>
          </a:p>
        </p:txBody>
      </p:sp>
      <p:sp>
        <p:nvSpPr>
          <p:cNvPr id="30" name="Google Shape;30;p6"/>
          <p:cNvSpPr txBox="1"/>
          <p:nvPr>
            <p:ph idx="1" type="subTitle"/>
          </p:nvPr>
        </p:nvSpPr>
        <p:spPr>
          <a:xfrm>
            <a:off x="3005919" y="6166700"/>
            <a:ext cx="2228700" cy="919800"/>
          </a:xfrm>
          <a:prstGeom prst="rect">
            <a:avLst/>
          </a:prstGeom>
        </p:spPr>
        <p:txBody>
          <a:bodyPr anchorCtr="0" anchor="t" bIns="113100" lIns="113100" spcFirstLastPara="1" rIns="113100" wrap="square" tIns="113100">
            <a:noAutofit/>
          </a:bodyPr>
          <a:lstStyle/>
          <a:p>
            <a:pPr indent="0" lvl="0" marL="0" marR="0" rtl="0" algn="l">
              <a:lnSpc>
                <a:spcPct val="115000"/>
              </a:lnSpc>
              <a:spcBef>
                <a:spcPts val="0"/>
              </a:spcBef>
              <a:spcAft>
                <a:spcPts val="0"/>
              </a:spcAft>
              <a:buClr>
                <a:schemeClr val="dk1"/>
              </a:buClr>
              <a:buSzPts val="1100"/>
              <a:buFont typeface="Arial"/>
              <a:buNone/>
            </a:pPr>
            <a:r>
              <a:rPr b="1" lang="en" sz="1000">
                <a:solidFill>
                  <a:schemeClr val="lt1"/>
                </a:solidFill>
              </a:rPr>
              <a:t>Presented by</a:t>
            </a:r>
            <a:endParaRPr b="1" sz="1000">
              <a:solidFill>
                <a:schemeClr val="lt1"/>
              </a:solidFill>
            </a:endParaRPr>
          </a:p>
          <a:p>
            <a:pPr indent="0" lvl="0" marL="0" marR="0" rtl="0" algn="l">
              <a:lnSpc>
                <a:spcPct val="115000"/>
              </a:lnSpc>
              <a:spcBef>
                <a:spcPts val="0"/>
              </a:spcBef>
              <a:spcAft>
                <a:spcPts val="0"/>
              </a:spcAft>
              <a:buClr>
                <a:schemeClr val="dk1"/>
              </a:buClr>
              <a:buSzPts val="1100"/>
              <a:buFont typeface="Arial"/>
              <a:buNone/>
            </a:pPr>
            <a:r>
              <a:rPr lang="en" sz="1000">
                <a:solidFill>
                  <a:schemeClr val="lt1"/>
                </a:solidFill>
              </a:rPr>
              <a:t>Broker’s Name</a:t>
            </a:r>
            <a:endParaRPr sz="1000">
              <a:solidFill>
                <a:schemeClr val="lt1"/>
              </a:solidFill>
            </a:endParaRPr>
          </a:p>
          <a:p>
            <a:pPr indent="0" lvl="0" marL="0" marR="0" rtl="0" algn="l">
              <a:lnSpc>
                <a:spcPct val="115000"/>
              </a:lnSpc>
              <a:spcBef>
                <a:spcPts val="0"/>
              </a:spcBef>
              <a:spcAft>
                <a:spcPts val="0"/>
              </a:spcAft>
              <a:buClr>
                <a:schemeClr val="dk1"/>
              </a:buClr>
              <a:buSzPts val="1100"/>
              <a:buFont typeface="Arial"/>
              <a:buNone/>
            </a:pPr>
            <a:r>
              <a:rPr lang="en" sz="1000">
                <a:solidFill>
                  <a:schemeClr val="lt1"/>
                </a:solidFill>
              </a:rPr>
              <a:t>Job Title</a:t>
            </a:r>
            <a:endParaRPr sz="1000">
              <a:solidFill>
                <a:schemeClr val="lt1"/>
              </a:solidFill>
            </a:endParaRPr>
          </a:p>
          <a:p>
            <a:pPr indent="0" lvl="0" marL="0" marR="0" rtl="0" algn="l">
              <a:lnSpc>
                <a:spcPct val="115000"/>
              </a:lnSpc>
              <a:spcBef>
                <a:spcPts val="0"/>
              </a:spcBef>
              <a:spcAft>
                <a:spcPts val="0"/>
              </a:spcAft>
              <a:buClr>
                <a:schemeClr val="dk1"/>
              </a:buClr>
              <a:buSzPts val="1100"/>
              <a:buFont typeface="Arial"/>
              <a:buNone/>
            </a:pPr>
            <a:r>
              <a:rPr lang="en" sz="1000">
                <a:solidFill>
                  <a:schemeClr val="lt1"/>
                </a:solidFill>
              </a:rPr>
              <a:t>Phone Number</a:t>
            </a:r>
            <a:endParaRPr sz="1000">
              <a:solidFill>
                <a:schemeClr val="lt1"/>
              </a:solidFill>
            </a:endParaRPr>
          </a:p>
          <a:p>
            <a:pPr indent="0" lvl="0" marL="0" marR="0" rtl="0" algn="l">
              <a:lnSpc>
                <a:spcPct val="115000"/>
              </a:lnSpc>
              <a:spcBef>
                <a:spcPts val="0"/>
              </a:spcBef>
              <a:spcAft>
                <a:spcPts val="0"/>
              </a:spcAft>
              <a:buClr>
                <a:schemeClr val="dk1"/>
              </a:buClr>
              <a:buSzPts val="1100"/>
              <a:buFont typeface="Arial"/>
              <a:buNone/>
            </a:pPr>
            <a:r>
              <a:rPr lang="en" sz="1000">
                <a:solidFill>
                  <a:schemeClr val="lt1"/>
                </a:solidFill>
              </a:rPr>
              <a:t>Email</a:t>
            </a:r>
            <a:endParaRPr sz="1000">
              <a:solidFill>
                <a:schemeClr val="lt1"/>
              </a:solidFill>
            </a:endParaRPr>
          </a:p>
          <a:p>
            <a:pPr indent="0" lvl="0" marL="0" rtl="0" algn="l">
              <a:lnSpc>
                <a:spcPct val="115000"/>
              </a:lnSpc>
              <a:spcBef>
                <a:spcPts val="0"/>
              </a:spcBef>
              <a:spcAft>
                <a:spcPts val="0"/>
              </a:spcAft>
              <a:buNone/>
            </a:pPr>
            <a:r>
              <a:t/>
            </a:r>
            <a:endParaRPr sz="1000">
              <a:solidFill>
                <a:schemeClr val="lt1"/>
              </a:solidFill>
            </a:endParaRPr>
          </a:p>
        </p:txBody>
      </p:sp>
      <p:sp>
        <p:nvSpPr>
          <p:cNvPr id="31" name="Google Shape;31;p6"/>
          <p:cNvSpPr txBox="1"/>
          <p:nvPr>
            <p:ph idx="1" type="subTitle"/>
          </p:nvPr>
        </p:nvSpPr>
        <p:spPr>
          <a:xfrm>
            <a:off x="7453950" y="6166700"/>
            <a:ext cx="1689900" cy="919800"/>
          </a:xfrm>
          <a:prstGeom prst="rect">
            <a:avLst/>
          </a:prstGeom>
        </p:spPr>
        <p:txBody>
          <a:bodyPr anchorCtr="0" anchor="t" bIns="113100" lIns="113100" spcFirstLastPara="1" rIns="113100" wrap="square" tIns="113100">
            <a:noAutofit/>
          </a:bodyPr>
          <a:lstStyle/>
          <a:p>
            <a:pPr indent="0" lvl="0" marL="0" marR="0" rtl="0" algn="r">
              <a:lnSpc>
                <a:spcPct val="115000"/>
              </a:lnSpc>
              <a:spcBef>
                <a:spcPts val="0"/>
              </a:spcBef>
              <a:spcAft>
                <a:spcPts val="0"/>
              </a:spcAft>
              <a:buClr>
                <a:schemeClr val="dk1"/>
              </a:buClr>
              <a:buSzPts val="1100"/>
              <a:buFont typeface="Arial"/>
              <a:buNone/>
            </a:pPr>
            <a:r>
              <a:rPr b="1" lang="en" sz="1000">
                <a:solidFill>
                  <a:schemeClr val="lt1"/>
                </a:solidFill>
              </a:rPr>
              <a:t>Company name</a:t>
            </a:r>
            <a:endParaRPr b="1" sz="1000">
              <a:solidFill>
                <a:schemeClr val="lt1"/>
              </a:solidFill>
            </a:endParaRPr>
          </a:p>
          <a:p>
            <a:pPr indent="0" lvl="0" marL="0" marR="0" rtl="0" algn="r">
              <a:lnSpc>
                <a:spcPct val="115000"/>
              </a:lnSpc>
              <a:spcBef>
                <a:spcPts val="0"/>
              </a:spcBef>
              <a:spcAft>
                <a:spcPts val="0"/>
              </a:spcAft>
              <a:buClr>
                <a:schemeClr val="dk1"/>
              </a:buClr>
              <a:buSzPts val="1100"/>
              <a:buFont typeface="Arial"/>
              <a:buNone/>
            </a:pPr>
            <a:r>
              <a:rPr lang="en" sz="1000">
                <a:solidFill>
                  <a:schemeClr val="lt1"/>
                </a:solidFill>
              </a:rPr>
              <a:t>Company phone number</a:t>
            </a:r>
            <a:endParaRPr sz="1000">
              <a:solidFill>
                <a:schemeClr val="lt1"/>
              </a:solidFill>
            </a:endParaRPr>
          </a:p>
          <a:p>
            <a:pPr indent="0" lvl="0" marL="0" marR="0" rtl="0" algn="r">
              <a:lnSpc>
                <a:spcPct val="115000"/>
              </a:lnSpc>
              <a:spcBef>
                <a:spcPts val="0"/>
              </a:spcBef>
              <a:spcAft>
                <a:spcPts val="0"/>
              </a:spcAft>
              <a:buClr>
                <a:schemeClr val="dk1"/>
              </a:buClr>
              <a:buSzPts val="1100"/>
              <a:buFont typeface="Arial"/>
              <a:buNone/>
            </a:pPr>
            <a:r>
              <a:rPr lang="en" sz="1000">
                <a:solidFill>
                  <a:schemeClr val="lt1"/>
                </a:solidFill>
              </a:rPr>
              <a:t>Company address</a:t>
            </a:r>
            <a:endParaRPr sz="1000">
              <a:solidFill>
                <a:schemeClr val="lt1"/>
              </a:solidFill>
            </a:endParaRPr>
          </a:p>
          <a:p>
            <a:pPr indent="0" lvl="0" marL="0" marR="0" rtl="0" algn="r">
              <a:lnSpc>
                <a:spcPct val="115000"/>
              </a:lnSpc>
              <a:spcBef>
                <a:spcPts val="0"/>
              </a:spcBef>
              <a:spcAft>
                <a:spcPts val="0"/>
              </a:spcAft>
              <a:buNone/>
            </a:pPr>
            <a:r>
              <a:rPr lang="en" sz="1000">
                <a:solidFill>
                  <a:schemeClr val="lt1"/>
                </a:solidFill>
              </a:rPr>
              <a:t>Company website</a:t>
            </a:r>
            <a:endParaRPr sz="1000">
              <a:solidFill>
                <a:schemeClr val="lt1"/>
              </a:solidFill>
            </a:endParaRPr>
          </a:p>
        </p:txBody>
      </p:sp>
      <p:cxnSp>
        <p:nvCxnSpPr>
          <p:cNvPr id="32" name="Google Shape;32;p6"/>
          <p:cNvCxnSpPr/>
          <p:nvPr/>
        </p:nvCxnSpPr>
        <p:spPr>
          <a:xfrm>
            <a:off x="9372600" y="6286488"/>
            <a:ext cx="0" cy="788700"/>
          </a:xfrm>
          <a:prstGeom prst="straightConnector1">
            <a:avLst/>
          </a:prstGeom>
          <a:noFill/>
          <a:ln cap="flat" cmpd="sng" w="9525">
            <a:solidFill>
              <a:srgbClr val="FFFFFF"/>
            </a:solidFill>
            <a:prstDash val="solid"/>
            <a:round/>
            <a:headEnd len="med" w="med" type="none"/>
            <a:tailEnd len="med" w="med" type="none"/>
          </a:ln>
        </p:spPr>
      </p:cxnSp>
      <p:pic>
        <p:nvPicPr>
          <p:cNvPr id="33" name="Google Shape;33;p6"/>
          <p:cNvPicPr preferRelativeResize="0"/>
          <p:nvPr/>
        </p:nvPicPr>
        <p:blipFill>
          <a:blip r:embed="rId4">
            <a:alphaModFix/>
          </a:blip>
          <a:stretch>
            <a:fillRect/>
          </a:stretch>
        </p:blipFill>
        <p:spPr>
          <a:xfrm>
            <a:off x="685800" y="685800"/>
            <a:ext cx="1658925" cy="407100"/>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FFF"/>
        </a:solidFill>
      </p:bgPr>
    </p:bg>
    <p:spTree>
      <p:nvGrpSpPr>
        <p:cNvPr id="101" name="Shape 101"/>
        <p:cNvGrpSpPr/>
        <p:nvPr/>
      </p:nvGrpSpPr>
      <p:grpSpPr>
        <a:xfrm>
          <a:off x="0" y="0"/>
          <a:ext cx="0" cy="0"/>
          <a:chOff x="0" y="0"/>
          <a:chExt cx="0" cy="0"/>
        </a:xfrm>
      </p:grpSpPr>
      <p:pic>
        <p:nvPicPr>
          <p:cNvPr id="102" name="Google Shape;102;p15"/>
          <p:cNvPicPr preferRelativeResize="0"/>
          <p:nvPr/>
        </p:nvPicPr>
        <p:blipFill rotWithShape="1">
          <a:blip r:embed="rId3">
            <a:alphaModFix/>
          </a:blip>
          <a:srcRect b="0" l="6701" r="6710" t="0"/>
          <a:stretch/>
        </p:blipFill>
        <p:spPr>
          <a:xfrm>
            <a:off x="705750" y="1470800"/>
            <a:ext cx="8659200" cy="5625299"/>
          </a:xfrm>
          <a:prstGeom prst="rect">
            <a:avLst/>
          </a:prstGeom>
          <a:noFill/>
          <a:ln>
            <a:noFill/>
          </a:ln>
        </p:spPr>
      </p:pic>
      <p:sp>
        <p:nvSpPr>
          <p:cNvPr id="103" name="Google Shape;103;p15"/>
          <p:cNvSpPr txBox="1"/>
          <p:nvPr>
            <p:ph idx="12" type="sldNum"/>
          </p:nvPr>
        </p:nvSpPr>
        <p:spPr>
          <a:xfrm>
            <a:off x="6973103" y="7364925"/>
            <a:ext cx="2506500" cy="407100"/>
          </a:xfrm>
          <a:prstGeom prst="rect">
            <a:avLst/>
          </a:prstGeom>
        </p:spPr>
        <p:txBody>
          <a:bodyPr anchorCtr="0" anchor="ctr" bIns="113100" lIns="113100" spcFirstLastPara="1" rIns="113100" wrap="square" tIns="113100">
            <a:noAutofit/>
          </a:bodyPr>
          <a:lstStyle/>
          <a:p>
            <a:pPr indent="0" lvl="0" marL="0" rtl="0" algn="r">
              <a:spcBef>
                <a:spcPts val="0"/>
              </a:spcBef>
              <a:spcAft>
                <a:spcPts val="0"/>
              </a:spcAft>
              <a:buNone/>
            </a:pPr>
            <a:r>
              <a:rPr lang="en"/>
              <a:t>Page </a:t>
            </a:r>
            <a:fld id="{00000000-1234-1234-1234-123412341234}" type="slidenum">
              <a:rPr lang="en"/>
              <a:t>‹#›</a:t>
            </a:fld>
            <a:endParaRPr/>
          </a:p>
        </p:txBody>
      </p:sp>
      <p:grpSp>
        <p:nvGrpSpPr>
          <p:cNvPr id="104" name="Google Shape;104;p15"/>
          <p:cNvGrpSpPr/>
          <p:nvPr/>
        </p:nvGrpSpPr>
        <p:grpSpPr>
          <a:xfrm>
            <a:off x="2298888" y="3063125"/>
            <a:ext cx="431400" cy="431400"/>
            <a:chOff x="2298888" y="3063125"/>
            <a:chExt cx="431400" cy="431400"/>
          </a:xfrm>
        </p:grpSpPr>
        <p:sp>
          <p:nvSpPr>
            <p:cNvPr id="105" name="Google Shape;105;p15"/>
            <p:cNvSpPr/>
            <p:nvPr/>
          </p:nvSpPr>
          <p:spPr>
            <a:xfrm rot="8100000">
              <a:off x="2362065" y="3126302"/>
              <a:ext cx="305046" cy="305046"/>
            </a:xfrm>
            <a:prstGeom prst="teardrop">
              <a:avLst>
                <a:gd fmla="val 100000" name="adj"/>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6" name="Google Shape;106;p15"/>
            <p:cNvSpPr/>
            <p:nvPr/>
          </p:nvSpPr>
          <p:spPr>
            <a:xfrm>
              <a:off x="2441175" y="3209000"/>
              <a:ext cx="146700" cy="139800"/>
            </a:xfrm>
            <a:prstGeom prst="star5">
              <a:avLst>
                <a:gd fmla="val 19098" name="adj"/>
                <a:gd fmla="val 105146" name="hf"/>
                <a:gd fmla="val 110557" name="vf"/>
              </a:avLst>
            </a:pr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FFFFFF"/>
                </a:solidFill>
              </a:endParaRPr>
            </a:p>
          </p:txBody>
        </p:sp>
      </p:grpSp>
      <p:sp>
        <p:nvSpPr>
          <p:cNvPr id="107" name="Google Shape;107;p15"/>
          <p:cNvSpPr txBox="1"/>
          <p:nvPr>
            <p:ph idx="4294967295" type="subTitle"/>
          </p:nvPr>
        </p:nvSpPr>
        <p:spPr>
          <a:xfrm>
            <a:off x="549029" y="508257"/>
            <a:ext cx="9189600" cy="572100"/>
          </a:xfrm>
          <a:prstGeom prst="rect">
            <a:avLst/>
          </a:prstGeom>
        </p:spPr>
        <p:txBody>
          <a:bodyPr anchorCtr="0" anchor="t" bIns="113100" lIns="113100" spcFirstLastPara="1" rIns="113100" wrap="square" tIns="113100">
            <a:noAutofit/>
          </a:bodyPr>
          <a:lstStyle/>
          <a:p>
            <a:pPr indent="0" lvl="0" marL="0" rtl="0" algn="l">
              <a:lnSpc>
                <a:spcPct val="115000"/>
              </a:lnSpc>
              <a:spcBef>
                <a:spcPts val="0"/>
              </a:spcBef>
              <a:spcAft>
                <a:spcPts val="2000"/>
              </a:spcAft>
              <a:buNone/>
            </a:pPr>
            <a:r>
              <a:rPr lang="en">
                <a:solidFill>
                  <a:schemeClr val="accent1"/>
                </a:solidFill>
              </a:rPr>
              <a:t>Location Map</a:t>
            </a:r>
            <a:endParaRPr i="1" sz="2200">
              <a:solidFill>
                <a:schemeClr val="accent1"/>
              </a:solidFill>
              <a:latin typeface="Montserrat"/>
              <a:ea typeface="Montserrat"/>
              <a:cs typeface="Montserrat"/>
              <a:sym typeface="Montserrat"/>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FFF"/>
        </a:solidFill>
      </p:bgPr>
    </p:bg>
    <p:spTree>
      <p:nvGrpSpPr>
        <p:cNvPr id="111" name="Shape 111"/>
        <p:cNvGrpSpPr/>
        <p:nvPr/>
      </p:nvGrpSpPr>
      <p:grpSpPr>
        <a:xfrm>
          <a:off x="0" y="0"/>
          <a:ext cx="0" cy="0"/>
          <a:chOff x="0" y="0"/>
          <a:chExt cx="0" cy="0"/>
        </a:xfrm>
      </p:grpSpPr>
      <p:pic>
        <p:nvPicPr>
          <p:cNvPr id="112" name="Google Shape;112;p16"/>
          <p:cNvPicPr preferRelativeResize="0"/>
          <p:nvPr/>
        </p:nvPicPr>
        <p:blipFill rotWithShape="1">
          <a:blip r:embed="rId3">
            <a:alphaModFix/>
          </a:blip>
          <a:srcRect b="0" l="6701" r="6710" t="0"/>
          <a:stretch/>
        </p:blipFill>
        <p:spPr>
          <a:xfrm>
            <a:off x="705750" y="1470800"/>
            <a:ext cx="8659200" cy="5625299"/>
          </a:xfrm>
          <a:prstGeom prst="rect">
            <a:avLst/>
          </a:prstGeom>
          <a:noFill/>
          <a:ln>
            <a:noFill/>
          </a:ln>
        </p:spPr>
      </p:pic>
      <p:sp>
        <p:nvSpPr>
          <p:cNvPr id="113" name="Google Shape;113;p16"/>
          <p:cNvSpPr txBox="1"/>
          <p:nvPr>
            <p:ph idx="12" type="sldNum"/>
          </p:nvPr>
        </p:nvSpPr>
        <p:spPr>
          <a:xfrm>
            <a:off x="6973103" y="7364925"/>
            <a:ext cx="2506500" cy="407100"/>
          </a:xfrm>
          <a:prstGeom prst="rect">
            <a:avLst/>
          </a:prstGeom>
        </p:spPr>
        <p:txBody>
          <a:bodyPr anchorCtr="0" anchor="ctr" bIns="113100" lIns="113100" spcFirstLastPara="1" rIns="113100" wrap="square" tIns="113100">
            <a:noAutofit/>
          </a:bodyPr>
          <a:lstStyle/>
          <a:p>
            <a:pPr indent="0" lvl="0" marL="0" rtl="0" algn="r">
              <a:spcBef>
                <a:spcPts val="0"/>
              </a:spcBef>
              <a:spcAft>
                <a:spcPts val="0"/>
              </a:spcAft>
              <a:buNone/>
            </a:pPr>
            <a:r>
              <a:rPr lang="en"/>
              <a:t>Page </a:t>
            </a:r>
            <a:fld id="{00000000-1234-1234-1234-123412341234}" type="slidenum">
              <a:rPr lang="en"/>
              <a:t>‹#›</a:t>
            </a:fld>
            <a:endParaRPr/>
          </a:p>
        </p:txBody>
      </p:sp>
      <p:grpSp>
        <p:nvGrpSpPr>
          <p:cNvPr id="114" name="Google Shape;114;p16"/>
          <p:cNvGrpSpPr/>
          <p:nvPr/>
        </p:nvGrpSpPr>
        <p:grpSpPr>
          <a:xfrm>
            <a:off x="2298888" y="3063125"/>
            <a:ext cx="431400" cy="431400"/>
            <a:chOff x="2298888" y="3063125"/>
            <a:chExt cx="431400" cy="431400"/>
          </a:xfrm>
        </p:grpSpPr>
        <p:sp>
          <p:nvSpPr>
            <p:cNvPr id="115" name="Google Shape;115;p16"/>
            <p:cNvSpPr/>
            <p:nvPr/>
          </p:nvSpPr>
          <p:spPr>
            <a:xfrm rot="8100000">
              <a:off x="2362065" y="3126302"/>
              <a:ext cx="305046" cy="305046"/>
            </a:xfrm>
            <a:prstGeom prst="teardrop">
              <a:avLst>
                <a:gd fmla="val 100000" name="adj"/>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6" name="Google Shape;116;p16"/>
            <p:cNvSpPr/>
            <p:nvPr/>
          </p:nvSpPr>
          <p:spPr>
            <a:xfrm>
              <a:off x="2441175" y="3209000"/>
              <a:ext cx="146700" cy="139800"/>
            </a:xfrm>
            <a:prstGeom prst="star5">
              <a:avLst>
                <a:gd fmla="val 19098" name="adj"/>
                <a:gd fmla="val 105146" name="hf"/>
                <a:gd fmla="val 110557" name="vf"/>
              </a:avLst>
            </a:pr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FFFFFF"/>
                </a:solidFill>
              </a:endParaRPr>
            </a:p>
          </p:txBody>
        </p:sp>
      </p:grpSp>
      <p:sp>
        <p:nvSpPr>
          <p:cNvPr id="117" name="Google Shape;117;p16"/>
          <p:cNvSpPr txBox="1"/>
          <p:nvPr>
            <p:ph idx="4294967295" type="subTitle"/>
          </p:nvPr>
        </p:nvSpPr>
        <p:spPr>
          <a:xfrm>
            <a:off x="549029" y="508257"/>
            <a:ext cx="9189600" cy="572100"/>
          </a:xfrm>
          <a:prstGeom prst="rect">
            <a:avLst/>
          </a:prstGeom>
        </p:spPr>
        <p:txBody>
          <a:bodyPr anchorCtr="0" anchor="t" bIns="113100" lIns="113100" spcFirstLastPara="1" rIns="113100" wrap="square" tIns="113100">
            <a:noAutofit/>
          </a:bodyPr>
          <a:lstStyle/>
          <a:p>
            <a:pPr indent="0" lvl="0" marL="0" rtl="0" algn="l">
              <a:lnSpc>
                <a:spcPct val="115000"/>
              </a:lnSpc>
              <a:spcBef>
                <a:spcPts val="0"/>
              </a:spcBef>
              <a:spcAft>
                <a:spcPts val="2000"/>
              </a:spcAft>
              <a:buNone/>
            </a:pPr>
            <a:r>
              <a:rPr lang="en">
                <a:solidFill>
                  <a:schemeClr val="accent1"/>
                </a:solidFill>
              </a:rPr>
              <a:t>Aerial Map</a:t>
            </a:r>
            <a:endParaRPr i="1" sz="2200">
              <a:solidFill>
                <a:schemeClr val="accent1"/>
              </a:solidFill>
              <a:latin typeface="Montserrat"/>
              <a:ea typeface="Montserrat"/>
              <a:cs typeface="Montserrat"/>
              <a:sym typeface="Montserrat"/>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1" name="Shape 121"/>
        <p:cNvGrpSpPr/>
        <p:nvPr/>
      </p:nvGrpSpPr>
      <p:grpSpPr>
        <a:xfrm>
          <a:off x="0" y="0"/>
          <a:ext cx="0" cy="0"/>
          <a:chOff x="0" y="0"/>
          <a:chExt cx="0" cy="0"/>
        </a:xfrm>
      </p:grpSpPr>
      <p:sp>
        <p:nvSpPr>
          <p:cNvPr id="122" name="Google Shape;122;p17"/>
          <p:cNvSpPr txBox="1"/>
          <p:nvPr>
            <p:ph idx="4294967295" type="subTitle"/>
          </p:nvPr>
        </p:nvSpPr>
        <p:spPr>
          <a:xfrm>
            <a:off x="685800" y="0"/>
            <a:ext cx="8686800" cy="7772400"/>
          </a:xfrm>
          <a:prstGeom prst="rect">
            <a:avLst/>
          </a:prstGeom>
        </p:spPr>
        <p:txBody>
          <a:bodyPr anchorCtr="0" anchor="ctr" bIns="113100" lIns="113100" spcFirstLastPara="1" rIns="113100" wrap="square" tIns="113100">
            <a:noAutofit/>
          </a:bodyPr>
          <a:lstStyle/>
          <a:p>
            <a:pPr indent="0" lvl="0" marL="0" rtl="0" algn="l">
              <a:lnSpc>
                <a:spcPct val="115000"/>
              </a:lnSpc>
              <a:spcBef>
                <a:spcPts val="0"/>
              </a:spcBef>
              <a:spcAft>
                <a:spcPts val="0"/>
              </a:spcAft>
              <a:buNone/>
            </a:pPr>
            <a:r>
              <a:rPr b="1" lang="en" sz="1100">
                <a:solidFill>
                  <a:schemeClr val="lt1"/>
                </a:solidFill>
              </a:rPr>
              <a:t>SECTION 3</a:t>
            </a:r>
            <a:endParaRPr b="1" sz="1100">
              <a:solidFill>
                <a:schemeClr val="lt1"/>
              </a:solidFill>
            </a:endParaRPr>
          </a:p>
          <a:p>
            <a:pPr indent="0" lvl="0" marL="0" rtl="0" algn="l">
              <a:lnSpc>
                <a:spcPct val="115000"/>
              </a:lnSpc>
              <a:spcBef>
                <a:spcPts val="1000"/>
              </a:spcBef>
              <a:spcAft>
                <a:spcPts val="0"/>
              </a:spcAft>
              <a:buNone/>
            </a:pPr>
            <a:r>
              <a:rPr lang="en" sz="3600">
                <a:solidFill>
                  <a:schemeClr val="lt1"/>
                </a:solidFill>
              </a:rPr>
              <a:t>Financial Analysis</a:t>
            </a:r>
            <a:endParaRPr i="1" sz="3600">
              <a:solidFill>
                <a:schemeClr val="lt1"/>
              </a:solidFill>
              <a:latin typeface="Montserrat"/>
              <a:ea typeface="Montserrat"/>
              <a:cs typeface="Montserrat"/>
              <a:sym typeface="Montserrat"/>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FFF"/>
        </a:solidFill>
      </p:bgPr>
    </p:bg>
    <p:spTree>
      <p:nvGrpSpPr>
        <p:cNvPr id="126" name="Shape 126"/>
        <p:cNvGrpSpPr/>
        <p:nvPr/>
      </p:nvGrpSpPr>
      <p:grpSpPr>
        <a:xfrm>
          <a:off x="0" y="0"/>
          <a:ext cx="0" cy="0"/>
          <a:chOff x="0" y="0"/>
          <a:chExt cx="0" cy="0"/>
        </a:xfrm>
      </p:grpSpPr>
      <p:sp>
        <p:nvSpPr>
          <p:cNvPr id="127" name="Google Shape;127;p18"/>
          <p:cNvSpPr txBox="1"/>
          <p:nvPr>
            <p:ph idx="4294967295" type="subTitle"/>
          </p:nvPr>
        </p:nvSpPr>
        <p:spPr>
          <a:xfrm>
            <a:off x="549029" y="508257"/>
            <a:ext cx="9189600" cy="572100"/>
          </a:xfrm>
          <a:prstGeom prst="rect">
            <a:avLst/>
          </a:prstGeom>
        </p:spPr>
        <p:txBody>
          <a:bodyPr anchorCtr="0" anchor="t" bIns="113100" lIns="113100" spcFirstLastPara="1" rIns="113100" wrap="square" tIns="113100">
            <a:noAutofit/>
          </a:bodyPr>
          <a:lstStyle/>
          <a:p>
            <a:pPr indent="0" lvl="0" marL="0" rtl="0" algn="l">
              <a:lnSpc>
                <a:spcPct val="115000"/>
              </a:lnSpc>
              <a:spcBef>
                <a:spcPts val="0"/>
              </a:spcBef>
              <a:spcAft>
                <a:spcPts val="2000"/>
              </a:spcAft>
              <a:buNone/>
            </a:pPr>
            <a:r>
              <a:rPr lang="en" sz="2200">
                <a:solidFill>
                  <a:schemeClr val="accent1"/>
                </a:solidFill>
              </a:rPr>
              <a:t>Financial Summary</a:t>
            </a:r>
            <a:endParaRPr i="1" sz="2200">
              <a:solidFill>
                <a:schemeClr val="accent1"/>
              </a:solidFill>
              <a:latin typeface="Montserrat"/>
              <a:ea typeface="Montserrat"/>
              <a:cs typeface="Montserrat"/>
              <a:sym typeface="Montserrat"/>
            </a:endParaRPr>
          </a:p>
        </p:txBody>
      </p:sp>
      <p:graphicFrame>
        <p:nvGraphicFramePr>
          <p:cNvPr id="128" name="Google Shape;128;p18"/>
          <p:cNvGraphicFramePr/>
          <p:nvPr/>
        </p:nvGraphicFramePr>
        <p:xfrm>
          <a:off x="699604" y="1461354"/>
          <a:ext cx="3000000" cy="3000000"/>
        </p:xfrm>
        <a:graphic>
          <a:graphicData uri="http://schemas.openxmlformats.org/drawingml/2006/table">
            <a:tbl>
              <a:tblPr>
                <a:noFill/>
                <a:tableStyleId>{14D47D52-66CE-4A08-A884-438E3A053E4B}</a:tableStyleId>
              </a:tblPr>
              <a:tblGrid>
                <a:gridCol w="2164800"/>
                <a:gridCol w="2164800"/>
              </a:tblGrid>
              <a:tr h="5853775">
                <a:tc>
                  <a:txBody>
                    <a:bodyPr/>
                    <a:lstStyle/>
                    <a:p>
                      <a:pPr indent="0" lvl="0" marL="0" rtl="0" algn="l">
                        <a:lnSpc>
                          <a:spcPct val="115000"/>
                        </a:lnSpc>
                        <a:spcBef>
                          <a:spcPts val="0"/>
                        </a:spcBef>
                        <a:spcAft>
                          <a:spcPts val="0"/>
                        </a:spcAft>
                        <a:buNone/>
                      </a:pPr>
                      <a:r>
                        <a:rPr b="1" lang="en" sz="1000">
                          <a:solidFill>
                            <a:schemeClr val="accent1"/>
                          </a:solidFill>
                          <a:latin typeface="Montserrat"/>
                          <a:ea typeface="Montserrat"/>
                          <a:cs typeface="Montserrat"/>
                          <a:sym typeface="Montserrat"/>
                        </a:rPr>
                        <a:t>INVESTMENT OVERVIEW</a:t>
                      </a:r>
                      <a:endParaRPr b="1" sz="1000">
                        <a:solidFill>
                          <a:schemeClr val="accent1"/>
                        </a:solidFill>
                        <a:latin typeface="Montserrat"/>
                        <a:ea typeface="Montserrat"/>
                        <a:cs typeface="Montserrat"/>
                        <a:sym typeface="Montserrat"/>
                      </a:endParaRPr>
                    </a:p>
                    <a:p>
                      <a:pPr indent="0" lvl="0" marL="0" rtl="0" algn="l">
                        <a:lnSpc>
                          <a:spcPct val="115000"/>
                        </a:lnSpc>
                        <a:spcBef>
                          <a:spcPts val="1000"/>
                        </a:spcBef>
                        <a:spcAft>
                          <a:spcPts val="0"/>
                        </a:spcAft>
                        <a:buNone/>
                      </a:pPr>
                      <a:r>
                        <a:rPr lang="en" sz="1000">
                          <a:solidFill>
                            <a:schemeClr val="dk2"/>
                          </a:solidFill>
                          <a:latin typeface="Montserrat"/>
                          <a:ea typeface="Montserrat"/>
                          <a:cs typeface="Montserrat"/>
                          <a:sym typeface="Montserrat"/>
                        </a:rPr>
                        <a:t>Price</a:t>
                      </a:r>
                      <a:endParaRPr sz="1000">
                        <a:solidFill>
                          <a:schemeClr val="dk2"/>
                        </a:solidFill>
                        <a:latin typeface="Montserrat"/>
                        <a:ea typeface="Montserrat"/>
                        <a:cs typeface="Montserrat"/>
                        <a:sym typeface="Montserrat"/>
                      </a:endParaRPr>
                    </a:p>
                    <a:p>
                      <a:pPr indent="0" lvl="0" marL="0" rtl="0" algn="l">
                        <a:lnSpc>
                          <a:spcPct val="115000"/>
                        </a:lnSpc>
                        <a:spcBef>
                          <a:spcPts val="400"/>
                        </a:spcBef>
                        <a:spcAft>
                          <a:spcPts val="0"/>
                        </a:spcAft>
                        <a:buNone/>
                      </a:pPr>
                      <a:r>
                        <a:rPr lang="en" sz="1000">
                          <a:solidFill>
                            <a:schemeClr val="dk2"/>
                          </a:solidFill>
                          <a:latin typeface="Montserrat"/>
                          <a:ea typeface="Montserrat"/>
                          <a:cs typeface="Montserrat"/>
                          <a:sym typeface="Montserrat"/>
                        </a:rPr>
                        <a:t>Price per SF</a:t>
                      </a:r>
                      <a:endParaRPr sz="1000">
                        <a:solidFill>
                          <a:schemeClr val="dk2"/>
                        </a:solidFill>
                        <a:latin typeface="Montserrat"/>
                        <a:ea typeface="Montserrat"/>
                        <a:cs typeface="Montserrat"/>
                        <a:sym typeface="Montserrat"/>
                      </a:endParaRPr>
                    </a:p>
                    <a:p>
                      <a:pPr indent="0" lvl="0" marL="0" rtl="0" algn="l">
                        <a:lnSpc>
                          <a:spcPct val="115000"/>
                        </a:lnSpc>
                        <a:spcBef>
                          <a:spcPts val="400"/>
                        </a:spcBef>
                        <a:spcAft>
                          <a:spcPts val="0"/>
                        </a:spcAft>
                        <a:buNone/>
                      </a:pPr>
                      <a:r>
                        <a:rPr lang="en" sz="1000">
                          <a:solidFill>
                            <a:schemeClr val="dk2"/>
                          </a:solidFill>
                          <a:latin typeface="Montserrat"/>
                          <a:ea typeface="Montserrat"/>
                          <a:cs typeface="Montserrat"/>
                          <a:sym typeface="Montserrat"/>
                        </a:rPr>
                        <a:t>CAP rate</a:t>
                      </a:r>
                      <a:endParaRPr sz="1000">
                        <a:solidFill>
                          <a:schemeClr val="dk2"/>
                        </a:solidFill>
                        <a:latin typeface="Montserrat"/>
                        <a:ea typeface="Montserrat"/>
                        <a:cs typeface="Montserrat"/>
                        <a:sym typeface="Montserrat"/>
                      </a:endParaRPr>
                    </a:p>
                    <a:p>
                      <a:pPr indent="0" lvl="0" marL="0" rtl="0" algn="l">
                        <a:lnSpc>
                          <a:spcPct val="115000"/>
                        </a:lnSpc>
                        <a:spcBef>
                          <a:spcPts val="400"/>
                        </a:spcBef>
                        <a:spcAft>
                          <a:spcPts val="0"/>
                        </a:spcAft>
                        <a:buNone/>
                      </a:pPr>
                      <a:r>
                        <a:rPr lang="en" sz="1000">
                          <a:solidFill>
                            <a:schemeClr val="dk2"/>
                          </a:solidFill>
                          <a:latin typeface="Montserrat"/>
                          <a:ea typeface="Montserrat"/>
                          <a:cs typeface="Montserrat"/>
                          <a:sym typeface="Montserrat"/>
                        </a:rPr>
                        <a:t>Cash-on-cash return (yr 1)</a:t>
                      </a:r>
                      <a:endParaRPr sz="1000">
                        <a:solidFill>
                          <a:schemeClr val="dk2"/>
                        </a:solidFill>
                        <a:latin typeface="Montserrat"/>
                        <a:ea typeface="Montserrat"/>
                        <a:cs typeface="Montserrat"/>
                        <a:sym typeface="Montserrat"/>
                      </a:endParaRPr>
                    </a:p>
                    <a:p>
                      <a:pPr indent="0" lvl="0" marL="0" rtl="0" algn="l">
                        <a:lnSpc>
                          <a:spcPct val="115000"/>
                        </a:lnSpc>
                        <a:spcBef>
                          <a:spcPts val="400"/>
                        </a:spcBef>
                        <a:spcAft>
                          <a:spcPts val="0"/>
                        </a:spcAft>
                        <a:buNone/>
                      </a:pPr>
                      <a:r>
                        <a:rPr lang="en" sz="1000">
                          <a:solidFill>
                            <a:schemeClr val="dk2"/>
                          </a:solidFill>
                          <a:latin typeface="Montserrat"/>
                          <a:ea typeface="Montserrat"/>
                          <a:cs typeface="Montserrat"/>
                          <a:sym typeface="Montserrat"/>
                        </a:rPr>
                        <a:t>Total return (yr 1)</a:t>
                      </a:r>
                      <a:endParaRPr sz="1000">
                        <a:solidFill>
                          <a:schemeClr val="dk2"/>
                        </a:solidFill>
                        <a:latin typeface="Montserrat"/>
                        <a:ea typeface="Montserrat"/>
                        <a:cs typeface="Montserrat"/>
                        <a:sym typeface="Montserrat"/>
                      </a:endParaRPr>
                    </a:p>
                    <a:p>
                      <a:pPr indent="0" lvl="0" marL="0" rtl="0" algn="l">
                        <a:lnSpc>
                          <a:spcPct val="115000"/>
                        </a:lnSpc>
                        <a:spcBef>
                          <a:spcPts val="400"/>
                        </a:spcBef>
                        <a:spcAft>
                          <a:spcPts val="0"/>
                        </a:spcAft>
                        <a:buNone/>
                      </a:pPr>
                      <a:r>
                        <a:rPr lang="en" sz="1000">
                          <a:solidFill>
                            <a:schemeClr val="dk2"/>
                          </a:solidFill>
                          <a:latin typeface="Montserrat"/>
                          <a:ea typeface="Montserrat"/>
                          <a:cs typeface="Montserrat"/>
                          <a:sym typeface="Montserrat"/>
                        </a:rPr>
                        <a:t>Debt coverage ratio</a:t>
                      </a:r>
                      <a:endParaRPr sz="1000">
                        <a:solidFill>
                          <a:schemeClr val="dk2"/>
                        </a:solidFill>
                        <a:latin typeface="Montserrat"/>
                        <a:ea typeface="Montserrat"/>
                        <a:cs typeface="Montserrat"/>
                        <a:sym typeface="Montserrat"/>
                      </a:endParaRPr>
                    </a:p>
                    <a:p>
                      <a:pPr indent="0" lvl="0" marL="0" rtl="0" algn="l">
                        <a:lnSpc>
                          <a:spcPct val="115000"/>
                        </a:lnSpc>
                        <a:spcBef>
                          <a:spcPts val="400"/>
                        </a:spcBef>
                        <a:spcAft>
                          <a:spcPts val="0"/>
                        </a:spcAft>
                        <a:buNone/>
                      </a:pPr>
                      <a:r>
                        <a:t/>
                      </a:r>
                      <a:endParaRPr b="1" sz="1000">
                        <a:solidFill>
                          <a:schemeClr val="dk2"/>
                        </a:solidFill>
                        <a:latin typeface="Montserrat"/>
                        <a:ea typeface="Montserrat"/>
                        <a:cs typeface="Montserrat"/>
                        <a:sym typeface="Montserrat"/>
                      </a:endParaRPr>
                    </a:p>
                    <a:p>
                      <a:pPr indent="0" lvl="0" marL="0" rtl="0" algn="l">
                        <a:lnSpc>
                          <a:spcPct val="115000"/>
                        </a:lnSpc>
                        <a:spcBef>
                          <a:spcPts val="400"/>
                        </a:spcBef>
                        <a:spcAft>
                          <a:spcPts val="0"/>
                        </a:spcAft>
                        <a:buNone/>
                      </a:pPr>
                      <a:r>
                        <a:rPr b="1" lang="en" sz="1000">
                          <a:solidFill>
                            <a:schemeClr val="accent1"/>
                          </a:solidFill>
                          <a:latin typeface="Montserrat"/>
                          <a:ea typeface="Montserrat"/>
                          <a:cs typeface="Montserrat"/>
                          <a:sym typeface="Montserrat"/>
                        </a:rPr>
                        <a:t>OPERATING DATA</a:t>
                      </a:r>
                      <a:endParaRPr b="1" sz="1000">
                        <a:solidFill>
                          <a:schemeClr val="accent1"/>
                        </a:solidFill>
                        <a:latin typeface="Montserrat"/>
                        <a:ea typeface="Montserrat"/>
                        <a:cs typeface="Montserrat"/>
                        <a:sym typeface="Montserrat"/>
                      </a:endParaRPr>
                    </a:p>
                    <a:p>
                      <a:pPr indent="0" lvl="0" marL="0" rtl="0" algn="l">
                        <a:lnSpc>
                          <a:spcPct val="115000"/>
                        </a:lnSpc>
                        <a:spcBef>
                          <a:spcPts val="1000"/>
                        </a:spcBef>
                        <a:spcAft>
                          <a:spcPts val="0"/>
                        </a:spcAft>
                        <a:buNone/>
                      </a:pPr>
                      <a:r>
                        <a:rPr lang="en" sz="1000">
                          <a:solidFill>
                            <a:schemeClr val="dk2"/>
                          </a:solidFill>
                          <a:latin typeface="Montserrat"/>
                          <a:ea typeface="Montserrat"/>
                          <a:cs typeface="Montserrat"/>
                          <a:sym typeface="Montserrat"/>
                        </a:rPr>
                        <a:t>Gross scheduled income</a:t>
                      </a:r>
                      <a:endParaRPr sz="1000">
                        <a:solidFill>
                          <a:schemeClr val="dk2"/>
                        </a:solidFill>
                        <a:latin typeface="Montserrat"/>
                        <a:ea typeface="Montserrat"/>
                        <a:cs typeface="Montserrat"/>
                        <a:sym typeface="Montserrat"/>
                      </a:endParaRPr>
                    </a:p>
                    <a:p>
                      <a:pPr indent="0" lvl="0" marL="0" rtl="0" algn="l">
                        <a:lnSpc>
                          <a:spcPct val="115000"/>
                        </a:lnSpc>
                        <a:spcBef>
                          <a:spcPts val="400"/>
                        </a:spcBef>
                        <a:spcAft>
                          <a:spcPts val="0"/>
                        </a:spcAft>
                        <a:buNone/>
                      </a:pPr>
                      <a:r>
                        <a:rPr lang="en" sz="1000">
                          <a:solidFill>
                            <a:schemeClr val="dk2"/>
                          </a:solidFill>
                          <a:latin typeface="Montserrat"/>
                          <a:ea typeface="Montserrat"/>
                          <a:cs typeface="Montserrat"/>
                          <a:sym typeface="Montserrat"/>
                        </a:rPr>
                        <a:t>Other income</a:t>
                      </a:r>
                      <a:endParaRPr sz="1000">
                        <a:solidFill>
                          <a:schemeClr val="dk2"/>
                        </a:solidFill>
                        <a:latin typeface="Montserrat"/>
                        <a:ea typeface="Montserrat"/>
                        <a:cs typeface="Montserrat"/>
                        <a:sym typeface="Montserrat"/>
                      </a:endParaRPr>
                    </a:p>
                    <a:p>
                      <a:pPr indent="0" lvl="0" marL="0" rtl="0" algn="l">
                        <a:lnSpc>
                          <a:spcPct val="115000"/>
                        </a:lnSpc>
                        <a:spcBef>
                          <a:spcPts val="400"/>
                        </a:spcBef>
                        <a:spcAft>
                          <a:spcPts val="0"/>
                        </a:spcAft>
                        <a:buNone/>
                      </a:pPr>
                      <a:r>
                        <a:rPr lang="en" sz="1000">
                          <a:solidFill>
                            <a:schemeClr val="dk2"/>
                          </a:solidFill>
                          <a:latin typeface="Montserrat"/>
                          <a:ea typeface="Montserrat"/>
                          <a:cs typeface="Montserrat"/>
                          <a:sym typeface="Montserrat"/>
                        </a:rPr>
                        <a:t>Total scheduled income</a:t>
                      </a:r>
                      <a:endParaRPr sz="1000">
                        <a:solidFill>
                          <a:schemeClr val="dk2"/>
                        </a:solidFill>
                        <a:latin typeface="Montserrat"/>
                        <a:ea typeface="Montserrat"/>
                        <a:cs typeface="Montserrat"/>
                        <a:sym typeface="Montserrat"/>
                      </a:endParaRPr>
                    </a:p>
                    <a:p>
                      <a:pPr indent="0" lvl="0" marL="0" rtl="0" algn="l">
                        <a:lnSpc>
                          <a:spcPct val="115000"/>
                        </a:lnSpc>
                        <a:spcBef>
                          <a:spcPts val="400"/>
                        </a:spcBef>
                        <a:spcAft>
                          <a:spcPts val="0"/>
                        </a:spcAft>
                        <a:buNone/>
                      </a:pPr>
                      <a:r>
                        <a:rPr lang="en" sz="1000">
                          <a:solidFill>
                            <a:schemeClr val="dk2"/>
                          </a:solidFill>
                          <a:latin typeface="Montserrat"/>
                          <a:ea typeface="Montserrat"/>
                          <a:cs typeface="Montserrat"/>
                          <a:sym typeface="Montserrat"/>
                        </a:rPr>
                        <a:t>Vacancy cost</a:t>
                      </a:r>
                      <a:endParaRPr sz="1000">
                        <a:solidFill>
                          <a:schemeClr val="dk2"/>
                        </a:solidFill>
                        <a:latin typeface="Montserrat"/>
                        <a:ea typeface="Montserrat"/>
                        <a:cs typeface="Montserrat"/>
                        <a:sym typeface="Montserrat"/>
                      </a:endParaRPr>
                    </a:p>
                    <a:p>
                      <a:pPr indent="0" lvl="0" marL="0" rtl="0" algn="l">
                        <a:lnSpc>
                          <a:spcPct val="115000"/>
                        </a:lnSpc>
                        <a:spcBef>
                          <a:spcPts val="400"/>
                        </a:spcBef>
                        <a:spcAft>
                          <a:spcPts val="0"/>
                        </a:spcAft>
                        <a:buNone/>
                      </a:pPr>
                      <a:r>
                        <a:rPr lang="en" sz="1000">
                          <a:solidFill>
                            <a:schemeClr val="dk2"/>
                          </a:solidFill>
                          <a:latin typeface="Montserrat"/>
                          <a:ea typeface="Montserrat"/>
                          <a:cs typeface="Montserrat"/>
                          <a:sym typeface="Montserrat"/>
                        </a:rPr>
                        <a:t>Gross income</a:t>
                      </a:r>
                      <a:endParaRPr sz="1000">
                        <a:solidFill>
                          <a:schemeClr val="dk2"/>
                        </a:solidFill>
                        <a:latin typeface="Montserrat"/>
                        <a:ea typeface="Montserrat"/>
                        <a:cs typeface="Montserrat"/>
                        <a:sym typeface="Montserrat"/>
                      </a:endParaRPr>
                    </a:p>
                    <a:p>
                      <a:pPr indent="0" lvl="0" marL="0" rtl="0" algn="l">
                        <a:lnSpc>
                          <a:spcPct val="115000"/>
                        </a:lnSpc>
                        <a:spcBef>
                          <a:spcPts val="400"/>
                        </a:spcBef>
                        <a:spcAft>
                          <a:spcPts val="0"/>
                        </a:spcAft>
                        <a:buNone/>
                      </a:pPr>
                      <a:r>
                        <a:rPr lang="en" sz="1000">
                          <a:solidFill>
                            <a:schemeClr val="dk2"/>
                          </a:solidFill>
                          <a:latin typeface="Montserrat"/>
                          <a:ea typeface="Montserrat"/>
                          <a:cs typeface="Montserrat"/>
                          <a:sym typeface="Montserrat"/>
                        </a:rPr>
                        <a:t>Operating expenses</a:t>
                      </a:r>
                      <a:endParaRPr sz="1000">
                        <a:solidFill>
                          <a:schemeClr val="dk2"/>
                        </a:solidFill>
                        <a:latin typeface="Montserrat"/>
                        <a:ea typeface="Montserrat"/>
                        <a:cs typeface="Montserrat"/>
                        <a:sym typeface="Montserrat"/>
                      </a:endParaRPr>
                    </a:p>
                    <a:p>
                      <a:pPr indent="0" lvl="0" marL="0" rtl="0" algn="l">
                        <a:lnSpc>
                          <a:spcPct val="115000"/>
                        </a:lnSpc>
                        <a:spcBef>
                          <a:spcPts val="400"/>
                        </a:spcBef>
                        <a:spcAft>
                          <a:spcPts val="0"/>
                        </a:spcAft>
                        <a:buNone/>
                      </a:pPr>
                      <a:r>
                        <a:rPr lang="en" sz="1000">
                          <a:solidFill>
                            <a:schemeClr val="dk2"/>
                          </a:solidFill>
                          <a:latin typeface="Montserrat"/>
                          <a:ea typeface="Montserrat"/>
                          <a:cs typeface="Montserrat"/>
                          <a:sym typeface="Montserrat"/>
                        </a:rPr>
                        <a:t>Net operating income</a:t>
                      </a:r>
                      <a:endParaRPr sz="1000">
                        <a:solidFill>
                          <a:schemeClr val="dk2"/>
                        </a:solidFill>
                        <a:latin typeface="Montserrat"/>
                        <a:ea typeface="Montserrat"/>
                        <a:cs typeface="Montserrat"/>
                        <a:sym typeface="Montserrat"/>
                      </a:endParaRPr>
                    </a:p>
                    <a:p>
                      <a:pPr indent="0" lvl="0" marL="0" rtl="0" algn="l">
                        <a:lnSpc>
                          <a:spcPct val="115000"/>
                        </a:lnSpc>
                        <a:spcBef>
                          <a:spcPts val="400"/>
                        </a:spcBef>
                        <a:spcAft>
                          <a:spcPts val="400"/>
                        </a:spcAft>
                        <a:buNone/>
                      </a:pPr>
                      <a:r>
                        <a:rPr lang="en" sz="1000">
                          <a:solidFill>
                            <a:schemeClr val="dk2"/>
                          </a:solidFill>
                          <a:latin typeface="Montserrat"/>
                          <a:ea typeface="Montserrat"/>
                          <a:cs typeface="Montserrat"/>
                          <a:sym typeface="Montserrat"/>
                        </a:rPr>
                        <a:t>Pre-tax cash flow</a:t>
                      </a:r>
                      <a:endParaRPr sz="1000">
                        <a:solidFill>
                          <a:schemeClr val="dk2"/>
                        </a:solidFill>
                        <a:latin typeface="Montserrat"/>
                        <a:ea typeface="Montserrat"/>
                        <a:cs typeface="Montserrat"/>
                        <a:sym typeface="Montserrat"/>
                      </a:endParaRPr>
                    </a:p>
                  </a:txBody>
                  <a:tcPr marT="91425" marB="91425"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0" rtl="0" algn="r">
                        <a:lnSpc>
                          <a:spcPct val="115000"/>
                        </a:lnSpc>
                        <a:spcBef>
                          <a:spcPts val="0"/>
                        </a:spcBef>
                        <a:spcAft>
                          <a:spcPts val="0"/>
                        </a:spcAft>
                        <a:buNone/>
                      </a:pPr>
                      <a:r>
                        <a:rPr b="1" lang="en" sz="1000">
                          <a:solidFill>
                            <a:schemeClr val="accent1"/>
                          </a:solidFill>
                          <a:latin typeface="Montserrat"/>
                          <a:ea typeface="Montserrat"/>
                          <a:cs typeface="Montserrat"/>
                          <a:sym typeface="Montserrat"/>
                        </a:rPr>
                        <a:t>2020</a:t>
                      </a:r>
                      <a:endParaRPr b="1" sz="1000">
                        <a:solidFill>
                          <a:schemeClr val="accent1"/>
                        </a:solidFill>
                        <a:latin typeface="Montserrat"/>
                        <a:ea typeface="Montserrat"/>
                        <a:cs typeface="Montserrat"/>
                        <a:sym typeface="Montserrat"/>
                      </a:endParaRPr>
                    </a:p>
                    <a:p>
                      <a:pPr indent="0" lvl="0" marL="114300" rtl="0" algn="r">
                        <a:lnSpc>
                          <a:spcPct val="115000"/>
                        </a:lnSpc>
                        <a:spcBef>
                          <a:spcPts val="1000"/>
                        </a:spcBef>
                        <a:spcAft>
                          <a:spcPts val="0"/>
                        </a:spcAft>
                        <a:buNone/>
                      </a:pPr>
                      <a:r>
                        <a:rPr lang="en" sz="1000">
                          <a:solidFill>
                            <a:schemeClr val="dk2"/>
                          </a:solidFill>
                          <a:latin typeface="Montserrat"/>
                          <a:ea typeface="Montserrat"/>
                          <a:cs typeface="Montserrat"/>
                          <a:sym typeface="Montserrat"/>
                        </a:rPr>
                        <a:t>$2,000,000</a:t>
                      </a:r>
                      <a:endParaRPr sz="1000">
                        <a:solidFill>
                          <a:schemeClr val="dk2"/>
                        </a:solidFill>
                        <a:latin typeface="Montserrat"/>
                        <a:ea typeface="Montserrat"/>
                        <a:cs typeface="Montserrat"/>
                        <a:sym typeface="Montserrat"/>
                      </a:endParaRPr>
                    </a:p>
                    <a:p>
                      <a:pPr indent="0" lvl="0" marL="114300" rtl="0" algn="r">
                        <a:lnSpc>
                          <a:spcPct val="115000"/>
                        </a:lnSpc>
                        <a:spcBef>
                          <a:spcPts val="400"/>
                        </a:spcBef>
                        <a:spcAft>
                          <a:spcPts val="0"/>
                        </a:spcAft>
                        <a:buNone/>
                      </a:pPr>
                      <a:r>
                        <a:rPr lang="en" sz="1000">
                          <a:solidFill>
                            <a:schemeClr val="dk2"/>
                          </a:solidFill>
                          <a:latin typeface="Montserrat"/>
                          <a:ea typeface="Montserrat"/>
                          <a:cs typeface="Montserrat"/>
                          <a:sym typeface="Montserrat"/>
                        </a:rPr>
                        <a:t>$4.88</a:t>
                      </a:r>
                      <a:endParaRPr sz="1000">
                        <a:solidFill>
                          <a:schemeClr val="dk2"/>
                        </a:solidFill>
                        <a:latin typeface="Montserrat"/>
                        <a:ea typeface="Montserrat"/>
                        <a:cs typeface="Montserrat"/>
                        <a:sym typeface="Montserrat"/>
                      </a:endParaRPr>
                    </a:p>
                    <a:p>
                      <a:pPr indent="0" lvl="0" marL="114300" rtl="0" algn="r">
                        <a:lnSpc>
                          <a:spcPct val="115000"/>
                        </a:lnSpc>
                        <a:spcBef>
                          <a:spcPts val="400"/>
                        </a:spcBef>
                        <a:spcAft>
                          <a:spcPts val="0"/>
                        </a:spcAft>
                        <a:buNone/>
                      </a:pPr>
                      <a:r>
                        <a:rPr lang="en" sz="1000">
                          <a:solidFill>
                            <a:schemeClr val="dk2"/>
                          </a:solidFill>
                          <a:latin typeface="Montserrat"/>
                          <a:ea typeface="Montserrat"/>
                          <a:cs typeface="Montserrat"/>
                          <a:sym typeface="Montserrat"/>
                        </a:rPr>
                        <a:t>-</a:t>
                      </a:r>
                      <a:endParaRPr sz="1000">
                        <a:solidFill>
                          <a:schemeClr val="dk2"/>
                        </a:solidFill>
                        <a:latin typeface="Montserrat"/>
                        <a:ea typeface="Montserrat"/>
                        <a:cs typeface="Montserrat"/>
                        <a:sym typeface="Montserrat"/>
                      </a:endParaRPr>
                    </a:p>
                    <a:p>
                      <a:pPr indent="0" lvl="0" marL="114300" rtl="0" algn="r">
                        <a:lnSpc>
                          <a:spcPct val="115000"/>
                        </a:lnSpc>
                        <a:spcBef>
                          <a:spcPts val="400"/>
                        </a:spcBef>
                        <a:spcAft>
                          <a:spcPts val="0"/>
                        </a:spcAft>
                        <a:buNone/>
                      </a:pPr>
                      <a:r>
                        <a:rPr lang="en" sz="1000">
                          <a:solidFill>
                            <a:schemeClr val="dk2"/>
                          </a:solidFill>
                          <a:latin typeface="Montserrat"/>
                          <a:ea typeface="Montserrat"/>
                          <a:cs typeface="Montserrat"/>
                          <a:sym typeface="Montserrat"/>
                        </a:rPr>
                        <a:t>-%</a:t>
                      </a:r>
                      <a:endParaRPr sz="1000">
                        <a:solidFill>
                          <a:schemeClr val="dk2"/>
                        </a:solidFill>
                        <a:latin typeface="Montserrat"/>
                        <a:ea typeface="Montserrat"/>
                        <a:cs typeface="Montserrat"/>
                        <a:sym typeface="Montserrat"/>
                      </a:endParaRPr>
                    </a:p>
                    <a:p>
                      <a:pPr indent="0" lvl="0" marL="114300" rtl="0" algn="r">
                        <a:lnSpc>
                          <a:spcPct val="115000"/>
                        </a:lnSpc>
                        <a:spcBef>
                          <a:spcPts val="400"/>
                        </a:spcBef>
                        <a:spcAft>
                          <a:spcPts val="0"/>
                        </a:spcAft>
                        <a:buNone/>
                      </a:pPr>
                      <a:r>
                        <a:rPr lang="en" sz="1000">
                          <a:solidFill>
                            <a:schemeClr val="dk2"/>
                          </a:solidFill>
                          <a:latin typeface="Montserrat"/>
                          <a:ea typeface="Montserrat"/>
                          <a:cs typeface="Montserrat"/>
                          <a:sym typeface="Montserrat"/>
                        </a:rPr>
                        <a:t>-</a:t>
                      </a:r>
                      <a:endParaRPr sz="1000">
                        <a:solidFill>
                          <a:schemeClr val="dk2"/>
                        </a:solidFill>
                        <a:latin typeface="Montserrat"/>
                        <a:ea typeface="Montserrat"/>
                        <a:cs typeface="Montserrat"/>
                        <a:sym typeface="Montserrat"/>
                      </a:endParaRPr>
                    </a:p>
                    <a:p>
                      <a:pPr indent="0" lvl="0" marL="114300" rtl="0" algn="r">
                        <a:lnSpc>
                          <a:spcPct val="115000"/>
                        </a:lnSpc>
                        <a:spcBef>
                          <a:spcPts val="400"/>
                        </a:spcBef>
                        <a:spcAft>
                          <a:spcPts val="0"/>
                        </a:spcAft>
                        <a:buNone/>
                      </a:pPr>
                      <a:r>
                        <a:rPr lang="en" sz="1000">
                          <a:solidFill>
                            <a:schemeClr val="dk2"/>
                          </a:solidFill>
                          <a:latin typeface="Montserrat"/>
                          <a:ea typeface="Montserrat"/>
                          <a:cs typeface="Montserrat"/>
                          <a:sym typeface="Montserrat"/>
                        </a:rPr>
                        <a:t>-</a:t>
                      </a:r>
                      <a:endParaRPr sz="1000">
                        <a:solidFill>
                          <a:schemeClr val="dk2"/>
                        </a:solidFill>
                        <a:latin typeface="Montserrat"/>
                        <a:ea typeface="Montserrat"/>
                        <a:cs typeface="Montserrat"/>
                        <a:sym typeface="Montserrat"/>
                      </a:endParaRPr>
                    </a:p>
                    <a:p>
                      <a:pPr indent="0" lvl="0" marL="114300" rtl="0" algn="ctr">
                        <a:lnSpc>
                          <a:spcPct val="115000"/>
                        </a:lnSpc>
                        <a:spcBef>
                          <a:spcPts val="400"/>
                        </a:spcBef>
                        <a:spcAft>
                          <a:spcPts val="0"/>
                        </a:spcAft>
                        <a:buNone/>
                      </a:pPr>
                      <a:r>
                        <a:t/>
                      </a:r>
                      <a:endParaRPr sz="1000">
                        <a:solidFill>
                          <a:schemeClr val="dk2"/>
                        </a:solidFill>
                        <a:latin typeface="Montserrat"/>
                        <a:ea typeface="Montserrat"/>
                        <a:cs typeface="Montserrat"/>
                        <a:sym typeface="Montserrat"/>
                      </a:endParaRPr>
                    </a:p>
                    <a:p>
                      <a:pPr indent="0" lvl="0" marL="0" rtl="0" algn="r">
                        <a:lnSpc>
                          <a:spcPct val="115000"/>
                        </a:lnSpc>
                        <a:spcBef>
                          <a:spcPts val="400"/>
                        </a:spcBef>
                        <a:spcAft>
                          <a:spcPts val="0"/>
                        </a:spcAft>
                        <a:buNone/>
                      </a:pPr>
                      <a:r>
                        <a:rPr b="1" lang="en" sz="1000">
                          <a:solidFill>
                            <a:schemeClr val="accent1"/>
                          </a:solidFill>
                          <a:latin typeface="Montserrat"/>
                          <a:ea typeface="Montserrat"/>
                          <a:cs typeface="Montserrat"/>
                          <a:sym typeface="Montserrat"/>
                        </a:rPr>
                        <a:t>2020</a:t>
                      </a:r>
                      <a:endParaRPr b="1" sz="1000">
                        <a:solidFill>
                          <a:schemeClr val="accent1"/>
                        </a:solidFill>
                        <a:latin typeface="Montserrat"/>
                        <a:ea typeface="Montserrat"/>
                        <a:cs typeface="Montserrat"/>
                        <a:sym typeface="Montserrat"/>
                      </a:endParaRPr>
                    </a:p>
                    <a:p>
                      <a:pPr indent="0" lvl="0" marL="114300" rtl="0" algn="r">
                        <a:lnSpc>
                          <a:spcPct val="115000"/>
                        </a:lnSpc>
                        <a:spcBef>
                          <a:spcPts val="1000"/>
                        </a:spcBef>
                        <a:spcAft>
                          <a:spcPts val="0"/>
                        </a:spcAft>
                        <a:buNone/>
                      </a:pPr>
                      <a:r>
                        <a:rPr lang="en" sz="1000">
                          <a:solidFill>
                            <a:schemeClr val="dk2"/>
                          </a:solidFill>
                          <a:latin typeface="Montserrat"/>
                          <a:ea typeface="Montserrat"/>
                          <a:cs typeface="Montserrat"/>
                          <a:sym typeface="Montserrat"/>
                        </a:rPr>
                        <a:t>$0,626,288</a:t>
                      </a:r>
                      <a:endParaRPr sz="1000">
                        <a:solidFill>
                          <a:schemeClr val="dk2"/>
                        </a:solidFill>
                        <a:latin typeface="Montserrat"/>
                        <a:ea typeface="Montserrat"/>
                        <a:cs typeface="Montserrat"/>
                        <a:sym typeface="Montserrat"/>
                      </a:endParaRPr>
                    </a:p>
                    <a:p>
                      <a:pPr indent="0" lvl="0" marL="114300" rtl="0" algn="r">
                        <a:lnSpc>
                          <a:spcPct val="115000"/>
                        </a:lnSpc>
                        <a:spcBef>
                          <a:spcPts val="400"/>
                        </a:spcBef>
                        <a:spcAft>
                          <a:spcPts val="0"/>
                        </a:spcAft>
                        <a:buNone/>
                      </a:pPr>
                      <a:r>
                        <a:rPr lang="en" sz="1000">
                          <a:solidFill>
                            <a:schemeClr val="dk2"/>
                          </a:solidFill>
                          <a:latin typeface="Montserrat"/>
                          <a:ea typeface="Montserrat"/>
                          <a:cs typeface="Montserrat"/>
                          <a:sym typeface="Montserrat"/>
                        </a:rPr>
                        <a:t>$746,736</a:t>
                      </a:r>
                      <a:endParaRPr sz="1000">
                        <a:solidFill>
                          <a:schemeClr val="dk2"/>
                        </a:solidFill>
                        <a:latin typeface="Montserrat"/>
                        <a:ea typeface="Montserrat"/>
                        <a:cs typeface="Montserrat"/>
                        <a:sym typeface="Montserrat"/>
                      </a:endParaRPr>
                    </a:p>
                    <a:p>
                      <a:pPr indent="0" lvl="0" marL="114300" rtl="0" algn="r">
                        <a:lnSpc>
                          <a:spcPct val="115000"/>
                        </a:lnSpc>
                        <a:spcBef>
                          <a:spcPts val="400"/>
                        </a:spcBef>
                        <a:spcAft>
                          <a:spcPts val="0"/>
                        </a:spcAft>
                        <a:buNone/>
                      </a:pPr>
                      <a:r>
                        <a:rPr lang="en" sz="1000">
                          <a:solidFill>
                            <a:schemeClr val="dk2"/>
                          </a:solidFill>
                          <a:latin typeface="Montserrat"/>
                          <a:ea typeface="Montserrat"/>
                          <a:cs typeface="Montserrat"/>
                          <a:sym typeface="Montserrat"/>
                        </a:rPr>
                        <a:t>-</a:t>
                      </a:r>
                      <a:endParaRPr sz="1000">
                        <a:solidFill>
                          <a:schemeClr val="dk2"/>
                        </a:solidFill>
                        <a:latin typeface="Montserrat"/>
                        <a:ea typeface="Montserrat"/>
                        <a:cs typeface="Montserrat"/>
                        <a:sym typeface="Montserrat"/>
                      </a:endParaRPr>
                    </a:p>
                    <a:p>
                      <a:pPr indent="0" lvl="0" marL="114300" rtl="0" algn="r">
                        <a:lnSpc>
                          <a:spcPct val="115000"/>
                        </a:lnSpc>
                        <a:spcBef>
                          <a:spcPts val="400"/>
                        </a:spcBef>
                        <a:spcAft>
                          <a:spcPts val="0"/>
                        </a:spcAft>
                        <a:buNone/>
                      </a:pPr>
                      <a:r>
                        <a:rPr lang="en" sz="1000">
                          <a:solidFill>
                            <a:schemeClr val="dk2"/>
                          </a:solidFill>
                          <a:latin typeface="Montserrat"/>
                          <a:ea typeface="Montserrat"/>
                          <a:cs typeface="Montserrat"/>
                          <a:sym typeface="Montserrat"/>
                        </a:rPr>
                        <a:t>-</a:t>
                      </a:r>
                      <a:endParaRPr sz="1000">
                        <a:solidFill>
                          <a:schemeClr val="dk2"/>
                        </a:solidFill>
                        <a:latin typeface="Montserrat"/>
                        <a:ea typeface="Montserrat"/>
                        <a:cs typeface="Montserrat"/>
                        <a:sym typeface="Montserrat"/>
                      </a:endParaRPr>
                    </a:p>
                    <a:p>
                      <a:pPr indent="0" lvl="0" marL="114300" rtl="0" algn="r">
                        <a:lnSpc>
                          <a:spcPct val="115000"/>
                        </a:lnSpc>
                        <a:spcBef>
                          <a:spcPts val="400"/>
                        </a:spcBef>
                        <a:spcAft>
                          <a:spcPts val="0"/>
                        </a:spcAft>
                        <a:buNone/>
                      </a:pPr>
                      <a:r>
                        <a:rPr lang="en" sz="1000">
                          <a:solidFill>
                            <a:schemeClr val="dk2"/>
                          </a:solidFill>
                          <a:latin typeface="Montserrat"/>
                          <a:ea typeface="Montserrat"/>
                          <a:cs typeface="Montserrat"/>
                          <a:sym typeface="Montserrat"/>
                        </a:rPr>
                        <a:t>-</a:t>
                      </a:r>
                      <a:endParaRPr sz="1000">
                        <a:solidFill>
                          <a:schemeClr val="dk2"/>
                        </a:solidFill>
                        <a:latin typeface="Montserrat"/>
                        <a:ea typeface="Montserrat"/>
                        <a:cs typeface="Montserrat"/>
                        <a:sym typeface="Montserrat"/>
                      </a:endParaRPr>
                    </a:p>
                    <a:p>
                      <a:pPr indent="0" lvl="0" marL="114300" rtl="0" algn="r">
                        <a:lnSpc>
                          <a:spcPct val="115000"/>
                        </a:lnSpc>
                        <a:spcBef>
                          <a:spcPts val="400"/>
                        </a:spcBef>
                        <a:spcAft>
                          <a:spcPts val="0"/>
                        </a:spcAft>
                        <a:buNone/>
                      </a:pPr>
                      <a:r>
                        <a:rPr lang="en" sz="1000">
                          <a:solidFill>
                            <a:schemeClr val="dk2"/>
                          </a:solidFill>
                          <a:latin typeface="Montserrat"/>
                          <a:ea typeface="Montserrat"/>
                          <a:cs typeface="Montserrat"/>
                          <a:sym typeface="Montserrat"/>
                        </a:rPr>
                        <a:t>-</a:t>
                      </a:r>
                      <a:endParaRPr sz="1000">
                        <a:solidFill>
                          <a:schemeClr val="dk2"/>
                        </a:solidFill>
                        <a:latin typeface="Montserrat"/>
                        <a:ea typeface="Montserrat"/>
                        <a:cs typeface="Montserrat"/>
                        <a:sym typeface="Montserrat"/>
                      </a:endParaRPr>
                    </a:p>
                    <a:p>
                      <a:pPr indent="0" lvl="0" marL="114300" rtl="0" algn="r">
                        <a:lnSpc>
                          <a:spcPct val="115000"/>
                        </a:lnSpc>
                        <a:spcBef>
                          <a:spcPts val="400"/>
                        </a:spcBef>
                        <a:spcAft>
                          <a:spcPts val="0"/>
                        </a:spcAft>
                        <a:buNone/>
                      </a:pPr>
                      <a:r>
                        <a:rPr lang="en" sz="1000">
                          <a:solidFill>
                            <a:schemeClr val="dk2"/>
                          </a:solidFill>
                          <a:latin typeface="Montserrat"/>
                          <a:ea typeface="Montserrat"/>
                          <a:cs typeface="Montserrat"/>
                          <a:sym typeface="Montserrat"/>
                        </a:rPr>
                        <a:t>-</a:t>
                      </a:r>
                      <a:endParaRPr sz="1000">
                        <a:solidFill>
                          <a:schemeClr val="dk2"/>
                        </a:solidFill>
                        <a:latin typeface="Montserrat"/>
                        <a:ea typeface="Montserrat"/>
                        <a:cs typeface="Montserrat"/>
                        <a:sym typeface="Montserrat"/>
                      </a:endParaRPr>
                    </a:p>
                    <a:p>
                      <a:pPr indent="0" lvl="0" marL="114300" rtl="0" algn="r">
                        <a:lnSpc>
                          <a:spcPct val="115000"/>
                        </a:lnSpc>
                        <a:spcBef>
                          <a:spcPts val="400"/>
                        </a:spcBef>
                        <a:spcAft>
                          <a:spcPts val="400"/>
                        </a:spcAft>
                        <a:buNone/>
                      </a:pPr>
                      <a:r>
                        <a:rPr lang="en" sz="1000">
                          <a:solidFill>
                            <a:schemeClr val="dk2"/>
                          </a:solidFill>
                          <a:latin typeface="Montserrat"/>
                          <a:ea typeface="Montserrat"/>
                          <a:cs typeface="Montserrat"/>
                          <a:sym typeface="Montserrat"/>
                        </a:rPr>
                        <a:t>-</a:t>
                      </a:r>
                      <a:endParaRPr sz="1000">
                        <a:solidFill>
                          <a:schemeClr val="dk2"/>
                        </a:solidFill>
                        <a:latin typeface="Montserrat"/>
                        <a:ea typeface="Montserrat"/>
                        <a:cs typeface="Montserrat"/>
                        <a:sym typeface="Montserrat"/>
                      </a:endParaRPr>
                    </a:p>
                  </a:txBody>
                  <a:tcPr marT="91425" marB="91425"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r>
            </a:tbl>
          </a:graphicData>
        </a:graphic>
      </p:graphicFrame>
      <p:graphicFrame>
        <p:nvGraphicFramePr>
          <p:cNvPr id="129" name="Google Shape;129;p18"/>
          <p:cNvGraphicFramePr/>
          <p:nvPr/>
        </p:nvGraphicFramePr>
        <p:xfrm>
          <a:off x="5262654" y="1461354"/>
          <a:ext cx="3000000" cy="3000000"/>
        </p:xfrm>
        <a:graphic>
          <a:graphicData uri="http://schemas.openxmlformats.org/drawingml/2006/table">
            <a:tbl>
              <a:tblPr>
                <a:noFill/>
                <a:tableStyleId>{14D47D52-66CE-4A08-A884-438E3A053E4B}</a:tableStyleId>
              </a:tblPr>
              <a:tblGrid>
                <a:gridCol w="2094450"/>
                <a:gridCol w="2094450"/>
              </a:tblGrid>
              <a:tr h="5853775">
                <a:tc>
                  <a:txBody>
                    <a:bodyPr/>
                    <a:lstStyle/>
                    <a:p>
                      <a:pPr indent="0" lvl="0" marL="0" rtl="0" algn="l">
                        <a:lnSpc>
                          <a:spcPct val="115000"/>
                        </a:lnSpc>
                        <a:spcBef>
                          <a:spcPts val="0"/>
                        </a:spcBef>
                        <a:spcAft>
                          <a:spcPts val="0"/>
                        </a:spcAft>
                        <a:buNone/>
                      </a:pPr>
                      <a:r>
                        <a:rPr b="1" lang="en" sz="1000">
                          <a:solidFill>
                            <a:schemeClr val="accent1"/>
                          </a:solidFill>
                          <a:latin typeface="Montserrat"/>
                          <a:ea typeface="Montserrat"/>
                          <a:cs typeface="Montserrat"/>
                          <a:sym typeface="Montserrat"/>
                        </a:rPr>
                        <a:t>FINANCING DATA</a:t>
                      </a:r>
                      <a:endParaRPr b="1" sz="1000">
                        <a:solidFill>
                          <a:schemeClr val="accent1"/>
                        </a:solidFill>
                        <a:latin typeface="Montserrat"/>
                        <a:ea typeface="Montserrat"/>
                        <a:cs typeface="Montserrat"/>
                        <a:sym typeface="Montserrat"/>
                      </a:endParaRPr>
                    </a:p>
                    <a:p>
                      <a:pPr indent="0" lvl="0" marL="0" rtl="0" algn="l">
                        <a:lnSpc>
                          <a:spcPct val="115000"/>
                        </a:lnSpc>
                        <a:spcBef>
                          <a:spcPts val="1000"/>
                        </a:spcBef>
                        <a:spcAft>
                          <a:spcPts val="0"/>
                        </a:spcAft>
                        <a:buNone/>
                      </a:pPr>
                      <a:r>
                        <a:rPr lang="en" sz="1000">
                          <a:solidFill>
                            <a:schemeClr val="dk2"/>
                          </a:solidFill>
                          <a:latin typeface="Montserrat"/>
                          <a:ea typeface="Montserrat"/>
                          <a:cs typeface="Montserrat"/>
                          <a:sym typeface="Montserrat"/>
                        </a:rPr>
                        <a:t>Down payment</a:t>
                      </a:r>
                      <a:endParaRPr sz="1000">
                        <a:solidFill>
                          <a:schemeClr val="dk2"/>
                        </a:solidFill>
                        <a:latin typeface="Montserrat"/>
                        <a:ea typeface="Montserrat"/>
                        <a:cs typeface="Montserrat"/>
                        <a:sym typeface="Montserrat"/>
                      </a:endParaRPr>
                    </a:p>
                    <a:p>
                      <a:pPr indent="0" lvl="0" marL="0" rtl="0" algn="l">
                        <a:lnSpc>
                          <a:spcPct val="115000"/>
                        </a:lnSpc>
                        <a:spcBef>
                          <a:spcPts val="400"/>
                        </a:spcBef>
                        <a:spcAft>
                          <a:spcPts val="0"/>
                        </a:spcAft>
                        <a:buNone/>
                      </a:pPr>
                      <a:r>
                        <a:rPr lang="en" sz="1000">
                          <a:solidFill>
                            <a:schemeClr val="dk2"/>
                          </a:solidFill>
                          <a:latin typeface="Montserrat"/>
                          <a:ea typeface="Montserrat"/>
                          <a:cs typeface="Montserrat"/>
                          <a:sym typeface="Montserrat"/>
                        </a:rPr>
                        <a:t>Loan amount</a:t>
                      </a:r>
                      <a:endParaRPr sz="1000">
                        <a:solidFill>
                          <a:schemeClr val="dk2"/>
                        </a:solidFill>
                        <a:latin typeface="Montserrat"/>
                        <a:ea typeface="Montserrat"/>
                        <a:cs typeface="Montserrat"/>
                        <a:sym typeface="Montserrat"/>
                      </a:endParaRPr>
                    </a:p>
                    <a:p>
                      <a:pPr indent="0" lvl="0" marL="0" rtl="0" algn="l">
                        <a:lnSpc>
                          <a:spcPct val="115000"/>
                        </a:lnSpc>
                        <a:spcBef>
                          <a:spcPts val="400"/>
                        </a:spcBef>
                        <a:spcAft>
                          <a:spcPts val="0"/>
                        </a:spcAft>
                        <a:buNone/>
                      </a:pPr>
                      <a:r>
                        <a:rPr lang="en" sz="1000">
                          <a:solidFill>
                            <a:schemeClr val="dk2"/>
                          </a:solidFill>
                          <a:latin typeface="Montserrat"/>
                          <a:ea typeface="Montserrat"/>
                          <a:cs typeface="Montserrat"/>
                          <a:sym typeface="Montserrat"/>
                        </a:rPr>
                        <a:t>Interest rate</a:t>
                      </a:r>
                      <a:endParaRPr sz="1000">
                        <a:solidFill>
                          <a:schemeClr val="dk2"/>
                        </a:solidFill>
                        <a:latin typeface="Montserrat"/>
                        <a:ea typeface="Montserrat"/>
                        <a:cs typeface="Montserrat"/>
                        <a:sym typeface="Montserrat"/>
                      </a:endParaRPr>
                    </a:p>
                    <a:p>
                      <a:pPr indent="0" lvl="0" marL="0" rtl="0" algn="l">
                        <a:lnSpc>
                          <a:spcPct val="115000"/>
                        </a:lnSpc>
                        <a:spcBef>
                          <a:spcPts val="400"/>
                        </a:spcBef>
                        <a:spcAft>
                          <a:spcPts val="0"/>
                        </a:spcAft>
                        <a:buNone/>
                      </a:pPr>
                      <a:r>
                        <a:rPr lang="en" sz="1000">
                          <a:solidFill>
                            <a:schemeClr val="dk2"/>
                          </a:solidFill>
                          <a:latin typeface="Montserrat"/>
                          <a:ea typeface="Montserrat"/>
                          <a:cs typeface="Montserrat"/>
                          <a:sym typeface="Montserrat"/>
                        </a:rPr>
                        <a:t>Amortization schedule</a:t>
                      </a:r>
                      <a:endParaRPr sz="1000">
                        <a:solidFill>
                          <a:schemeClr val="dk2"/>
                        </a:solidFill>
                        <a:latin typeface="Montserrat"/>
                        <a:ea typeface="Montserrat"/>
                        <a:cs typeface="Montserrat"/>
                        <a:sym typeface="Montserrat"/>
                      </a:endParaRPr>
                    </a:p>
                    <a:p>
                      <a:pPr indent="0" lvl="0" marL="0" rtl="0" algn="l">
                        <a:lnSpc>
                          <a:spcPct val="115000"/>
                        </a:lnSpc>
                        <a:spcBef>
                          <a:spcPts val="400"/>
                        </a:spcBef>
                        <a:spcAft>
                          <a:spcPts val="0"/>
                        </a:spcAft>
                        <a:buNone/>
                      </a:pPr>
                      <a:r>
                        <a:rPr lang="en" sz="1000">
                          <a:solidFill>
                            <a:schemeClr val="dk2"/>
                          </a:solidFill>
                          <a:latin typeface="Montserrat"/>
                          <a:ea typeface="Montserrat"/>
                          <a:cs typeface="Montserrat"/>
                          <a:sym typeface="Montserrat"/>
                        </a:rPr>
                        <a:t>Debt service</a:t>
                      </a:r>
                      <a:endParaRPr sz="1000">
                        <a:solidFill>
                          <a:schemeClr val="dk2"/>
                        </a:solidFill>
                        <a:latin typeface="Montserrat"/>
                        <a:ea typeface="Montserrat"/>
                        <a:cs typeface="Montserrat"/>
                        <a:sym typeface="Montserrat"/>
                      </a:endParaRPr>
                    </a:p>
                    <a:p>
                      <a:pPr indent="0" lvl="0" marL="0" rtl="0" algn="l">
                        <a:lnSpc>
                          <a:spcPct val="115000"/>
                        </a:lnSpc>
                        <a:spcBef>
                          <a:spcPts val="400"/>
                        </a:spcBef>
                        <a:spcAft>
                          <a:spcPts val="0"/>
                        </a:spcAft>
                        <a:buNone/>
                      </a:pPr>
                      <a:r>
                        <a:rPr lang="en" sz="1000">
                          <a:solidFill>
                            <a:schemeClr val="dk2"/>
                          </a:solidFill>
                          <a:latin typeface="Montserrat"/>
                          <a:ea typeface="Montserrat"/>
                          <a:cs typeface="Montserrat"/>
                          <a:sym typeface="Montserrat"/>
                        </a:rPr>
                        <a:t>Debt service monthly</a:t>
                      </a:r>
                      <a:endParaRPr sz="1000">
                        <a:solidFill>
                          <a:schemeClr val="dk2"/>
                        </a:solidFill>
                        <a:latin typeface="Montserrat"/>
                        <a:ea typeface="Montserrat"/>
                        <a:cs typeface="Montserrat"/>
                        <a:sym typeface="Montserrat"/>
                      </a:endParaRPr>
                    </a:p>
                    <a:p>
                      <a:pPr indent="0" lvl="0" marL="0" rtl="0" algn="l">
                        <a:lnSpc>
                          <a:spcPct val="115000"/>
                        </a:lnSpc>
                        <a:spcBef>
                          <a:spcPts val="400"/>
                        </a:spcBef>
                        <a:spcAft>
                          <a:spcPts val="400"/>
                        </a:spcAft>
                        <a:buNone/>
                      </a:pPr>
                      <a:r>
                        <a:rPr lang="en" sz="1000">
                          <a:solidFill>
                            <a:schemeClr val="dk2"/>
                          </a:solidFill>
                          <a:latin typeface="Montserrat"/>
                          <a:ea typeface="Montserrat"/>
                          <a:cs typeface="Montserrat"/>
                          <a:sym typeface="Montserrat"/>
                        </a:rPr>
                        <a:t>Principal reduction (yr 1)</a:t>
                      </a:r>
                      <a:endParaRPr sz="1000">
                        <a:solidFill>
                          <a:schemeClr val="dk2"/>
                        </a:solidFill>
                        <a:latin typeface="Montserrat"/>
                        <a:ea typeface="Montserrat"/>
                        <a:cs typeface="Montserrat"/>
                        <a:sym typeface="Montserrat"/>
                      </a:endParaRPr>
                    </a:p>
                  </a:txBody>
                  <a:tcPr marT="91425" marB="91425"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0" rtl="0" algn="r">
                        <a:lnSpc>
                          <a:spcPct val="115000"/>
                        </a:lnSpc>
                        <a:spcBef>
                          <a:spcPts val="0"/>
                        </a:spcBef>
                        <a:spcAft>
                          <a:spcPts val="0"/>
                        </a:spcAft>
                        <a:buNone/>
                      </a:pPr>
                      <a:r>
                        <a:rPr b="1" lang="en" sz="1000">
                          <a:solidFill>
                            <a:schemeClr val="accent1"/>
                          </a:solidFill>
                          <a:latin typeface="Montserrat"/>
                          <a:ea typeface="Montserrat"/>
                          <a:cs typeface="Montserrat"/>
                          <a:sym typeface="Montserrat"/>
                        </a:rPr>
                        <a:t>2020</a:t>
                      </a:r>
                      <a:endParaRPr b="1" sz="1000">
                        <a:solidFill>
                          <a:schemeClr val="accent1"/>
                        </a:solidFill>
                        <a:latin typeface="Montserrat"/>
                        <a:ea typeface="Montserrat"/>
                        <a:cs typeface="Montserrat"/>
                        <a:sym typeface="Montserrat"/>
                      </a:endParaRPr>
                    </a:p>
                    <a:p>
                      <a:pPr indent="0" lvl="0" marL="114300" rtl="0" algn="r">
                        <a:lnSpc>
                          <a:spcPct val="115000"/>
                        </a:lnSpc>
                        <a:spcBef>
                          <a:spcPts val="1000"/>
                        </a:spcBef>
                        <a:spcAft>
                          <a:spcPts val="0"/>
                        </a:spcAft>
                        <a:buNone/>
                      </a:pPr>
                      <a:r>
                        <a:rPr lang="en" sz="1000">
                          <a:solidFill>
                            <a:schemeClr val="dk2"/>
                          </a:solidFill>
                          <a:latin typeface="Montserrat"/>
                          <a:ea typeface="Montserrat"/>
                          <a:cs typeface="Montserrat"/>
                          <a:sym typeface="Montserrat"/>
                        </a:rPr>
                        <a:t>-</a:t>
                      </a:r>
                      <a:endParaRPr sz="1000">
                        <a:solidFill>
                          <a:schemeClr val="dk2"/>
                        </a:solidFill>
                        <a:latin typeface="Montserrat"/>
                        <a:ea typeface="Montserrat"/>
                        <a:cs typeface="Montserrat"/>
                        <a:sym typeface="Montserrat"/>
                      </a:endParaRPr>
                    </a:p>
                    <a:p>
                      <a:pPr indent="0" lvl="0" marL="114300" rtl="0" algn="r">
                        <a:lnSpc>
                          <a:spcPct val="115000"/>
                        </a:lnSpc>
                        <a:spcBef>
                          <a:spcPts val="400"/>
                        </a:spcBef>
                        <a:spcAft>
                          <a:spcPts val="0"/>
                        </a:spcAft>
                        <a:buNone/>
                      </a:pPr>
                      <a:r>
                        <a:rPr lang="en" sz="1000">
                          <a:solidFill>
                            <a:schemeClr val="dk2"/>
                          </a:solidFill>
                          <a:latin typeface="Montserrat"/>
                          <a:ea typeface="Montserrat"/>
                          <a:cs typeface="Montserrat"/>
                          <a:sym typeface="Montserrat"/>
                        </a:rPr>
                        <a:t>-</a:t>
                      </a:r>
                      <a:endParaRPr sz="1000">
                        <a:solidFill>
                          <a:schemeClr val="dk2"/>
                        </a:solidFill>
                        <a:latin typeface="Montserrat"/>
                        <a:ea typeface="Montserrat"/>
                        <a:cs typeface="Montserrat"/>
                        <a:sym typeface="Montserrat"/>
                      </a:endParaRPr>
                    </a:p>
                    <a:p>
                      <a:pPr indent="0" lvl="0" marL="114300" rtl="0" algn="r">
                        <a:lnSpc>
                          <a:spcPct val="115000"/>
                        </a:lnSpc>
                        <a:spcBef>
                          <a:spcPts val="400"/>
                        </a:spcBef>
                        <a:spcAft>
                          <a:spcPts val="0"/>
                        </a:spcAft>
                        <a:buNone/>
                      </a:pPr>
                      <a:r>
                        <a:rPr lang="en" sz="1000">
                          <a:solidFill>
                            <a:schemeClr val="dk2"/>
                          </a:solidFill>
                          <a:latin typeface="Montserrat"/>
                          <a:ea typeface="Montserrat"/>
                          <a:cs typeface="Montserrat"/>
                          <a:sym typeface="Montserrat"/>
                        </a:rPr>
                        <a:t>-%</a:t>
                      </a:r>
                      <a:endParaRPr sz="1000">
                        <a:solidFill>
                          <a:schemeClr val="dk2"/>
                        </a:solidFill>
                        <a:latin typeface="Montserrat"/>
                        <a:ea typeface="Montserrat"/>
                        <a:cs typeface="Montserrat"/>
                        <a:sym typeface="Montserrat"/>
                      </a:endParaRPr>
                    </a:p>
                    <a:p>
                      <a:pPr indent="0" lvl="0" marL="114300" rtl="0" algn="r">
                        <a:lnSpc>
                          <a:spcPct val="115000"/>
                        </a:lnSpc>
                        <a:spcBef>
                          <a:spcPts val="400"/>
                        </a:spcBef>
                        <a:spcAft>
                          <a:spcPts val="0"/>
                        </a:spcAft>
                        <a:buNone/>
                      </a:pPr>
                      <a:r>
                        <a:rPr lang="en" sz="1000">
                          <a:solidFill>
                            <a:schemeClr val="dk2"/>
                          </a:solidFill>
                          <a:latin typeface="Montserrat"/>
                          <a:ea typeface="Montserrat"/>
                          <a:cs typeface="Montserrat"/>
                          <a:sym typeface="Montserrat"/>
                        </a:rPr>
                        <a:t>- Years</a:t>
                      </a:r>
                      <a:endParaRPr sz="1000">
                        <a:solidFill>
                          <a:schemeClr val="dk2"/>
                        </a:solidFill>
                        <a:latin typeface="Montserrat"/>
                        <a:ea typeface="Montserrat"/>
                        <a:cs typeface="Montserrat"/>
                        <a:sym typeface="Montserrat"/>
                      </a:endParaRPr>
                    </a:p>
                    <a:p>
                      <a:pPr indent="0" lvl="0" marL="114300" rtl="0" algn="r">
                        <a:lnSpc>
                          <a:spcPct val="115000"/>
                        </a:lnSpc>
                        <a:spcBef>
                          <a:spcPts val="400"/>
                        </a:spcBef>
                        <a:spcAft>
                          <a:spcPts val="0"/>
                        </a:spcAft>
                        <a:buNone/>
                      </a:pPr>
                      <a:r>
                        <a:rPr lang="en" sz="1000">
                          <a:solidFill>
                            <a:schemeClr val="dk2"/>
                          </a:solidFill>
                          <a:latin typeface="Montserrat"/>
                          <a:ea typeface="Montserrat"/>
                          <a:cs typeface="Montserrat"/>
                          <a:sym typeface="Montserrat"/>
                        </a:rPr>
                        <a:t>-</a:t>
                      </a:r>
                      <a:endParaRPr sz="1000">
                        <a:solidFill>
                          <a:schemeClr val="dk2"/>
                        </a:solidFill>
                        <a:latin typeface="Montserrat"/>
                        <a:ea typeface="Montserrat"/>
                        <a:cs typeface="Montserrat"/>
                        <a:sym typeface="Montserrat"/>
                      </a:endParaRPr>
                    </a:p>
                    <a:p>
                      <a:pPr indent="0" lvl="0" marL="114300" rtl="0" algn="r">
                        <a:lnSpc>
                          <a:spcPct val="115000"/>
                        </a:lnSpc>
                        <a:spcBef>
                          <a:spcPts val="400"/>
                        </a:spcBef>
                        <a:spcAft>
                          <a:spcPts val="0"/>
                        </a:spcAft>
                        <a:buNone/>
                      </a:pPr>
                      <a:r>
                        <a:rPr lang="en" sz="1000">
                          <a:solidFill>
                            <a:schemeClr val="dk2"/>
                          </a:solidFill>
                          <a:latin typeface="Montserrat"/>
                          <a:ea typeface="Montserrat"/>
                          <a:cs typeface="Montserrat"/>
                          <a:sym typeface="Montserrat"/>
                        </a:rPr>
                        <a:t>-</a:t>
                      </a:r>
                      <a:endParaRPr sz="1000">
                        <a:solidFill>
                          <a:schemeClr val="dk2"/>
                        </a:solidFill>
                        <a:latin typeface="Montserrat"/>
                        <a:ea typeface="Montserrat"/>
                        <a:cs typeface="Montserrat"/>
                        <a:sym typeface="Montserrat"/>
                      </a:endParaRPr>
                    </a:p>
                    <a:p>
                      <a:pPr indent="0" lvl="0" marL="114300" rtl="0" algn="r">
                        <a:lnSpc>
                          <a:spcPct val="115000"/>
                        </a:lnSpc>
                        <a:spcBef>
                          <a:spcPts val="400"/>
                        </a:spcBef>
                        <a:spcAft>
                          <a:spcPts val="0"/>
                        </a:spcAft>
                        <a:buNone/>
                      </a:pPr>
                      <a:r>
                        <a:rPr lang="en" sz="1000">
                          <a:solidFill>
                            <a:schemeClr val="dk2"/>
                          </a:solidFill>
                          <a:latin typeface="Montserrat"/>
                          <a:ea typeface="Montserrat"/>
                          <a:cs typeface="Montserrat"/>
                          <a:sym typeface="Montserrat"/>
                        </a:rPr>
                        <a:t>-</a:t>
                      </a:r>
                      <a:endParaRPr sz="1000">
                        <a:solidFill>
                          <a:schemeClr val="dk2"/>
                        </a:solidFill>
                        <a:latin typeface="Montserrat"/>
                        <a:ea typeface="Montserrat"/>
                        <a:cs typeface="Montserrat"/>
                        <a:sym typeface="Montserrat"/>
                      </a:endParaRPr>
                    </a:p>
                    <a:p>
                      <a:pPr indent="0" lvl="0" marL="114300" rtl="0" algn="r">
                        <a:lnSpc>
                          <a:spcPct val="115000"/>
                        </a:lnSpc>
                        <a:spcBef>
                          <a:spcPts val="400"/>
                        </a:spcBef>
                        <a:spcAft>
                          <a:spcPts val="0"/>
                        </a:spcAft>
                        <a:buNone/>
                      </a:pPr>
                      <a:r>
                        <a:t/>
                      </a:r>
                      <a:endParaRPr sz="1000">
                        <a:solidFill>
                          <a:schemeClr val="dk2"/>
                        </a:solidFill>
                        <a:latin typeface="Montserrat"/>
                        <a:ea typeface="Montserrat"/>
                        <a:cs typeface="Montserrat"/>
                        <a:sym typeface="Montserrat"/>
                      </a:endParaRPr>
                    </a:p>
                    <a:p>
                      <a:pPr indent="0" lvl="0" marL="114300" rtl="0" algn="r">
                        <a:lnSpc>
                          <a:spcPct val="115000"/>
                        </a:lnSpc>
                        <a:spcBef>
                          <a:spcPts val="400"/>
                        </a:spcBef>
                        <a:spcAft>
                          <a:spcPts val="0"/>
                        </a:spcAft>
                        <a:buNone/>
                      </a:pPr>
                      <a:r>
                        <a:t/>
                      </a:r>
                      <a:endParaRPr sz="1000">
                        <a:solidFill>
                          <a:schemeClr val="dk2"/>
                        </a:solidFill>
                        <a:latin typeface="Montserrat"/>
                        <a:ea typeface="Montserrat"/>
                        <a:cs typeface="Montserrat"/>
                        <a:sym typeface="Montserrat"/>
                      </a:endParaRPr>
                    </a:p>
                    <a:p>
                      <a:pPr indent="0" lvl="0" marL="114300" rtl="0" algn="l">
                        <a:lnSpc>
                          <a:spcPct val="115000"/>
                        </a:lnSpc>
                        <a:spcBef>
                          <a:spcPts val="400"/>
                        </a:spcBef>
                        <a:spcAft>
                          <a:spcPts val="400"/>
                        </a:spcAft>
                        <a:buNone/>
                      </a:pPr>
                      <a:r>
                        <a:t/>
                      </a:r>
                      <a:endParaRPr sz="1000">
                        <a:solidFill>
                          <a:schemeClr val="dk2"/>
                        </a:solidFill>
                        <a:latin typeface="Montserrat"/>
                        <a:ea typeface="Montserrat"/>
                        <a:cs typeface="Montserrat"/>
                        <a:sym typeface="Montserrat"/>
                      </a:endParaRPr>
                    </a:p>
                  </a:txBody>
                  <a:tcPr marT="91425" marB="91425"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r>
            </a:tbl>
          </a:graphicData>
        </a:graphic>
      </p:graphicFrame>
      <p:sp>
        <p:nvSpPr>
          <p:cNvPr id="130" name="Google Shape;130;p18"/>
          <p:cNvSpPr txBox="1"/>
          <p:nvPr>
            <p:ph idx="12" type="sldNum"/>
          </p:nvPr>
        </p:nvSpPr>
        <p:spPr>
          <a:xfrm>
            <a:off x="6973103" y="7364925"/>
            <a:ext cx="2506500" cy="407100"/>
          </a:xfrm>
          <a:prstGeom prst="rect">
            <a:avLst/>
          </a:prstGeom>
        </p:spPr>
        <p:txBody>
          <a:bodyPr anchorCtr="0" anchor="ctr" bIns="113100" lIns="113100" spcFirstLastPara="1" rIns="113100" wrap="square" tIns="113100">
            <a:noAutofit/>
          </a:bodyPr>
          <a:lstStyle/>
          <a:p>
            <a:pPr indent="0" lvl="0" marL="0" rtl="0" algn="r">
              <a:spcBef>
                <a:spcPts val="0"/>
              </a:spcBef>
              <a:spcAft>
                <a:spcPts val="0"/>
              </a:spcAft>
              <a:buNone/>
            </a:pPr>
            <a:r>
              <a:rPr lang="en"/>
              <a:t>Page </a:t>
            </a:r>
            <a:fld id="{00000000-1234-1234-1234-123412341234}" type="slidenum">
              <a:rPr lang="en"/>
              <a:t>‹#›</a:t>
            </a:fld>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FFF"/>
        </a:solidFill>
      </p:bgPr>
    </p:bg>
    <p:spTree>
      <p:nvGrpSpPr>
        <p:cNvPr id="134" name="Shape 134"/>
        <p:cNvGrpSpPr/>
        <p:nvPr/>
      </p:nvGrpSpPr>
      <p:grpSpPr>
        <a:xfrm>
          <a:off x="0" y="0"/>
          <a:ext cx="0" cy="0"/>
          <a:chOff x="0" y="0"/>
          <a:chExt cx="0" cy="0"/>
        </a:xfrm>
      </p:grpSpPr>
      <p:sp>
        <p:nvSpPr>
          <p:cNvPr id="135" name="Google Shape;135;p19"/>
          <p:cNvSpPr txBox="1"/>
          <p:nvPr>
            <p:ph idx="4294967295" type="subTitle"/>
          </p:nvPr>
        </p:nvSpPr>
        <p:spPr>
          <a:xfrm>
            <a:off x="549029" y="508257"/>
            <a:ext cx="9189600" cy="572100"/>
          </a:xfrm>
          <a:prstGeom prst="rect">
            <a:avLst/>
          </a:prstGeom>
        </p:spPr>
        <p:txBody>
          <a:bodyPr anchorCtr="0" anchor="t" bIns="113100" lIns="113100" spcFirstLastPara="1" rIns="113100" wrap="square" tIns="113100">
            <a:noAutofit/>
          </a:bodyPr>
          <a:lstStyle/>
          <a:p>
            <a:pPr indent="0" lvl="0" marL="0" rtl="0" algn="l">
              <a:lnSpc>
                <a:spcPct val="115000"/>
              </a:lnSpc>
              <a:spcBef>
                <a:spcPts val="0"/>
              </a:spcBef>
              <a:spcAft>
                <a:spcPts val="2000"/>
              </a:spcAft>
              <a:buNone/>
            </a:pPr>
            <a:r>
              <a:rPr lang="en" sz="2200">
                <a:solidFill>
                  <a:schemeClr val="accent1"/>
                </a:solidFill>
              </a:rPr>
              <a:t>Income &amp; Expenses</a:t>
            </a:r>
            <a:endParaRPr i="1" sz="2200">
              <a:solidFill>
                <a:schemeClr val="accent1"/>
              </a:solidFill>
              <a:latin typeface="Montserrat"/>
              <a:ea typeface="Montserrat"/>
              <a:cs typeface="Montserrat"/>
              <a:sym typeface="Montserrat"/>
            </a:endParaRPr>
          </a:p>
        </p:txBody>
      </p:sp>
      <p:graphicFrame>
        <p:nvGraphicFramePr>
          <p:cNvPr id="136" name="Google Shape;136;p19"/>
          <p:cNvGraphicFramePr/>
          <p:nvPr/>
        </p:nvGraphicFramePr>
        <p:xfrm>
          <a:off x="699604" y="1461354"/>
          <a:ext cx="3000000" cy="3000000"/>
        </p:xfrm>
        <a:graphic>
          <a:graphicData uri="http://schemas.openxmlformats.org/drawingml/2006/table">
            <a:tbl>
              <a:tblPr>
                <a:noFill/>
                <a:tableStyleId>{14D47D52-66CE-4A08-A884-438E3A053E4B}</a:tableStyleId>
              </a:tblPr>
              <a:tblGrid>
                <a:gridCol w="2886400"/>
                <a:gridCol w="2886400"/>
                <a:gridCol w="2886400"/>
              </a:tblGrid>
              <a:tr h="5853775">
                <a:tc>
                  <a:txBody>
                    <a:bodyPr/>
                    <a:lstStyle/>
                    <a:p>
                      <a:pPr indent="0" lvl="0" marL="0" rtl="0" algn="l">
                        <a:lnSpc>
                          <a:spcPct val="115000"/>
                        </a:lnSpc>
                        <a:spcBef>
                          <a:spcPts val="0"/>
                        </a:spcBef>
                        <a:spcAft>
                          <a:spcPts val="0"/>
                        </a:spcAft>
                        <a:buNone/>
                      </a:pPr>
                      <a:r>
                        <a:rPr b="1" lang="en" sz="1000">
                          <a:solidFill>
                            <a:schemeClr val="accent1"/>
                          </a:solidFill>
                          <a:latin typeface="Montserrat"/>
                          <a:ea typeface="Montserrat"/>
                          <a:cs typeface="Montserrat"/>
                          <a:sym typeface="Montserrat"/>
                        </a:rPr>
                        <a:t>INCOME SUMMARY</a:t>
                      </a:r>
                      <a:endParaRPr b="1" sz="1000">
                        <a:solidFill>
                          <a:schemeClr val="accent1"/>
                        </a:solidFill>
                        <a:latin typeface="Montserrat"/>
                        <a:ea typeface="Montserrat"/>
                        <a:cs typeface="Montserrat"/>
                        <a:sym typeface="Montserrat"/>
                      </a:endParaRPr>
                    </a:p>
                    <a:p>
                      <a:pPr indent="0" lvl="0" marL="0" rtl="0" algn="l">
                        <a:lnSpc>
                          <a:spcPct val="115000"/>
                        </a:lnSpc>
                        <a:spcBef>
                          <a:spcPts val="1000"/>
                        </a:spcBef>
                        <a:spcAft>
                          <a:spcPts val="0"/>
                        </a:spcAft>
                        <a:buNone/>
                      </a:pPr>
                      <a:r>
                        <a:rPr lang="en" sz="1000">
                          <a:solidFill>
                            <a:schemeClr val="dk2"/>
                          </a:solidFill>
                          <a:latin typeface="Montserrat"/>
                          <a:ea typeface="Montserrat"/>
                          <a:cs typeface="Montserrat"/>
                          <a:sym typeface="Montserrat"/>
                        </a:rPr>
                        <a:t>Expense Reimbursements</a:t>
                      </a:r>
                      <a:endParaRPr sz="1000">
                        <a:solidFill>
                          <a:schemeClr val="dk2"/>
                        </a:solidFill>
                        <a:latin typeface="Montserrat"/>
                        <a:ea typeface="Montserrat"/>
                        <a:cs typeface="Montserrat"/>
                        <a:sym typeface="Montserrat"/>
                      </a:endParaRPr>
                    </a:p>
                    <a:p>
                      <a:pPr indent="0" lvl="0" marL="0" rtl="0" algn="l">
                        <a:lnSpc>
                          <a:spcPct val="115000"/>
                        </a:lnSpc>
                        <a:spcBef>
                          <a:spcPts val="400"/>
                        </a:spcBef>
                        <a:spcAft>
                          <a:spcPts val="0"/>
                        </a:spcAft>
                        <a:buNone/>
                      </a:pPr>
                      <a:r>
                        <a:rPr lang="en" sz="1000">
                          <a:solidFill>
                            <a:schemeClr val="dk2"/>
                          </a:solidFill>
                          <a:latin typeface="Montserrat"/>
                          <a:ea typeface="Montserrat"/>
                          <a:cs typeface="Montserrat"/>
                          <a:sym typeface="Montserrat"/>
                        </a:rPr>
                        <a:t>HVAC OT income</a:t>
                      </a:r>
                      <a:endParaRPr sz="1000">
                        <a:solidFill>
                          <a:schemeClr val="dk2"/>
                        </a:solidFill>
                        <a:latin typeface="Montserrat"/>
                        <a:ea typeface="Montserrat"/>
                        <a:cs typeface="Montserrat"/>
                        <a:sym typeface="Montserrat"/>
                      </a:endParaRPr>
                    </a:p>
                    <a:p>
                      <a:pPr indent="0" lvl="0" marL="0" rtl="0" algn="l">
                        <a:lnSpc>
                          <a:spcPct val="115000"/>
                        </a:lnSpc>
                        <a:spcBef>
                          <a:spcPts val="400"/>
                        </a:spcBef>
                        <a:spcAft>
                          <a:spcPts val="0"/>
                        </a:spcAft>
                        <a:buNone/>
                      </a:pPr>
                      <a:r>
                        <a:rPr lang="en" sz="1000">
                          <a:solidFill>
                            <a:schemeClr val="dk2"/>
                          </a:solidFill>
                          <a:latin typeface="Montserrat"/>
                          <a:ea typeface="Montserrat"/>
                          <a:cs typeface="Montserrat"/>
                          <a:sym typeface="Montserrat"/>
                        </a:rPr>
                        <a:t>Access card income</a:t>
                      </a:r>
                      <a:endParaRPr sz="1000">
                        <a:solidFill>
                          <a:schemeClr val="dk2"/>
                        </a:solidFill>
                        <a:latin typeface="Montserrat"/>
                        <a:ea typeface="Montserrat"/>
                        <a:cs typeface="Montserrat"/>
                        <a:sym typeface="Montserrat"/>
                      </a:endParaRPr>
                    </a:p>
                    <a:p>
                      <a:pPr indent="0" lvl="0" marL="0" rtl="0" algn="l">
                        <a:lnSpc>
                          <a:spcPct val="115000"/>
                        </a:lnSpc>
                        <a:spcBef>
                          <a:spcPts val="400"/>
                        </a:spcBef>
                        <a:spcAft>
                          <a:spcPts val="0"/>
                        </a:spcAft>
                        <a:buNone/>
                      </a:pPr>
                      <a:r>
                        <a:rPr lang="en" sz="1000">
                          <a:solidFill>
                            <a:schemeClr val="dk2"/>
                          </a:solidFill>
                          <a:latin typeface="Montserrat"/>
                          <a:ea typeface="Montserrat"/>
                          <a:cs typeface="Montserrat"/>
                          <a:sym typeface="Montserrat"/>
                        </a:rPr>
                        <a:t>Parking income</a:t>
                      </a:r>
                      <a:endParaRPr sz="1000">
                        <a:solidFill>
                          <a:schemeClr val="dk2"/>
                        </a:solidFill>
                        <a:latin typeface="Montserrat"/>
                        <a:ea typeface="Montserrat"/>
                        <a:cs typeface="Montserrat"/>
                        <a:sym typeface="Montserrat"/>
                      </a:endParaRPr>
                    </a:p>
                    <a:p>
                      <a:pPr indent="0" lvl="0" marL="0" rtl="0" algn="l">
                        <a:lnSpc>
                          <a:spcPct val="115000"/>
                        </a:lnSpc>
                        <a:spcBef>
                          <a:spcPts val="400"/>
                        </a:spcBef>
                        <a:spcAft>
                          <a:spcPts val="0"/>
                        </a:spcAft>
                        <a:buNone/>
                      </a:pPr>
                      <a:r>
                        <a:rPr lang="en" sz="1000">
                          <a:solidFill>
                            <a:schemeClr val="dk2"/>
                          </a:solidFill>
                          <a:latin typeface="Montserrat"/>
                          <a:ea typeface="Montserrat"/>
                          <a:cs typeface="Montserrat"/>
                          <a:sym typeface="Montserrat"/>
                        </a:rPr>
                        <a:t>Additional parking income</a:t>
                      </a:r>
                      <a:endParaRPr sz="1000">
                        <a:solidFill>
                          <a:schemeClr val="dk2"/>
                        </a:solidFill>
                        <a:latin typeface="Montserrat"/>
                        <a:ea typeface="Montserrat"/>
                        <a:cs typeface="Montserrat"/>
                        <a:sym typeface="Montserrat"/>
                      </a:endParaRPr>
                    </a:p>
                    <a:p>
                      <a:pPr indent="0" lvl="0" marL="0" rtl="0" algn="l">
                        <a:lnSpc>
                          <a:spcPct val="115000"/>
                        </a:lnSpc>
                        <a:spcBef>
                          <a:spcPts val="400"/>
                        </a:spcBef>
                        <a:spcAft>
                          <a:spcPts val="0"/>
                        </a:spcAft>
                        <a:buNone/>
                      </a:pPr>
                      <a:r>
                        <a:rPr lang="en" sz="1000">
                          <a:solidFill>
                            <a:schemeClr val="dk2"/>
                          </a:solidFill>
                          <a:latin typeface="Montserrat"/>
                          <a:ea typeface="Montserrat"/>
                          <a:cs typeface="Montserrat"/>
                          <a:sym typeface="Montserrat"/>
                        </a:rPr>
                        <a:t>Base rent abatement reimb.</a:t>
                      </a:r>
                      <a:endParaRPr sz="1000">
                        <a:solidFill>
                          <a:schemeClr val="dk2"/>
                        </a:solidFill>
                        <a:latin typeface="Montserrat"/>
                        <a:ea typeface="Montserrat"/>
                        <a:cs typeface="Montserrat"/>
                        <a:sym typeface="Montserrat"/>
                      </a:endParaRPr>
                    </a:p>
                    <a:p>
                      <a:pPr indent="0" lvl="0" marL="0" rtl="0" algn="l">
                        <a:lnSpc>
                          <a:spcPct val="115000"/>
                        </a:lnSpc>
                        <a:spcBef>
                          <a:spcPts val="400"/>
                        </a:spcBef>
                        <a:spcAft>
                          <a:spcPts val="0"/>
                        </a:spcAft>
                        <a:buNone/>
                      </a:pPr>
                      <a:r>
                        <a:rPr lang="en" sz="1000">
                          <a:solidFill>
                            <a:schemeClr val="dk2"/>
                          </a:solidFill>
                          <a:latin typeface="Montserrat"/>
                          <a:ea typeface="Montserrat"/>
                          <a:cs typeface="Montserrat"/>
                          <a:sym typeface="Montserrat"/>
                        </a:rPr>
                        <a:t>Conference room income</a:t>
                      </a:r>
                      <a:endParaRPr sz="1000">
                        <a:solidFill>
                          <a:schemeClr val="dk2"/>
                        </a:solidFill>
                        <a:latin typeface="Montserrat"/>
                        <a:ea typeface="Montserrat"/>
                        <a:cs typeface="Montserrat"/>
                        <a:sym typeface="Montserrat"/>
                      </a:endParaRPr>
                    </a:p>
                    <a:p>
                      <a:pPr indent="0" lvl="0" marL="0" rtl="0" algn="l">
                        <a:lnSpc>
                          <a:spcPct val="115000"/>
                        </a:lnSpc>
                        <a:spcBef>
                          <a:spcPts val="400"/>
                        </a:spcBef>
                        <a:spcAft>
                          <a:spcPts val="0"/>
                        </a:spcAft>
                        <a:buNone/>
                      </a:pPr>
                      <a:r>
                        <a:rPr lang="en" sz="1000">
                          <a:solidFill>
                            <a:schemeClr val="dk2"/>
                          </a:solidFill>
                          <a:latin typeface="Montserrat"/>
                          <a:ea typeface="Montserrat"/>
                          <a:cs typeface="Montserrat"/>
                          <a:sym typeface="Montserrat"/>
                        </a:rPr>
                        <a:t>Gross income</a:t>
                      </a:r>
                      <a:endParaRPr sz="1000">
                        <a:solidFill>
                          <a:schemeClr val="dk2"/>
                        </a:solidFill>
                        <a:latin typeface="Montserrat"/>
                        <a:ea typeface="Montserrat"/>
                        <a:cs typeface="Montserrat"/>
                        <a:sym typeface="Montserrat"/>
                      </a:endParaRPr>
                    </a:p>
                    <a:p>
                      <a:pPr indent="0" lvl="0" marL="0" rtl="0" algn="l">
                        <a:lnSpc>
                          <a:spcPct val="115000"/>
                        </a:lnSpc>
                        <a:spcBef>
                          <a:spcPts val="400"/>
                        </a:spcBef>
                        <a:spcAft>
                          <a:spcPts val="0"/>
                        </a:spcAft>
                        <a:buNone/>
                      </a:pPr>
                      <a:r>
                        <a:t/>
                      </a:r>
                      <a:endParaRPr b="1" sz="1000">
                        <a:solidFill>
                          <a:schemeClr val="dk2"/>
                        </a:solidFill>
                        <a:latin typeface="Montserrat"/>
                        <a:ea typeface="Montserrat"/>
                        <a:cs typeface="Montserrat"/>
                        <a:sym typeface="Montserrat"/>
                      </a:endParaRPr>
                    </a:p>
                    <a:p>
                      <a:pPr indent="0" lvl="0" marL="0" rtl="0" algn="l">
                        <a:lnSpc>
                          <a:spcPct val="115000"/>
                        </a:lnSpc>
                        <a:spcBef>
                          <a:spcPts val="400"/>
                        </a:spcBef>
                        <a:spcAft>
                          <a:spcPts val="400"/>
                        </a:spcAft>
                        <a:buNone/>
                      </a:pPr>
                      <a:r>
                        <a:t/>
                      </a:r>
                      <a:endParaRPr sz="1000">
                        <a:solidFill>
                          <a:schemeClr val="dk2"/>
                        </a:solidFill>
                        <a:latin typeface="Montserrat"/>
                        <a:ea typeface="Montserrat"/>
                        <a:cs typeface="Montserrat"/>
                        <a:sym typeface="Montserrat"/>
                      </a:endParaRPr>
                    </a:p>
                  </a:txBody>
                  <a:tcPr marT="91425" marB="91425"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0" rtl="0" algn="r">
                        <a:lnSpc>
                          <a:spcPct val="115000"/>
                        </a:lnSpc>
                        <a:spcBef>
                          <a:spcPts val="0"/>
                        </a:spcBef>
                        <a:spcAft>
                          <a:spcPts val="0"/>
                        </a:spcAft>
                        <a:buNone/>
                      </a:pPr>
                      <a:r>
                        <a:rPr b="1" lang="en" sz="1000">
                          <a:solidFill>
                            <a:schemeClr val="accent1"/>
                          </a:solidFill>
                          <a:latin typeface="Montserrat"/>
                          <a:ea typeface="Montserrat"/>
                          <a:cs typeface="Montserrat"/>
                          <a:sym typeface="Montserrat"/>
                        </a:rPr>
                        <a:t>2020</a:t>
                      </a:r>
                      <a:endParaRPr b="1" sz="1000">
                        <a:solidFill>
                          <a:schemeClr val="accent1"/>
                        </a:solidFill>
                        <a:latin typeface="Montserrat"/>
                        <a:ea typeface="Montserrat"/>
                        <a:cs typeface="Montserrat"/>
                        <a:sym typeface="Montserrat"/>
                      </a:endParaRPr>
                    </a:p>
                    <a:p>
                      <a:pPr indent="0" lvl="0" marL="114300" rtl="0" algn="r">
                        <a:lnSpc>
                          <a:spcPct val="115000"/>
                        </a:lnSpc>
                        <a:spcBef>
                          <a:spcPts val="1000"/>
                        </a:spcBef>
                        <a:spcAft>
                          <a:spcPts val="0"/>
                        </a:spcAft>
                        <a:buNone/>
                      </a:pPr>
                      <a:r>
                        <a:rPr lang="en" sz="1000">
                          <a:solidFill>
                            <a:schemeClr val="dk2"/>
                          </a:solidFill>
                          <a:latin typeface="Montserrat"/>
                          <a:ea typeface="Montserrat"/>
                          <a:cs typeface="Montserrat"/>
                          <a:sym typeface="Montserrat"/>
                        </a:rPr>
                        <a:t>$2,000,000</a:t>
                      </a:r>
                      <a:endParaRPr sz="1000">
                        <a:solidFill>
                          <a:schemeClr val="dk2"/>
                        </a:solidFill>
                        <a:latin typeface="Montserrat"/>
                        <a:ea typeface="Montserrat"/>
                        <a:cs typeface="Montserrat"/>
                        <a:sym typeface="Montserrat"/>
                      </a:endParaRPr>
                    </a:p>
                    <a:p>
                      <a:pPr indent="0" lvl="0" marL="114300" rtl="0" algn="r">
                        <a:lnSpc>
                          <a:spcPct val="115000"/>
                        </a:lnSpc>
                        <a:spcBef>
                          <a:spcPts val="400"/>
                        </a:spcBef>
                        <a:spcAft>
                          <a:spcPts val="0"/>
                        </a:spcAft>
                        <a:buNone/>
                      </a:pPr>
                      <a:r>
                        <a:rPr lang="en" sz="1000">
                          <a:solidFill>
                            <a:schemeClr val="dk2"/>
                          </a:solidFill>
                          <a:latin typeface="Montserrat"/>
                          <a:ea typeface="Montserrat"/>
                          <a:cs typeface="Montserrat"/>
                          <a:sym typeface="Montserrat"/>
                        </a:rPr>
                        <a:t>$4.88</a:t>
                      </a:r>
                      <a:endParaRPr sz="1000">
                        <a:solidFill>
                          <a:schemeClr val="dk2"/>
                        </a:solidFill>
                        <a:latin typeface="Montserrat"/>
                        <a:ea typeface="Montserrat"/>
                        <a:cs typeface="Montserrat"/>
                        <a:sym typeface="Montserrat"/>
                      </a:endParaRPr>
                    </a:p>
                    <a:p>
                      <a:pPr indent="0" lvl="0" marL="114300" rtl="0" algn="r">
                        <a:lnSpc>
                          <a:spcPct val="115000"/>
                        </a:lnSpc>
                        <a:spcBef>
                          <a:spcPts val="400"/>
                        </a:spcBef>
                        <a:spcAft>
                          <a:spcPts val="0"/>
                        </a:spcAft>
                        <a:buNone/>
                      </a:pPr>
                      <a:r>
                        <a:rPr lang="en" sz="1000">
                          <a:solidFill>
                            <a:schemeClr val="dk2"/>
                          </a:solidFill>
                          <a:latin typeface="Montserrat"/>
                          <a:ea typeface="Montserrat"/>
                          <a:cs typeface="Montserrat"/>
                          <a:sym typeface="Montserrat"/>
                        </a:rPr>
                        <a:t>-</a:t>
                      </a:r>
                      <a:endParaRPr sz="1000">
                        <a:solidFill>
                          <a:schemeClr val="dk2"/>
                        </a:solidFill>
                        <a:latin typeface="Montserrat"/>
                        <a:ea typeface="Montserrat"/>
                        <a:cs typeface="Montserrat"/>
                        <a:sym typeface="Montserrat"/>
                      </a:endParaRPr>
                    </a:p>
                    <a:p>
                      <a:pPr indent="0" lvl="0" marL="114300" rtl="0" algn="r">
                        <a:lnSpc>
                          <a:spcPct val="115000"/>
                        </a:lnSpc>
                        <a:spcBef>
                          <a:spcPts val="400"/>
                        </a:spcBef>
                        <a:spcAft>
                          <a:spcPts val="0"/>
                        </a:spcAft>
                        <a:buNone/>
                      </a:pPr>
                      <a:r>
                        <a:rPr lang="en" sz="1000">
                          <a:solidFill>
                            <a:schemeClr val="dk2"/>
                          </a:solidFill>
                          <a:latin typeface="Montserrat"/>
                          <a:ea typeface="Montserrat"/>
                          <a:cs typeface="Montserrat"/>
                          <a:sym typeface="Montserrat"/>
                        </a:rPr>
                        <a:t>-%</a:t>
                      </a:r>
                      <a:endParaRPr sz="1000">
                        <a:solidFill>
                          <a:schemeClr val="dk2"/>
                        </a:solidFill>
                        <a:latin typeface="Montserrat"/>
                        <a:ea typeface="Montserrat"/>
                        <a:cs typeface="Montserrat"/>
                        <a:sym typeface="Montserrat"/>
                      </a:endParaRPr>
                    </a:p>
                    <a:p>
                      <a:pPr indent="0" lvl="0" marL="114300" rtl="0" algn="r">
                        <a:lnSpc>
                          <a:spcPct val="115000"/>
                        </a:lnSpc>
                        <a:spcBef>
                          <a:spcPts val="400"/>
                        </a:spcBef>
                        <a:spcAft>
                          <a:spcPts val="0"/>
                        </a:spcAft>
                        <a:buNone/>
                      </a:pPr>
                      <a:r>
                        <a:rPr lang="en" sz="1000">
                          <a:solidFill>
                            <a:schemeClr val="dk2"/>
                          </a:solidFill>
                          <a:latin typeface="Montserrat"/>
                          <a:ea typeface="Montserrat"/>
                          <a:cs typeface="Montserrat"/>
                          <a:sym typeface="Montserrat"/>
                        </a:rPr>
                        <a:t>-</a:t>
                      </a:r>
                      <a:endParaRPr sz="1000">
                        <a:solidFill>
                          <a:schemeClr val="dk2"/>
                        </a:solidFill>
                        <a:latin typeface="Montserrat"/>
                        <a:ea typeface="Montserrat"/>
                        <a:cs typeface="Montserrat"/>
                        <a:sym typeface="Montserrat"/>
                      </a:endParaRPr>
                    </a:p>
                    <a:p>
                      <a:pPr indent="0" lvl="0" marL="114300" rtl="0" algn="r">
                        <a:lnSpc>
                          <a:spcPct val="115000"/>
                        </a:lnSpc>
                        <a:spcBef>
                          <a:spcPts val="400"/>
                        </a:spcBef>
                        <a:spcAft>
                          <a:spcPts val="0"/>
                        </a:spcAft>
                        <a:buNone/>
                      </a:pPr>
                      <a:r>
                        <a:rPr lang="en" sz="1000">
                          <a:solidFill>
                            <a:schemeClr val="dk2"/>
                          </a:solidFill>
                          <a:latin typeface="Montserrat"/>
                          <a:ea typeface="Montserrat"/>
                          <a:cs typeface="Montserrat"/>
                          <a:sym typeface="Montserrat"/>
                        </a:rPr>
                        <a:t>-</a:t>
                      </a:r>
                      <a:endParaRPr sz="1000">
                        <a:solidFill>
                          <a:schemeClr val="dk2"/>
                        </a:solidFill>
                        <a:latin typeface="Montserrat"/>
                        <a:ea typeface="Montserrat"/>
                        <a:cs typeface="Montserrat"/>
                        <a:sym typeface="Montserrat"/>
                      </a:endParaRPr>
                    </a:p>
                    <a:p>
                      <a:pPr indent="0" lvl="0" marL="114300" rtl="0" algn="r">
                        <a:lnSpc>
                          <a:spcPct val="115000"/>
                        </a:lnSpc>
                        <a:spcBef>
                          <a:spcPts val="400"/>
                        </a:spcBef>
                        <a:spcAft>
                          <a:spcPts val="0"/>
                        </a:spcAft>
                        <a:buNone/>
                      </a:pPr>
                      <a:r>
                        <a:rPr lang="en" sz="1000">
                          <a:solidFill>
                            <a:schemeClr val="dk2"/>
                          </a:solidFill>
                          <a:latin typeface="Montserrat"/>
                          <a:ea typeface="Montserrat"/>
                          <a:cs typeface="Montserrat"/>
                          <a:sym typeface="Montserrat"/>
                        </a:rPr>
                        <a:t>-</a:t>
                      </a:r>
                      <a:endParaRPr sz="1000">
                        <a:solidFill>
                          <a:schemeClr val="dk2"/>
                        </a:solidFill>
                        <a:latin typeface="Montserrat"/>
                        <a:ea typeface="Montserrat"/>
                        <a:cs typeface="Montserrat"/>
                        <a:sym typeface="Montserrat"/>
                      </a:endParaRPr>
                    </a:p>
                    <a:p>
                      <a:pPr indent="0" lvl="0" marL="114300" rtl="0" algn="r">
                        <a:lnSpc>
                          <a:spcPct val="115000"/>
                        </a:lnSpc>
                        <a:spcBef>
                          <a:spcPts val="400"/>
                        </a:spcBef>
                        <a:spcAft>
                          <a:spcPts val="400"/>
                        </a:spcAft>
                        <a:buNone/>
                      </a:pPr>
                      <a:r>
                        <a:rPr lang="en" sz="1000">
                          <a:solidFill>
                            <a:schemeClr val="dk2"/>
                          </a:solidFill>
                          <a:latin typeface="Montserrat"/>
                          <a:ea typeface="Montserrat"/>
                          <a:cs typeface="Montserrat"/>
                          <a:sym typeface="Montserrat"/>
                        </a:rPr>
                        <a:t>-</a:t>
                      </a:r>
                      <a:endParaRPr sz="1000">
                        <a:solidFill>
                          <a:schemeClr val="dk2"/>
                        </a:solidFill>
                        <a:latin typeface="Montserrat"/>
                        <a:ea typeface="Montserrat"/>
                        <a:cs typeface="Montserrat"/>
                        <a:sym typeface="Montserrat"/>
                      </a:endParaRPr>
                    </a:p>
                  </a:txBody>
                  <a:tcPr marT="91425" marB="91425"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0" rtl="0" algn="r">
                        <a:lnSpc>
                          <a:spcPct val="115000"/>
                        </a:lnSpc>
                        <a:spcBef>
                          <a:spcPts val="0"/>
                        </a:spcBef>
                        <a:spcAft>
                          <a:spcPts val="0"/>
                        </a:spcAft>
                        <a:buClr>
                          <a:schemeClr val="dk1"/>
                        </a:buClr>
                        <a:buSzPts val="1100"/>
                        <a:buFont typeface="Arial"/>
                        <a:buNone/>
                      </a:pPr>
                      <a:r>
                        <a:rPr b="1" lang="en" sz="1000">
                          <a:solidFill>
                            <a:schemeClr val="accent1"/>
                          </a:solidFill>
                          <a:latin typeface="Montserrat"/>
                          <a:ea typeface="Montserrat"/>
                          <a:cs typeface="Montserrat"/>
                          <a:sym typeface="Montserrat"/>
                        </a:rPr>
                        <a:t>PER SF</a:t>
                      </a:r>
                      <a:endParaRPr b="1" sz="1000">
                        <a:solidFill>
                          <a:schemeClr val="accent1"/>
                        </a:solidFill>
                        <a:latin typeface="Montserrat"/>
                        <a:ea typeface="Montserrat"/>
                        <a:cs typeface="Montserrat"/>
                        <a:sym typeface="Montserrat"/>
                      </a:endParaRPr>
                    </a:p>
                    <a:p>
                      <a:pPr indent="0" lvl="0" marL="114300" rtl="0" algn="r">
                        <a:lnSpc>
                          <a:spcPct val="115000"/>
                        </a:lnSpc>
                        <a:spcBef>
                          <a:spcPts val="1000"/>
                        </a:spcBef>
                        <a:spcAft>
                          <a:spcPts val="0"/>
                        </a:spcAft>
                        <a:buClr>
                          <a:schemeClr val="dk1"/>
                        </a:buClr>
                        <a:buSzPts val="1100"/>
                        <a:buFont typeface="Arial"/>
                        <a:buNone/>
                      </a:pPr>
                      <a:r>
                        <a:rPr lang="en" sz="1000">
                          <a:solidFill>
                            <a:schemeClr val="dk2"/>
                          </a:solidFill>
                          <a:latin typeface="Montserrat"/>
                          <a:ea typeface="Montserrat"/>
                          <a:cs typeface="Montserrat"/>
                          <a:sym typeface="Montserrat"/>
                        </a:rPr>
                        <a:t>$2,000,000</a:t>
                      </a:r>
                      <a:endParaRPr sz="1000">
                        <a:solidFill>
                          <a:schemeClr val="dk2"/>
                        </a:solidFill>
                        <a:latin typeface="Montserrat"/>
                        <a:ea typeface="Montserrat"/>
                        <a:cs typeface="Montserrat"/>
                        <a:sym typeface="Montserrat"/>
                      </a:endParaRPr>
                    </a:p>
                    <a:p>
                      <a:pPr indent="0" lvl="0" marL="114300" rtl="0" algn="r">
                        <a:lnSpc>
                          <a:spcPct val="115000"/>
                        </a:lnSpc>
                        <a:spcBef>
                          <a:spcPts val="400"/>
                        </a:spcBef>
                        <a:spcAft>
                          <a:spcPts val="0"/>
                        </a:spcAft>
                        <a:buClr>
                          <a:schemeClr val="dk1"/>
                        </a:buClr>
                        <a:buSzPts val="1100"/>
                        <a:buFont typeface="Arial"/>
                        <a:buNone/>
                      </a:pPr>
                      <a:r>
                        <a:rPr lang="en" sz="1000">
                          <a:solidFill>
                            <a:schemeClr val="dk2"/>
                          </a:solidFill>
                          <a:latin typeface="Montserrat"/>
                          <a:ea typeface="Montserrat"/>
                          <a:cs typeface="Montserrat"/>
                          <a:sym typeface="Montserrat"/>
                        </a:rPr>
                        <a:t>$4.88</a:t>
                      </a:r>
                      <a:endParaRPr sz="1000">
                        <a:solidFill>
                          <a:schemeClr val="dk2"/>
                        </a:solidFill>
                        <a:latin typeface="Montserrat"/>
                        <a:ea typeface="Montserrat"/>
                        <a:cs typeface="Montserrat"/>
                        <a:sym typeface="Montserrat"/>
                      </a:endParaRPr>
                    </a:p>
                    <a:p>
                      <a:pPr indent="0" lvl="0" marL="114300" rtl="0" algn="r">
                        <a:lnSpc>
                          <a:spcPct val="115000"/>
                        </a:lnSpc>
                        <a:spcBef>
                          <a:spcPts val="400"/>
                        </a:spcBef>
                        <a:spcAft>
                          <a:spcPts val="0"/>
                        </a:spcAft>
                        <a:buClr>
                          <a:schemeClr val="dk1"/>
                        </a:buClr>
                        <a:buSzPts val="1100"/>
                        <a:buFont typeface="Arial"/>
                        <a:buNone/>
                      </a:pPr>
                      <a:r>
                        <a:rPr lang="en" sz="1000">
                          <a:solidFill>
                            <a:schemeClr val="dk2"/>
                          </a:solidFill>
                          <a:latin typeface="Montserrat"/>
                          <a:ea typeface="Montserrat"/>
                          <a:cs typeface="Montserrat"/>
                          <a:sym typeface="Montserrat"/>
                        </a:rPr>
                        <a:t>-</a:t>
                      </a:r>
                      <a:endParaRPr sz="1000">
                        <a:solidFill>
                          <a:schemeClr val="dk2"/>
                        </a:solidFill>
                        <a:latin typeface="Montserrat"/>
                        <a:ea typeface="Montserrat"/>
                        <a:cs typeface="Montserrat"/>
                        <a:sym typeface="Montserrat"/>
                      </a:endParaRPr>
                    </a:p>
                    <a:p>
                      <a:pPr indent="0" lvl="0" marL="114300" rtl="0" algn="r">
                        <a:lnSpc>
                          <a:spcPct val="115000"/>
                        </a:lnSpc>
                        <a:spcBef>
                          <a:spcPts val="400"/>
                        </a:spcBef>
                        <a:spcAft>
                          <a:spcPts val="0"/>
                        </a:spcAft>
                        <a:buClr>
                          <a:schemeClr val="dk1"/>
                        </a:buClr>
                        <a:buSzPts val="1100"/>
                        <a:buFont typeface="Arial"/>
                        <a:buNone/>
                      </a:pPr>
                      <a:r>
                        <a:rPr lang="en" sz="1000">
                          <a:solidFill>
                            <a:schemeClr val="dk2"/>
                          </a:solidFill>
                          <a:latin typeface="Montserrat"/>
                          <a:ea typeface="Montserrat"/>
                          <a:cs typeface="Montserrat"/>
                          <a:sym typeface="Montserrat"/>
                        </a:rPr>
                        <a:t>-%</a:t>
                      </a:r>
                      <a:endParaRPr sz="1000">
                        <a:solidFill>
                          <a:schemeClr val="dk2"/>
                        </a:solidFill>
                        <a:latin typeface="Montserrat"/>
                        <a:ea typeface="Montserrat"/>
                        <a:cs typeface="Montserrat"/>
                        <a:sym typeface="Montserrat"/>
                      </a:endParaRPr>
                    </a:p>
                    <a:p>
                      <a:pPr indent="0" lvl="0" marL="114300" rtl="0" algn="r">
                        <a:lnSpc>
                          <a:spcPct val="115000"/>
                        </a:lnSpc>
                        <a:spcBef>
                          <a:spcPts val="400"/>
                        </a:spcBef>
                        <a:spcAft>
                          <a:spcPts val="0"/>
                        </a:spcAft>
                        <a:buClr>
                          <a:schemeClr val="dk1"/>
                        </a:buClr>
                        <a:buSzPts val="1100"/>
                        <a:buFont typeface="Arial"/>
                        <a:buNone/>
                      </a:pPr>
                      <a:r>
                        <a:rPr lang="en" sz="1000">
                          <a:solidFill>
                            <a:schemeClr val="dk2"/>
                          </a:solidFill>
                          <a:latin typeface="Montserrat"/>
                          <a:ea typeface="Montserrat"/>
                          <a:cs typeface="Montserrat"/>
                          <a:sym typeface="Montserrat"/>
                        </a:rPr>
                        <a:t>-</a:t>
                      </a:r>
                      <a:endParaRPr sz="1000">
                        <a:solidFill>
                          <a:schemeClr val="dk2"/>
                        </a:solidFill>
                        <a:latin typeface="Montserrat"/>
                        <a:ea typeface="Montserrat"/>
                        <a:cs typeface="Montserrat"/>
                        <a:sym typeface="Montserrat"/>
                      </a:endParaRPr>
                    </a:p>
                    <a:p>
                      <a:pPr indent="0" lvl="0" marL="114300" rtl="0" algn="r">
                        <a:lnSpc>
                          <a:spcPct val="115000"/>
                        </a:lnSpc>
                        <a:spcBef>
                          <a:spcPts val="400"/>
                        </a:spcBef>
                        <a:spcAft>
                          <a:spcPts val="0"/>
                        </a:spcAft>
                        <a:buNone/>
                      </a:pPr>
                      <a:r>
                        <a:rPr lang="en" sz="1000">
                          <a:solidFill>
                            <a:schemeClr val="dk2"/>
                          </a:solidFill>
                          <a:latin typeface="Montserrat"/>
                          <a:ea typeface="Montserrat"/>
                          <a:cs typeface="Montserrat"/>
                          <a:sym typeface="Montserrat"/>
                        </a:rPr>
                        <a:t>-</a:t>
                      </a:r>
                      <a:endParaRPr sz="1000">
                        <a:solidFill>
                          <a:schemeClr val="dk2"/>
                        </a:solidFill>
                        <a:latin typeface="Montserrat"/>
                        <a:ea typeface="Montserrat"/>
                        <a:cs typeface="Montserrat"/>
                        <a:sym typeface="Montserrat"/>
                      </a:endParaRPr>
                    </a:p>
                    <a:p>
                      <a:pPr indent="0" lvl="0" marL="114300" rtl="0" algn="r">
                        <a:lnSpc>
                          <a:spcPct val="115000"/>
                        </a:lnSpc>
                        <a:spcBef>
                          <a:spcPts val="400"/>
                        </a:spcBef>
                        <a:spcAft>
                          <a:spcPts val="0"/>
                        </a:spcAft>
                        <a:buNone/>
                      </a:pPr>
                      <a:r>
                        <a:rPr lang="en" sz="1000">
                          <a:solidFill>
                            <a:schemeClr val="dk2"/>
                          </a:solidFill>
                          <a:latin typeface="Montserrat"/>
                          <a:ea typeface="Montserrat"/>
                          <a:cs typeface="Montserrat"/>
                          <a:sym typeface="Montserrat"/>
                        </a:rPr>
                        <a:t>-</a:t>
                      </a:r>
                      <a:endParaRPr sz="1000">
                        <a:solidFill>
                          <a:schemeClr val="dk2"/>
                        </a:solidFill>
                        <a:latin typeface="Montserrat"/>
                        <a:ea typeface="Montserrat"/>
                        <a:cs typeface="Montserrat"/>
                        <a:sym typeface="Montserrat"/>
                      </a:endParaRPr>
                    </a:p>
                    <a:p>
                      <a:pPr indent="0" lvl="0" marL="114300" rtl="0" algn="r">
                        <a:lnSpc>
                          <a:spcPct val="115000"/>
                        </a:lnSpc>
                        <a:spcBef>
                          <a:spcPts val="400"/>
                        </a:spcBef>
                        <a:spcAft>
                          <a:spcPts val="400"/>
                        </a:spcAft>
                        <a:buNone/>
                      </a:pPr>
                      <a:r>
                        <a:rPr lang="en" sz="1000">
                          <a:solidFill>
                            <a:schemeClr val="dk2"/>
                          </a:solidFill>
                          <a:latin typeface="Montserrat"/>
                          <a:ea typeface="Montserrat"/>
                          <a:cs typeface="Montserrat"/>
                          <a:sym typeface="Montserrat"/>
                        </a:rPr>
                        <a:t>-</a:t>
                      </a:r>
                      <a:endParaRPr b="1" sz="1000">
                        <a:solidFill>
                          <a:schemeClr val="dk2"/>
                        </a:solidFill>
                        <a:latin typeface="Montserrat"/>
                        <a:ea typeface="Montserrat"/>
                        <a:cs typeface="Montserrat"/>
                        <a:sym typeface="Montserrat"/>
                      </a:endParaRPr>
                    </a:p>
                  </a:txBody>
                  <a:tcPr marT="91425" marB="91425"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r>
            </a:tbl>
          </a:graphicData>
        </a:graphic>
      </p:graphicFrame>
      <p:sp>
        <p:nvSpPr>
          <p:cNvPr id="137" name="Google Shape;137;p19"/>
          <p:cNvSpPr txBox="1"/>
          <p:nvPr>
            <p:ph idx="12" type="sldNum"/>
          </p:nvPr>
        </p:nvSpPr>
        <p:spPr>
          <a:xfrm>
            <a:off x="6973103" y="7364925"/>
            <a:ext cx="2506500" cy="407100"/>
          </a:xfrm>
          <a:prstGeom prst="rect">
            <a:avLst/>
          </a:prstGeom>
        </p:spPr>
        <p:txBody>
          <a:bodyPr anchorCtr="0" anchor="ctr" bIns="113100" lIns="113100" spcFirstLastPara="1" rIns="113100" wrap="square" tIns="113100">
            <a:noAutofit/>
          </a:bodyPr>
          <a:lstStyle/>
          <a:p>
            <a:pPr indent="0" lvl="0" marL="0" rtl="0" algn="r">
              <a:spcBef>
                <a:spcPts val="0"/>
              </a:spcBef>
              <a:spcAft>
                <a:spcPts val="0"/>
              </a:spcAft>
              <a:buNone/>
            </a:pPr>
            <a:r>
              <a:rPr lang="en"/>
              <a:t>Page </a:t>
            </a:r>
            <a:fld id="{00000000-1234-1234-1234-123412341234}" type="slidenum">
              <a:rPr lang="en"/>
              <a:t>‹#›</a:t>
            </a:fld>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FFF"/>
        </a:solidFill>
      </p:bgPr>
    </p:bg>
    <p:spTree>
      <p:nvGrpSpPr>
        <p:cNvPr id="141" name="Shape 141"/>
        <p:cNvGrpSpPr/>
        <p:nvPr/>
      </p:nvGrpSpPr>
      <p:grpSpPr>
        <a:xfrm>
          <a:off x="0" y="0"/>
          <a:ext cx="0" cy="0"/>
          <a:chOff x="0" y="0"/>
          <a:chExt cx="0" cy="0"/>
        </a:xfrm>
      </p:grpSpPr>
      <p:sp>
        <p:nvSpPr>
          <p:cNvPr id="142" name="Google Shape;142;p20"/>
          <p:cNvSpPr txBox="1"/>
          <p:nvPr>
            <p:ph idx="4294967295" type="subTitle"/>
          </p:nvPr>
        </p:nvSpPr>
        <p:spPr>
          <a:xfrm>
            <a:off x="549029" y="508257"/>
            <a:ext cx="9189600" cy="572100"/>
          </a:xfrm>
          <a:prstGeom prst="rect">
            <a:avLst/>
          </a:prstGeom>
        </p:spPr>
        <p:txBody>
          <a:bodyPr anchorCtr="0" anchor="t" bIns="113100" lIns="113100" spcFirstLastPara="1" rIns="113100" wrap="square" tIns="113100">
            <a:noAutofit/>
          </a:bodyPr>
          <a:lstStyle/>
          <a:p>
            <a:pPr indent="0" lvl="0" marL="0" rtl="0" algn="l">
              <a:lnSpc>
                <a:spcPct val="115000"/>
              </a:lnSpc>
              <a:spcBef>
                <a:spcPts val="0"/>
              </a:spcBef>
              <a:spcAft>
                <a:spcPts val="2000"/>
              </a:spcAft>
              <a:buNone/>
            </a:pPr>
            <a:r>
              <a:rPr lang="en" sz="2200">
                <a:solidFill>
                  <a:schemeClr val="accent1"/>
                </a:solidFill>
              </a:rPr>
              <a:t>Income &amp; Expenses</a:t>
            </a:r>
            <a:endParaRPr i="1" sz="2200">
              <a:solidFill>
                <a:schemeClr val="accent1"/>
              </a:solidFill>
              <a:latin typeface="Montserrat"/>
              <a:ea typeface="Montserrat"/>
              <a:cs typeface="Montserrat"/>
              <a:sym typeface="Montserrat"/>
            </a:endParaRPr>
          </a:p>
        </p:txBody>
      </p:sp>
      <p:graphicFrame>
        <p:nvGraphicFramePr>
          <p:cNvPr id="143" name="Google Shape;143;p20"/>
          <p:cNvGraphicFramePr/>
          <p:nvPr/>
        </p:nvGraphicFramePr>
        <p:xfrm>
          <a:off x="699604" y="1461354"/>
          <a:ext cx="3000000" cy="3000000"/>
        </p:xfrm>
        <a:graphic>
          <a:graphicData uri="http://schemas.openxmlformats.org/drawingml/2006/table">
            <a:tbl>
              <a:tblPr>
                <a:noFill/>
                <a:tableStyleId>{14D47D52-66CE-4A08-A884-438E3A053E4B}</a:tableStyleId>
              </a:tblPr>
              <a:tblGrid>
                <a:gridCol w="2886400"/>
                <a:gridCol w="2886400"/>
                <a:gridCol w="2886400"/>
              </a:tblGrid>
              <a:tr h="2561950">
                <a:tc>
                  <a:txBody>
                    <a:bodyPr/>
                    <a:lstStyle/>
                    <a:p>
                      <a:pPr indent="0" lvl="0" marL="0" rtl="0" algn="l">
                        <a:lnSpc>
                          <a:spcPct val="115000"/>
                        </a:lnSpc>
                        <a:spcBef>
                          <a:spcPts val="0"/>
                        </a:spcBef>
                        <a:spcAft>
                          <a:spcPts val="0"/>
                        </a:spcAft>
                        <a:buNone/>
                      </a:pPr>
                      <a:r>
                        <a:rPr b="1" lang="en" sz="1000">
                          <a:solidFill>
                            <a:schemeClr val="accent1"/>
                          </a:solidFill>
                          <a:latin typeface="Montserrat"/>
                          <a:ea typeface="Montserrat"/>
                          <a:cs typeface="Montserrat"/>
                          <a:sym typeface="Montserrat"/>
                        </a:rPr>
                        <a:t>EXPENSE SUMMARY</a:t>
                      </a:r>
                      <a:endParaRPr b="1" sz="1000">
                        <a:solidFill>
                          <a:schemeClr val="accent1"/>
                        </a:solidFill>
                        <a:latin typeface="Montserrat"/>
                        <a:ea typeface="Montserrat"/>
                        <a:cs typeface="Montserrat"/>
                        <a:sym typeface="Montserrat"/>
                      </a:endParaRPr>
                    </a:p>
                    <a:p>
                      <a:pPr indent="0" lvl="0" marL="0" rtl="0" algn="l">
                        <a:lnSpc>
                          <a:spcPct val="115000"/>
                        </a:lnSpc>
                        <a:spcBef>
                          <a:spcPts val="1000"/>
                        </a:spcBef>
                        <a:spcAft>
                          <a:spcPts val="0"/>
                        </a:spcAft>
                        <a:buNone/>
                      </a:pPr>
                      <a:r>
                        <a:rPr lang="en" sz="1000">
                          <a:solidFill>
                            <a:schemeClr val="dk2"/>
                          </a:solidFill>
                          <a:latin typeface="Montserrat"/>
                          <a:ea typeface="Montserrat"/>
                          <a:cs typeface="Montserrat"/>
                          <a:sym typeface="Montserrat"/>
                        </a:rPr>
                        <a:t>Payroll &amp; benefits</a:t>
                      </a:r>
                      <a:endParaRPr sz="1000">
                        <a:solidFill>
                          <a:schemeClr val="dk2"/>
                        </a:solidFill>
                        <a:latin typeface="Montserrat"/>
                        <a:ea typeface="Montserrat"/>
                        <a:cs typeface="Montserrat"/>
                        <a:sym typeface="Montserrat"/>
                      </a:endParaRPr>
                    </a:p>
                    <a:p>
                      <a:pPr indent="0" lvl="0" marL="0" rtl="0" algn="l">
                        <a:lnSpc>
                          <a:spcPct val="115000"/>
                        </a:lnSpc>
                        <a:spcBef>
                          <a:spcPts val="400"/>
                        </a:spcBef>
                        <a:spcAft>
                          <a:spcPts val="0"/>
                        </a:spcAft>
                        <a:buNone/>
                      </a:pPr>
                      <a:r>
                        <a:rPr lang="en" sz="1000">
                          <a:solidFill>
                            <a:schemeClr val="dk2"/>
                          </a:solidFill>
                          <a:latin typeface="Montserrat"/>
                          <a:ea typeface="Montserrat"/>
                          <a:cs typeface="Montserrat"/>
                          <a:sym typeface="Montserrat"/>
                        </a:rPr>
                        <a:t>Leasing commissions</a:t>
                      </a:r>
                      <a:endParaRPr sz="1000">
                        <a:solidFill>
                          <a:schemeClr val="dk2"/>
                        </a:solidFill>
                        <a:latin typeface="Montserrat"/>
                        <a:ea typeface="Montserrat"/>
                        <a:cs typeface="Montserrat"/>
                        <a:sym typeface="Montserrat"/>
                      </a:endParaRPr>
                    </a:p>
                    <a:p>
                      <a:pPr indent="0" lvl="0" marL="0" rtl="0" algn="l">
                        <a:lnSpc>
                          <a:spcPct val="115000"/>
                        </a:lnSpc>
                        <a:spcBef>
                          <a:spcPts val="400"/>
                        </a:spcBef>
                        <a:spcAft>
                          <a:spcPts val="0"/>
                        </a:spcAft>
                        <a:buNone/>
                      </a:pPr>
                      <a:r>
                        <a:rPr lang="en" sz="1000">
                          <a:solidFill>
                            <a:schemeClr val="dk2"/>
                          </a:solidFill>
                          <a:latin typeface="Montserrat"/>
                          <a:ea typeface="Montserrat"/>
                          <a:cs typeface="Montserrat"/>
                          <a:sym typeface="Montserrat"/>
                        </a:rPr>
                        <a:t>Tenant improvements</a:t>
                      </a:r>
                      <a:endParaRPr sz="1000">
                        <a:solidFill>
                          <a:schemeClr val="dk2"/>
                        </a:solidFill>
                        <a:latin typeface="Montserrat"/>
                        <a:ea typeface="Montserrat"/>
                        <a:cs typeface="Montserrat"/>
                        <a:sym typeface="Montserrat"/>
                      </a:endParaRPr>
                    </a:p>
                    <a:p>
                      <a:pPr indent="0" lvl="0" marL="0" rtl="0" algn="l">
                        <a:lnSpc>
                          <a:spcPct val="115000"/>
                        </a:lnSpc>
                        <a:spcBef>
                          <a:spcPts val="400"/>
                        </a:spcBef>
                        <a:spcAft>
                          <a:spcPts val="0"/>
                        </a:spcAft>
                        <a:buNone/>
                      </a:pPr>
                      <a:r>
                        <a:rPr lang="en" sz="1000">
                          <a:solidFill>
                            <a:schemeClr val="dk2"/>
                          </a:solidFill>
                          <a:latin typeface="Montserrat"/>
                          <a:ea typeface="Montserrat"/>
                          <a:cs typeface="Montserrat"/>
                          <a:sym typeface="Montserrat"/>
                        </a:rPr>
                        <a:t>Property taxes</a:t>
                      </a:r>
                      <a:endParaRPr sz="1000">
                        <a:solidFill>
                          <a:schemeClr val="dk2"/>
                        </a:solidFill>
                        <a:latin typeface="Montserrat"/>
                        <a:ea typeface="Montserrat"/>
                        <a:cs typeface="Montserrat"/>
                        <a:sym typeface="Montserrat"/>
                      </a:endParaRPr>
                    </a:p>
                    <a:p>
                      <a:pPr indent="0" lvl="0" marL="0" rtl="0" algn="l">
                        <a:lnSpc>
                          <a:spcPct val="115000"/>
                        </a:lnSpc>
                        <a:spcBef>
                          <a:spcPts val="400"/>
                        </a:spcBef>
                        <a:spcAft>
                          <a:spcPts val="0"/>
                        </a:spcAft>
                        <a:buNone/>
                      </a:pPr>
                      <a:r>
                        <a:rPr lang="en" sz="1000">
                          <a:solidFill>
                            <a:schemeClr val="dk2"/>
                          </a:solidFill>
                          <a:latin typeface="Montserrat"/>
                          <a:ea typeface="Montserrat"/>
                          <a:cs typeface="Montserrat"/>
                          <a:sym typeface="Montserrat"/>
                        </a:rPr>
                        <a:t>Utilities</a:t>
                      </a:r>
                      <a:endParaRPr sz="1000">
                        <a:solidFill>
                          <a:schemeClr val="dk2"/>
                        </a:solidFill>
                        <a:latin typeface="Montserrat"/>
                        <a:ea typeface="Montserrat"/>
                        <a:cs typeface="Montserrat"/>
                        <a:sym typeface="Montserrat"/>
                      </a:endParaRPr>
                    </a:p>
                    <a:p>
                      <a:pPr indent="0" lvl="0" marL="0" rtl="0" algn="l">
                        <a:lnSpc>
                          <a:spcPct val="115000"/>
                        </a:lnSpc>
                        <a:spcBef>
                          <a:spcPts val="400"/>
                        </a:spcBef>
                        <a:spcAft>
                          <a:spcPts val="0"/>
                        </a:spcAft>
                        <a:buNone/>
                      </a:pPr>
                      <a:r>
                        <a:rPr lang="en" sz="1000">
                          <a:solidFill>
                            <a:schemeClr val="dk2"/>
                          </a:solidFill>
                          <a:latin typeface="Montserrat"/>
                          <a:ea typeface="Montserrat"/>
                          <a:cs typeface="Montserrat"/>
                          <a:sym typeface="Montserrat"/>
                        </a:rPr>
                        <a:t>Security</a:t>
                      </a:r>
                      <a:endParaRPr sz="1000">
                        <a:solidFill>
                          <a:schemeClr val="dk2"/>
                        </a:solidFill>
                        <a:latin typeface="Montserrat"/>
                        <a:ea typeface="Montserrat"/>
                        <a:cs typeface="Montserrat"/>
                        <a:sym typeface="Montserrat"/>
                      </a:endParaRPr>
                    </a:p>
                    <a:p>
                      <a:pPr indent="0" lvl="0" marL="0" rtl="0" algn="l">
                        <a:lnSpc>
                          <a:spcPct val="115000"/>
                        </a:lnSpc>
                        <a:spcBef>
                          <a:spcPts val="400"/>
                        </a:spcBef>
                        <a:spcAft>
                          <a:spcPts val="0"/>
                        </a:spcAft>
                        <a:buNone/>
                      </a:pPr>
                      <a:r>
                        <a:rPr lang="en" sz="1000">
                          <a:solidFill>
                            <a:schemeClr val="dk2"/>
                          </a:solidFill>
                          <a:latin typeface="Montserrat"/>
                          <a:ea typeface="Montserrat"/>
                          <a:cs typeface="Montserrat"/>
                          <a:sym typeface="Montserrat"/>
                        </a:rPr>
                        <a:t>Administrative</a:t>
                      </a:r>
                      <a:endParaRPr sz="1000">
                        <a:solidFill>
                          <a:schemeClr val="dk2"/>
                        </a:solidFill>
                        <a:latin typeface="Montserrat"/>
                        <a:ea typeface="Montserrat"/>
                        <a:cs typeface="Montserrat"/>
                        <a:sym typeface="Montserrat"/>
                      </a:endParaRPr>
                    </a:p>
                    <a:p>
                      <a:pPr indent="0" lvl="0" marL="0" rtl="0" algn="l">
                        <a:lnSpc>
                          <a:spcPct val="115000"/>
                        </a:lnSpc>
                        <a:spcBef>
                          <a:spcPts val="400"/>
                        </a:spcBef>
                        <a:spcAft>
                          <a:spcPts val="0"/>
                        </a:spcAft>
                        <a:buNone/>
                      </a:pPr>
                      <a:r>
                        <a:rPr lang="en" sz="1000">
                          <a:solidFill>
                            <a:schemeClr val="dk2"/>
                          </a:solidFill>
                          <a:latin typeface="Montserrat"/>
                          <a:ea typeface="Montserrat"/>
                          <a:cs typeface="Montserrat"/>
                          <a:sym typeface="Montserrat"/>
                        </a:rPr>
                        <a:t>Marketing / promotions</a:t>
                      </a:r>
                      <a:endParaRPr sz="1000">
                        <a:solidFill>
                          <a:schemeClr val="dk2"/>
                        </a:solidFill>
                        <a:latin typeface="Montserrat"/>
                        <a:ea typeface="Montserrat"/>
                        <a:cs typeface="Montserrat"/>
                        <a:sym typeface="Montserrat"/>
                      </a:endParaRPr>
                    </a:p>
                    <a:p>
                      <a:pPr indent="0" lvl="0" marL="0" rtl="0" algn="l">
                        <a:lnSpc>
                          <a:spcPct val="115000"/>
                        </a:lnSpc>
                        <a:spcBef>
                          <a:spcPts val="400"/>
                        </a:spcBef>
                        <a:spcAft>
                          <a:spcPts val="0"/>
                        </a:spcAft>
                        <a:buNone/>
                      </a:pPr>
                      <a:r>
                        <a:rPr lang="en" sz="1000">
                          <a:solidFill>
                            <a:schemeClr val="dk2"/>
                          </a:solidFill>
                          <a:latin typeface="Montserrat"/>
                          <a:ea typeface="Montserrat"/>
                          <a:cs typeface="Montserrat"/>
                          <a:sym typeface="Montserrat"/>
                        </a:rPr>
                        <a:t>Cleaning</a:t>
                      </a:r>
                      <a:endParaRPr sz="1000">
                        <a:solidFill>
                          <a:schemeClr val="dk2"/>
                        </a:solidFill>
                        <a:latin typeface="Montserrat"/>
                        <a:ea typeface="Montserrat"/>
                        <a:cs typeface="Montserrat"/>
                        <a:sym typeface="Montserrat"/>
                      </a:endParaRPr>
                    </a:p>
                    <a:p>
                      <a:pPr indent="0" lvl="0" marL="0" rtl="0" algn="l">
                        <a:lnSpc>
                          <a:spcPct val="115000"/>
                        </a:lnSpc>
                        <a:spcBef>
                          <a:spcPts val="400"/>
                        </a:spcBef>
                        <a:spcAft>
                          <a:spcPts val="0"/>
                        </a:spcAft>
                        <a:buNone/>
                      </a:pPr>
                      <a:r>
                        <a:rPr lang="en" sz="1000">
                          <a:solidFill>
                            <a:schemeClr val="dk2"/>
                          </a:solidFill>
                          <a:latin typeface="Montserrat"/>
                          <a:ea typeface="Montserrat"/>
                          <a:cs typeface="Montserrat"/>
                          <a:sym typeface="Montserrat"/>
                        </a:rPr>
                        <a:t>Management fee</a:t>
                      </a:r>
                      <a:endParaRPr sz="1000">
                        <a:solidFill>
                          <a:schemeClr val="dk2"/>
                        </a:solidFill>
                        <a:latin typeface="Montserrat"/>
                        <a:ea typeface="Montserrat"/>
                        <a:cs typeface="Montserrat"/>
                        <a:sym typeface="Montserrat"/>
                      </a:endParaRPr>
                    </a:p>
                    <a:p>
                      <a:pPr indent="0" lvl="0" marL="0" rtl="0" algn="l">
                        <a:lnSpc>
                          <a:spcPct val="115000"/>
                        </a:lnSpc>
                        <a:spcBef>
                          <a:spcPts val="400"/>
                        </a:spcBef>
                        <a:spcAft>
                          <a:spcPts val="0"/>
                        </a:spcAft>
                        <a:buNone/>
                      </a:pPr>
                      <a:r>
                        <a:rPr lang="en" sz="1000">
                          <a:solidFill>
                            <a:schemeClr val="dk2"/>
                          </a:solidFill>
                          <a:latin typeface="Montserrat"/>
                          <a:ea typeface="Montserrat"/>
                          <a:cs typeface="Montserrat"/>
                          <a:sym typeface="Montserrat"/>
                        </a:rPr>
                        <a:t>Insurance</a:t>
                      </a:r>
                      <a:endParaRPr sz="1000">
                        <a:solidFill>
                          <a:schemeClr val="dk2"/>
                        </a:solidFill>
                        <a:latin typeface="Montserrat"/>
                        <a:ea typeface="Montserrat"/>
                        <a:cs typeface="Montserrat"/>
                        <a:sym typeface="Montserrat"/>
                      </a:endParaRPr>
                    </a:p>
                    <a:p>
                      <a:pPr indent="0" lvl="0" marL="0" rtl="0" algn="l">
                        <a:lnSpc>
                          <a:spcPct val="115000"/>
                        </a:lnSpc>
                        <a:spcBef>
                          <a:spcPts val="400"/>
                        </a:spcBef>
                        <a:spcAft>
                          <a:spcPts val="0"/>
                        </a:spcAft>
                        <a:buNone/>
                      </a:pPr>
                      <a:r>
                        <a:rPr lang="en" sz="1000">
                          <a:solidFill>
                            <a:schemeClr val="dk2"/>
                          </a:solidFill>
                          <a:latin typeface="Montserrat"/>
                          <a:ea typeface="Montserrat"/>
                          <a:cs typeface="Montserrat"/>
                          <a:sym typeface="Montserrat"/>
                        </a:rPr>
                        <a:t>Repairs &amp; maintenance</a:t>
                      </a:r>
                      <a:endParaRPr sz="1000">
                        <a:solidFill>
                          <a:schemeClr val="dk2"/>
                        </a:solidFill>
                        <a:latin typeface="Montserrat"/>
                        <a:ea typeface="Montserrat"/>
                        <a:cs typeface="Montserrat"/>
                        <a:sym typeface="Montserrat"/>
                      </a:endParaRPr>
                    </a:p>
                    <a:p>
                      <a:pPr indent="0" lvl="0" marL="0" rtl="0" algn="l">
                        <a:lnSpc>
                          <a:spcPct val="115000"/>
                        </a:lnSpc>
                        <a:spcBef>
                          <a:spcPts val="400"/>
                        </a:spcBef>
                        <a:spcAft>
                          <a:spcPts val="400"/>
                        </a:spcAft>
                        <a:buNone/>
                      </a:pPr>
                      <a:r>
                        <a:rPr lang="en" sz="1000">
                          <a:solidFill>
                            <a:schemeClr val="dk2"/>
                          </a:solidFill>
                          <a:latin typeface="Montserrat"/>
                          <a:ea typeface="Montserrat"/>
                          <a:cs typeface="Montserrat"/>
                          <a:sym typeface="Montserrat"/>
                        </a:rPr>
                        <a:t>Capital reserves</a:t>
                      </a:r>
                      <a:endParaRPr b="1" sz="1000">
                        <a:solidFill>
                          <a:schemeClr val="dk2"/>
                        </a:solidFill>
                        <a:latin typeface="Montserrat"/>
                        <a:ea typeface="Montserrat"/>
                        <a:cs typeface="Montserrat"/>
                        <a:sym typeface="Montserrat"/>
                      </a:endParaRPr>
                    </a:p>
                  </a:txBody>
                  <a:tcPr marT="91425" marB="91425"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0" rtl="0" algn="r">
                        <a:lnSpc>
                          <a:spcPct val="115000"/>
                        </a:lnSpc>
                        <a:spcBef>
                          <a:spcPts val="0"/>
                        </a:spcBef>
                        <a:spcAft>
                          <a:spcPts val="0"/>
                        </a:spcAft>
                        <a:buNone/>
                      </a:pPr>
                      <a:r>
                        <a:rPr b="1" lang="en" sz="1000">
                          <a:solidFill>
                            <a:schemeClr val="accent1"/>
                          </a:solidFill>
                          <a:latin typeface="Montserrat"/>
                          <a:ea typeface="Montserrat"/>
                          <a:cs typeface="Montserrat"/>
                          <a:sym typeface="Montserrat"/>
                        </a:rPr>
                        <a:t>2020</a:t>
                      </a:r>
                      <a:endParaRPr b="1" sz="1000">
                        <a:solidFill>
                          <a:schemeClr val="accent1"/>
                        </a:solidFill>
                        <a:latin typeface="Montserrat"/>
                        <a:ea typeface="Montserrat"/>
                        <a:cs typeface="Montserrat"/>
                        <a:sym typeface="Montserrat"/>
                      </a:endParaRPr>
                    </a:p>
                    <a:p>
                      <a:pPr indent="0" lvl="0" marL="114300" rtl="0" algn="r">
                        <a:lnSpc>
                          <a:spcPct val="115000"/>
                        </a:lnSpc>
                        <a:spcBef>
                          <a:spcPts val="1000"/>
                        </a:spcBef>
                        <a:spcAft>
                          <a:spcPts val="0"/>
                        </a:spcAft>
                        <a:buNone/>
                      </a:pPr>
                      <a:r>
                        <a:rPr lang="en" sz="1000">
                          <a:solidFill>
                            <a:schemeClr val="dk2"/>
                          </a:solidFill>
                          <a:latin typeface="Montserrat"/>
                          <a:ea typeface="Montserrat"/>
                          <a:cs typeface="Montserrat"/>
                          <a:sym typeface="Montserrat"/>
                        </a:rPr>
                        <a:t>$2,000,000</a:t>
                      </a:r>
                      <a:endParaRPr sz="1000">
                        <a:solidFill>
                          <a:schemeClr val="dk2"/>
                        </a:solidFill>
                        <a:latin typeface="Montserrat"/>
                        <a:ea typeface="Montserrat"/>
                        <a:cs typeface="Montserrat"/>
                        <a:sym typeface="Montserrat"/>
                      </a:endParaRPr>
                    </a:p>
                    <a:p>
                      <a:pPr indent="0" lvl="0" marL="114300" rtl="0" algn="r">
                        <a:lnSpc>
                          <a:spcPct val="115000"/>
                        </a:lnSpc>
                        <a:spcBef>
                          <a:spcPts val="400"/>
                        </a:spcBef>
                        <a:spcAft>
                          <a:spcPts val="0"/>
                        </a:spcAft>
                        <a:buNone/>
                      </a:pPr>
                      <a:r>
                        <a:rPr lang="en" sz="1000">
                          <a:solidFill>
                            <a:schemeClr val="dk2"/>
                          </a:solidFill>
                          <a:latin typeface="Montserrat"/>
                          <a:ea typeface="Montserrat"/>
                          <a:cs typeface="Montserrat"/>
                          <a:sym typeface="Montserrat"/>
                        </a:rPr>
                        <a:t>$4.88</a:t>
                      </a:r>
                      <a:endParaRPr sz="1000">
                        <a:solidFill>
                          <a:schemeClr val="dk2"/>
                        </a:solidFill>
                        <a:latin typeface="Montserrat"/>
                        <a:ea typeface="Montserrat"/>
                        <a:cs typeface="Montserrat"/>
                        <a:sym typeface="Montserrat"/>
                      </a:endParaRPr>
                    </a:p>
                    <a:p>
                      <a:pPr indent="0" lvl="0" marL="114300" rtl="0" algn="r">
                        <a:lnSpc>
                          <a:spcPct val="115000"/>
                        </a:lnSpc>
                        <a:spcBef>
                          <a:spcPts val="400"/>
                        </a:spcBef>
                        <a:spcAft>
                          <a:spcPts val="0"/>
                        </a:spcAft>
                        <a:buNone/>
                      </a:pPr>
                      <a:r>
                        <a:rPr lang="en" sz="1000">
                          <a:solidFill>
                            <a:schemeClr val="dk2"/>
                          </a:solidFill>
                          <a:latin typeface="Montserrat"/>
                          <a:ea typeface="Montserrat"/>
                          <a:cs typeface="Montserrat"/>
                          <a:sym typeface="Montserrat"/>
                        </a:rPr>
                        <a:t>-</a:t>
                      </a:r>
                      <a:endParaRPr sz="1000">
                        <a:solidFill>
                          <a:schemeClr val="dk2"/>
                        </a:solidFill>
                        <a:latin typeface="Montserrat"/>
                        <a:ea typeface="Montserrat"/>
                        <a:cs typeface="Montserrat"/>
                        <a:sym typeface="Montserrat"/>
                      </a:endParaRPr>
                    </a:p>
                    <a:p>
                      <a:pPr indent="0" lvl="0" marL="114300" rtl="0" algn="r">
                        <a:lnSpc>
                          <a:spcPct val="115000"/>
                        </a:lnSpc>
                        <a:spcBef>
                          <a:spcPts val="400"/>
                        </a:spcBef>
                        <a:spcAft>
                          <a:spcPts val="0"/>
                        </a:spcAft>
                        <a:buNone/>
                      </a:pPr>
                      <a:r>
                        <a:rPr lang="en" sz="1000">
                          <a:solidFill>
                            <a:schemeClr val="dk2"/>
                          </a:solidFill>
                          <a:latin typeface="Montserrat"/>
                          <a:ea typeface="Montserrat"/>
                          <a:cs typeface="Montserrat"/>
                          <a:sym typeface="Montserrat"/>
                        </a:rPr>
                        <a:t>-%</a:t>
                      </a:r>
                      <a:endParaRPr sz="1000">
                        <a:solidFill>
                          <a:schemeClr val="dk2"/>
                        </a:solidFill>
                        <a:latin typeface="Montserrat"/>
                        <a:ea typeface="Montserrat"/>
                        <a:cs typeface="Montserrat"/>
                        <a:sym typeface="Montserrat"/>
                      </a:endParaRPr>
                    </a:p>
                    <a:p>
                      <a:pPr indent="0" lvl="0" marL="114300" rtl="0" algn="r">
                        <a:lnSpc>
                          <a:spcPct val="115000"/>
                        </a:lnSpc>
                        <a:spcBef>
                          <a:spcPts val="400"/>
                        </a:spcBef>
                        <a:spcAft>
                          <a:spcPts val="0"/>
                        </a:spcAft>
                        <a:buNone/>
                      </a:pPr>
                      <a:r>
                        <a:rPr lang="en" sz="1000">
                          <a:solidFill>
                            <a:schemeClr val="dk2"/>
                          </a:solidFill>
                          <a:latin typeface="Montserrat"/>
                          <a:ea typeface="Montserrat"/>
                          <a:cs typeface="Montserrat"/>
                          <a:sym typeface="Montserrat"/>
                        </a:rPr>
                        <a:t>-</a:t>
                      </a:r>
                      <a:endParaRPr sz="1000">
                        <a:solidFill>
                          <a:schemeClr val="dk2"/>
                        </a:solidFill>
                        <a:latin typeface="Montserrat"/>
                        <a:ea typeface="Montserrat"/>
                        <a:cs typeface="Montserrat"/>
                        <a:sym typeface="Montserrat"/>
                      </a:endParaRPr>
                    </a:p>
                    <a:p>
                      <a:pPr indent="0" lvl="0" marL="114300" rtl="0" algn="r">
                        <a:lnSpc>
                          <a:spcPct val="115000"/>
                        </a:lnSpc>
                        <a:spcBef>
                          <a:spcPts val="400"/>
                        </a:spcBef>
                        <a:spcAft>
                          <a:spcPts val="0"/>
                        </a:spcAft>
                        <a:buNone/>
                      </a:pPr>
                      <a:r>
                        <a:rPr lang="en" sz="1000">
                          <a:solidFill>
                            <a:schemeClr val="dk2"/>
                          </a:solidFill>
                          <a:latin typeface="Montserrat"/>
                          <a:ea typeface="Montserrat"/>
                          <a:cs typeface="Montserrat"/>
                          <a:sym typeface="Montserrat"/>
                        </a:rPr>
                        <a:t>-</a:t>
                      </a:r>
                      <a:endParaRPr sz="1000">
                        <a:solidFill>
                          <a:schemeClr val="dk2"/>
                        </a:solidFill>
                        <a:latin typeface="Montserrat"/>
                        <a:ea typeface="Montserrat"/>
                        <a:cs typeface="Montserrat"/>
                        <a:sym typeface="Montserrat"/>
                      </a:endParaRPr>
                    </a:p>
                    <a:p>
                      <a:pPr indent="0" lvl="0" marL="114300" rtl="0" algn="r">
                        <a:lnSpc>
                          <a:spcPct val="115000"/>
                        </a:lnSpc>
                        <a:spcBef>
                          <a:spcPts val="400"/>
                        </a:spcBef>
                        <a:spcAft>
                          <a:spcPts val="0"/>
                        </a:spcAft>
                        <a:buNone/>
                      </a:pPr>
                      <a:r>
                        <a:rPr lang="en" sz="1000">
                          <a:solidFill>
                            <a:schemeClr val="dk2"/>
                          </a:solidFill>
                          <a:latin typeface="Montserrat"/>
                          <a:ea typeface="Montserrat"/>
                          <a:cs typeface="Montserrat"/>
                          <a:sym typeface="Montserrat"/>
                        </a:rPr>
                        <a:t>-</a:t>
                      </a:r>
                      <a:endParaRPr sz="1000">
                        <a:solidFill>
                          <a:schemeClr val="dk2"/>
                        </a:solidFill>
                        <a:latin typeface="Montserrat"/>
                        <a:ea typeface="Montserrat"/>
                        <a:cs typeface="Montserrat"/>
                        <a:sym typeface="Montserrat"/>
                      </a:endParaRPr>
                    </a:p>
                    <a:p>
                      <a:pPr indent="0" lvl="0" marL="114300" rtl="0" algn="r">
                        <a:lnSpc>
                          <a:spcPct val="115000"/>
                        </a:lnSpc>
                        <a:spcBef>
                          <a:spcPts val="400"/>
                        </a:spcBef>
                        <a:spcAft>
                          <a:spcPts val="0"/>
                        </a:spcAft>
                        <a:buNone/>
                      </a:pPr>
                      <a:r>
                        <a:rPr lang="en" sz="1000">
                          <a:solidFill>
                            <a:schemeClr val="dk2"/>
                          </a:solidFill>
                          <a:latin typeface="Montserrat"/>
                          <a:ea typeface="Montserrat"/>
                          <a:cs typeface="Montserrat"/>
                          <a:sym typeface="Montserrat"/>
                        </a:rPr>
                        <a:t>-</a:t>
                      </a:r>
                      <a:endParaRPr sz="1000">
                        <a:solidFill>
                          <a:schemeClr val="dk2"/>
                        </a:solidFill>
                        <a:latin typeface="Montserrat"/>
                        <a:ea typeface="Montserrat"/>
                        <a:cs typeface="Montserrat"/>
                        <a:sym typeface="Montserrat"/>
                      </a:endParaRPr>
                    </a:p>
                    <a:p>
                      <a:pPr indent="0" lvl="0" marL="114300" rtl="0" algn="r">
                        <a:lnSpc>
                          <a:spcPct val="115000"/>
                        </a:lnSpc>
                        <a:spcBef>
                          <a:spcPts val="400"/>
                        </a:spcBef>
                        <a:spcAft>
                          <a:spcPts val="0"/>
                        </a:spcAft>
                        <a:buNone/>
                      </a:pPr>
                      <a:r>
                        <a:rPr lang="en" sz="1000">
                          <a:solidFill>
                            <a:schemeClr val="dk2"/>
                          </a:solidFill>
                          <a:latin typeface="Montserrat"/>
                          <a:ea typeface="Montserrat"/>
                          <a:cs typeface="Montserrat"/>
                          <a:sym typeface="Montserrat"/>
                        </a:rPr>
                        <a:t>-</a:t>
                      </a:r>
                      <a:endParaRPr sz="1000">
                        <a:solidFill>
                          <a:schemeClr val="dk2"/>
                        </a:solidFill>
                        <a:latin typeface="Montserrat"/>
                        <a:ea typeface="Montserrat"/>
                        <a:cs typeface="Montserrat"/>
                        <a:sym typeface="Montserrat"/>
                      </a:endParaRPr>
                    </a:p>
                    <a:p>
                      <a:pPr indent="0" lvl="0" marL="114300" rtl="0" algn="r">
                        <a:lnSpc>
                          <a:spcPct val="115000"/>
                        </a:lnSpc>
                        <a:spcBef>
                          <a:spcPts val="400"/>
                        </a:spcBef>
                        <a:spcAft>
                          <a:spcPts val="0"/>
                        </a:spcAft>
                        <a:buNone/>
                      </a:pPr>
                      <a:r>
                        <a:rPr lang="en" sz="1000">
                          <a:solidFill>
                            <a:schemeClr val="dk2"/>
                          </a:solidFill>
                          <a:latin typeface="Montserrat"/>
                          <a:ea typeface="Montserrat"/>
                          <a:cs typeface="Montserrat"/>
                          <a:sym typeface="Montserrat"/>
                        </a:rPr>
                        <a:t>-</a:t>
                      </a:r>
                      <a:endParaRPr sz="1000">
                        <a:solidFill>
                          <a:schemeClr val="dk2"/>
                        </a:solidFill>
                        <a:latin typeface="Montserrat"/>
                        <a:ea typeface="Montserrat"/>
                        <a:cs typeface="Montserrat"/>
                        <a:sym typeface="Montserrat"/>
                      </a:endParaRPr>
                    </a:p>
                    <a:p>
                      <a:pPr indent="0" lvl="0" marL="114300" rtl="0" algn="r">
                        <a:lnSpc>
                          <a:spcPct val="115000"/>
                        </a:lnSpc>
                        <a:spcBef>
                          <a:spcPts val="400"/>
                        </a:spcBef>
                        <a:spcAft>
                          <a:spcPts val="0"/>
                        </a:spcAft>
                        <a:buNone/>
                      </a:pPr>
                      <a:r>
                        <a:rPr lang="en" sz="1000">
                          <a:solidFill>
                            <a:schemeClr val="dk2"/>
                          </a:solidFill>
                          <a:latin typeface="Montserrat"/>
                          <a:ea typeface="Montserrat"/>
                          <a:cs typeface="Montserrat"/>
                          <a:sym typeface="Montserrat"/>
                        </a:rPr>
                        <a:t>-</a:t>
                      </a:r>
                      <a:endParaRPr sz="1000">
                        <a:solidFill>
                          <a:schemeClr val="dk2"/>
                        </a:solidFill>
                        <a:latin typeface="Montserrat"/>
                        <a:ea typeface="Montserrat"/>
                        <a:cs typeface="Montserrat"/>
                        <a:sym typeface="Montserrat"/>
                      </a:endParaRPr>
                    </a:p>
                    <a:p>
                      <a:pPr indent="0" lvl="0" marL="114300" rtl="0" algn="r">
                        <a:lnSpc>
                          <a:spcPct val="115000"/>
                        </a:lnSpc>
                        <a:spcBef>
                          <a:spcPts val="400"/>
                        </a:spcBef>
                        <a:spcAft>
                          <a:spcPts val="0"/>
                        </a:spcAft>
                        <a:buNone/>
                      </a:pPr>
                      <a:r>
                        <a:rPr lang="en" sz="1000">
                          <a:solidFill>
                            <a:schemeClr val="dk2"/>
                          </a:solidFill>
                          <a:latin typeface="Montserrat"/>
                          <a:ea typeface="Montserrat"/>
                          <a:cs typeface="Montserrat"/>
                          <a:sym typeface="Montserrat"/>
                        </a:rPr>
                        <a:t>-</a:t>
                      </a:r>
                      <a:endParaRPr sz="1000">
                        <a:solidFill>
                          <a:schemeClr val="dk2"/>
                        </a:solidFill>
                        <a:latin typeface="Montserrat"/>
                        <a:ea typeface="Montserrat"/>
                        <a:cs typeface="Montserrat"/>
                        <a:sym typeface="Montserrat"/>
                      </a:endParaRPr>
                    </a:p>
                    <a:p>
                      <a:pPr indent="0" lvl="0" marL="114300" rtl="0" algn="r">
                        <a:lnSpc>
                          <a:spcPct val="115000"/>
                        </a:lnSpc>
                        <a:spcBef>
                          <a:spcPts val="400"/>
                        </a:spcBef>
                        <a:spcAft>
                          <a:spcPts val="400"/>
                        </a:spcAft>
                        <a:buNone/>
                      </a:pPr>
                      <a:r>
                        <a:rPr lang="en" sz="1000">
                          <a:solidFill>
                            <a:schemeClr val="dk2"/>
                          </a:solidFill>
                          <a:latin typeface="Montserrat"/>
                          <a:ea typeface="Montserrat"/>
                          <a:cs typeface="Montserrat"/>
                          <a:sym typeface="Montserrat"/>
                        </a:rPr>
                        <a:t>-</a:t>
                      </a:r>
                      <a:endParaRPr b="1" sz="1000">
                        <a:solidFill>
                          <a:schemeClr val="dk2"/>
                        </a:solidFill>
                        <a:latin typeface="Montserrat"/>
                        <a:ea typeface="Montserrat"/>
                        <a:cs typeface="Montserrat"/>
                        <a:sym typeface="Montserrat"/>
                      </a:endParaRPr>
                    </a:p>
                  </a:txBody>
                  <a:tcPr marT="91425" marB="91425"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0" rtl="0" algn="r">
                        <a:lnSpc>
                          <a:spcPct val="115000"/>
                        </a:lnSpc>
                        <a:spcBef>
                          <a:spcPts val="0"/>
                        </a:spcBef>
                        <a:spcAft>
                          <a:spcPts val="0"/>
                        </a:spcAft>
                        <a:buNone/>
                      </a:pPr>
                      <a:r>
                        <a:rPr b="1" lang="en" sz="1000">
                          <a:solidFill>
                            <a:schemeClr val="accent1"/>
                          </a:solidFill>
                          <a:latin typeface="Montserrat"/>
                          <a:ea typeface="Montserrat"/>
                          <a:cs typeface="Montserrat"/>
                          <a:sym typeface="Montserrat"/>
                        </a:rPr>
                        <a:t>PER SF</a:t>
                      </a:r>
                      <a:endParaRPr b="1" sz="1000">
                        <a:solidFill>
                          <a:schemeClr val="accent1"/>
                        </a:solidFill>
                        <a:latin typeface="Montserrat"/>
                        <a:ea typeface="Montserrat"/>
                        <a:cs typeface="Montserrat"/>
                        <a:sym typeface="Montserrat"/>
                      </a:endParaRPr>
                    </a:p>
                    <a:p>
                      <a:pPr indent="0" lvl="0" marL="114300" rtl="0" algn="r">
                        <a:lnSpc>
                          <a:spcPct val="115000"/>
                        </a:lnSpc>
                        <a:spcBef>
                          <a:spcPts val="1000"/>
                        </a:spcBef>
                        <a:spcAft>
                          <a:spcPts val="0"/>
                        </a:spcAft>
                        <a:buNone/>
                      </a:pPr>
                      <a:r>
                        <a:rPr lang="en" sz="1000">
                          <a:solidFill>
                            <a:schemeClr val="dk2"/>
                          </a:solidFill>
                          <a:latin typeface="Montserrat"/>
                          <a:ea typeface="Montserrat"/>
                          <a:cs typeface="Montserrat"/>
                          <a:sym typeface="Montserrat"/>
                        </a:rPr>
                        <a:t>$0,626,288</a:t>
                      </a:r>
                      <a:endParaRPr sz="1000">
                        <a:solidFill>
                          <a:schemeClr val="dk2"/>
                        </a:solidFill>
                        <a:latin typeface="Montserrat"/>
                        <a:ea typeface="Montserrat"/>
                        <a:cs typeface="Montserrat"/>
                        <a:sym typeface="Montserrat"/>
                      </a:endParaRPr>
                    </a:p>
                    <a:p>
                      <a:pPr indent="0" lvl="0" marL="114300" rtl="0" algn="r">
                        <a:lnSpc>
                          <a:spcPct val="115000"/>
                        </a:lnSpc>
                        <a:spcBef>
                          <a:spcPts val="400"/>
                        </a:spcBef>
                        <a:spcAft>
                          <a:spcPts val="0"/>
                        </a:spcAft>
                        <a:buNone/>
                      </a:pPr>
                      <a:r>
                        <a:rPr lang="en" sz="1000">
                          <a:solidFill>
                            <a:schemeClr val="dk2"/>
                          </a:solidFill>
                          <a:latin typeface="Montserrat"/>
                          <a:ea typeface="Montserrat"/>
                          <a:cs typeface="Montserrat"/>
                          <a:sym typeface="Montserrat"/>
                        </a:rPr>
                        <a:t>$746,736</a:t>
                      </a:r>
                      <a:endParaRPr sz="1000">
                        <a:solidFill>
                          <a:schemeClr val="dk2"/>
                        </a:solidFill>
                        <a:latin typeface="Montserrat"/>
                        <a:ea typeface="Montserrat"/>
                        <a:cs typeface="Montserrat"/>
                        <a:sym typeface="Montserrat"/>
                      </a:endParaRPr>
                    </a:p>
                    <a:p>
                      <a:pPr indent="0" lvl="0" marL="114300" rtl="0" algn="r">
                        <a:lnSpc>
                          <a:spcPct val="115000"/>
                        </a:lnSpc>
                        <a:spcBef>
                          <a:spcPts val="400"/>
                        </a:spcBef>
                        <a:spcAft>
                          <a:spcPts val="0"/>
                        </a:spcAft>
                        <a:buNone/>
                      </a:pPr>
                      <a:r>
                        <a:rPr lang="en" sz="1000">
                          <a:solidFill>
                            <a:schemeClr val="dk2"/>
                          </a:solidFill>
                          <a:latin typeface="Montserrat"/>
                          <a:ea typeface="Montserrat"/>
                          <a:cs typeface="Montserrat"/>
                          <a:sym typeface="Montserrat"/>
                        </a:rPr>
                        <a:t>-</a:t>
                      </a:r>
                      <a:endParaRPr sz="1000">
                        <a:solidFill>
                          <a:schemeClr val="dk2"/>
                        </a:solidFill>
                        <a:latin typeface="Montserrat"/>
                        <a:ea typeface="Montserrat"/>
                        <a:cs typeface="Montserrat"/>
                        <a:sym typeface="Montserrat"/>
                      </a:endParaRPr>
                    </a:p>
                    <a:p>
                      <a:pPr indent="0" lvl="0" marL="114300" rtl="0" algn="r">
                        <a:lnSpc>
                          <a:spcPct val="115000"/>
                        </a:lnSpc>
                        <a:spcBef>
                          <a:spcPts val="400"/>
                        </a:spcBef>
                        <a:spcAft>
                          <a:spcPts val="0"/>
                        </a:spcAft>
                        <a:buNone/>
                      </a:pPr>
                      <a:r>
                        <a:rPr lang="en" sz="1000">
                          <a:solidFill>
                            <a:schemeClr val="dk2"/>
                          </a:solidFill>
                          <a:latin typeface="Montserrat"/>
                          <a:ea typeface="Montserrat"/>
                          <a:cs typeface="Montserrat"/>
                          <a:sym typeface="Montserrat"/>
                        </a:rPr>
                        <a:t>-</a:t>
                      </a:r>
                      <a:endParaRPr sz="1000">
                        <a:solidFill>
                          <a:schemeClr val="dk2"/>
                        </a:solidFill>
                        <a:latin typeface="Montserrat"/>
                        <a:ea typeface="Montserrat"/>
                        <a:cs typeface="Montserrat"/>
                        <a:sym typeface="Montserrat"/>
                      </a:endParaRPr>
                    </a:p>
                    <a:p>
                      <a:pPr indent="0" lvl="0" marL="114300" rtl="0" algn="r">
                        <a:lnSpc>
                          <a:spcPct val="115000"/>
                        </a:lnSpc>
                        <a:spcBef>
                          <a:spcPts val="400"/>
                        </a:spcBef>
                        <a:spcAft>
                          <a:spcPts val="0"/>
                        </a:spcAft>
                        <a:buNone/>
                      </a:pPr>
                      <a:r>
                        <a:rPr lang="en" sz="1000">
                          <a:solidFill>
                            <a:schemeClr val="dk2"/>
                          </a:solidFill>
                          <a:latin typeface="Montserrat"/>
                          <a:ea typeface="Montserrat"/>
                          <a:cs typeface="Montserrat"/>
                          <a:sym typeface="Montserrat"/>
                        </a:rPr>
                        <a:t>-</a:t>
                      </a:r>
                      <a:endParaRPr sz="1000">
                        <a:solidFill>
                          <a:schemeClr val="dk2"/>
                        </a:solidFill>
                        <a:latin typeface="Montserrat"/>
                        <a:ea typeface="Montserrat"/>
                        <a:cs typeface="Montserrat"/>
                        <a:sym typeface="Montserrat"/>
                      </a:endParaRPr>
                    </a:p>
                    <a:p>
                      <a:pPr indent="0" lvl="0" marL="114300" rtl="0" algn="r">
                        <a:lnSpc>
                          <a:spcPct val="115000"/>
                        </a:lnSpc>
                        <a:spcBef>
                          <a:spcPts val="400"/>
                        </a:spcBef>
                        <a:spcAft>
                          <a:spcPts val="0"/>
                        </a:spcAft>
                        <a:buNone/>
                      </a:pPr>
                      <a:r>
                        <a:rPr lang="en" sz="1000">
                          <a:solidFill>
                            <a:schemeClr val="dk2"/>
                          </a:solidFill>
                          <a:latin typeface="Montserrat"/>
                          <a:ea typeface="Montserrat"/>
                          <a:cs typeface="Montserrat"/>
                          <a:sym typeface="Montserrat"/>
                        </a:rPr>
                        <a:t>-</a:t>
                      </a:r>
                      <a:endParaRPr sz="1000">
                        <a:solidFill>
                          <a:schemeClr val="dk2"/>
                        </a:solidFill>
                        <a:latin typeface="Montserrat"/>
                        <a:ea typeface="Montserrat"/>
                        <a:cs typeface="Montserrat"/>
                        <a:sym typeface="Montserrat"/>
                      </a:endParaRPr>
                    </a:p>
                    <a:p>
                      <a:pPr indent="0" lvl="0" marL="114300" rtl="0" algn="r">
                        <a:lnSpc>
                          <a:spcPct val="115000"/>
                        </a:lnSpc>
                        <a:spcBef>
                          <a:spcPts val="400"/>
                        </a:spcBef>
                        <a:spcAft>
                          <a:spcPts val="0"/>
                        </a:spcAft>
                        <a:buNone/>
                      </a:pPr>
                      <a:r>
                        <a:rPr lang="en" sz="1000">
                          <a:solidFill>
                            <a:schemeClr val="dk2"/>
                          </a:solidFill>
                          <a:latin typeface="Montserrat"/>
                          <a:ea typeface="Montserrat"/>
                          <a:cs typeface="Montserrat"/>
                          <a:sym typeface="Montserrat"/>
                        </a:rPr>
                        <a:t>-</a:t>
                      </a:r>
                      <a:endParaRPr sz="1000">
                        <a:solidFill>
                          <a:schemeClr val="dk2"/>
                        </a:solidFill>
                        <a:latin typeface="Montserrat"/>
                        <a:ea typeface="Montserrat"/>
                        <a:cs typeface="Montserrat"/>
                        <a:sym typeface="Montserrat"/>
                      </a:endParaRPr>
                    </a:p>
                    <a:p>
                      <a:pPr indent="0" lvl="0" marL="114300" rtl="0" algn="r">
                        <a:lnSpc>
                          <a:spcPct val="115000"/>
                        </a:lnSpc>
                        <a:spcBef>
                          <a:spcPts val="400"/>
                        </a:spcBef>
                        <a:spcAft>
                          <a:spcPts val="0"/>
                        </a:spcAft>
                        <a:buNone/>
                      </a:pPr>
                      <a:r>
                        <a:rPr lang="en" sz="1000">
                          <a:solidFill>
                            <a:schemeClr val="dk2"/>
                          </a:solidFill>
                          <a:latin typeface="Montserrat"/>
                          <a:ea typeface="Montserrat"/>
                          <a:cs typeface="Montserrat"/>
                          <a:sym typeface="Montserrat"/>
                        </a:rPr>
                        <a:t>-</a:t>
                      </a:r>
                      <a:endParaRPr sz="1000">
                        <a:solidFill>
                          <a:schemeClr val="dk2"/>
                        </a:solidFill>
                        <a:latin typeface="Montserrat"/>
                        <a:ea typeface="Montserrat"/>
                        <a:cs typeface="Montserrat"/>
                        <a:sym typeface="Montserrat"/>
                      </a:endParaRPr>
                    </a:p>
                    <a:p>
                      <a:pPr indent="0" lvl="0" marL="114300" rtl="0" algn="r">
                        <a:lnSpc>
                          <a:spcPct val="115000"/>
                        </a:lnSpc>
                        <a:spcBef>
                          <a:spcPts val="400"/>
                        </a:spcBef>
                        <a:spcAft>
                          <a:spcPts val="0"/>
                        </a:spcAft>
                        <a:buClr>
                          <a:schemeClr val="dk1"/>
                        </a:buClr>
                        <a:buSzPts val="1100"/>
                        <a:buFont typeface="Arial"/>
                        <a:buNone/>
                      </a:pPr>
                      <a:r>
                        <a:rPr lang="en" sz="1000">
                          <a:solidFill>
                            <a:schemeClr val="dk2"/>
                          </a:solidFill>
                          <a:latin typeface="Montserrat"/>
                          <a:ea typeface="Montserrat"/>
                          <a:cs typeface="Montserrat"/>
                          <a:sym typeface="Montserrat"/>
                        </a:rPr>
                        <a:t>-</a:t>
                      </a:r>
                      <a:endParaRPr sz="1000">
                        <a:solidFill>
                          <a:schemeClr val="dk2"/>
                        </a:solidFill>
                        <a:latin typeface="Montserrat"/>
                        <a:ea typeface="Montserrat"/>
                        <a:cs typeface="Montserrat"/>
                        <a:sym typeface="Montserrat"/>
                      </a:endParaRPr>
                    </a:p>
                    <a:p>
                      <a:pPr indent="0" lvl="0" marL="114300" rtl="0" algn="r">
                        <a:lnSpc>
                          <a:spcPct val="115000"/>
                        </a:lnSpc>
                        <a:spcBef>
                          <a:spcPts val="400"/>
                        </a:spcBef>
                        <a:spcAft>
                          <a:spcPts val="0"/>
                        </a:spcAft>
                        <a:buClr>
                          <a:schemeClr val="dk1"/>
                        </a:buClr>
                        <a:buSzPts val="1100"/>
                        <a:buFont typeface="Arial"/>
                        <a:buNone/>
                      </a:pPr>
                      <a:r>
                        <a:rPr lang="en" sz="1000">
                          <a:solidFill>
                            <a:schemeClr val="dk2"/>
                          </a:solidFill>
                          <a:latin typeface="Montserrat"/>
                          <a:ea typeface="Montserrat"/>
                          <a:cs typeface="Montserrat"/>
                          <a:sym typeface="Montserrat"/>
                        </a:rPr>
                        <a:t>-</a:t>
                      </a:r>
                      <a:endParaRPr sz="1000">
                        <a:solidFill>
                          <a:schemeClr val="dk2"/>
                        </a:solidFill>
                        <a:latin typeface="Montserrat"/>
                        <a:ea typeface="Montserrat"/>
                        <a:cs typeface="Montserrat"/>
                        <a:sym typeface="Montserrat"/>
                      </a:endParaRPr>
                    </a:p>
                    <a:p>
                      <a:pPr indent="0" lvl="0" marL="114300" rtl="0" algn="r">
                        <a:lnSpc>
                          <a:spcPct val="115000"/>
                        </a:lnSpc>
                        <a:spcBef>
                          <a:spcPts val="400"/>
                        </a:spcBef>
                        <a:spcAft>
                          <a:spcPts val="0"/>
                        </a:spcAft>
                        <a:buNone/>
                      </a:pPr>
                      <a:r>
                        <a:rPr lang="en" sz="1000">
                          <a:solidFill>
                            <a:schemeClr val="dk2"/>
                          </a:solidFill>
                          <a:latin typeface="Montserrat"/>
                          <a:ea typeface="Montserrat"/>
                          <a:cs typeface="Montserrat"/>
                          <a:sym typeface="Montserrat"/>
                        </a:rPr>
                        <a:t>-</a:t>
                      </a:r>
                      <a:endParaRPr sz="1000">
                        <a:solidFill>
                          <a:schemeClr val="dk2"/>
                        </a:solidFill>
                        <a:latin typeface="Montserrat"/>
                        <a:ea typeface="Montserrat"/>
                        <a:cs typeface="Montserrat"/>
                        <a:sym typeface="Montserrat"/>
                      </a:endParaRPr>
                    </a:p>
                    <a:p>
                      <a:pPr indent="0" lvl="0" marL="114300" rtl="0" algn="r">
                        <a:lnSpc>
                          <a:spcPct val="115000"/>
                        </a:lnSpc>
                        <a:spcBef>
                          <a:spcPts val="400"/>
                        </a:spcBef>
                        <a:spcAft>
                          <a:spcPts val="0"/>
                        </a:spcAft>
                        <a:buNone/>
                      </a:pPr>
                      <a:r>
                        <a:rPr lang="en" sz="1000">
                          <a:solidFill>
                            <a:schemeClr val="dk2"/>
                          </a:solidFill>
                          <a:latin typeface="Montserrat"/>
                          <a:ea typeface="Montserrat"/>
                          <a:cs typeface="Montserrat"/>
                          <a:sym typeface="Montserrat"/>
                        </a:rPr>
                        <a:t>-</a:t>
                      </a:r>
                      <a:endParaRPr sz="1000">
                        <a:solidFill>
                          <a:schemeClr val="dk2"/>
                        </a:solidFill>
                        <a:latin typeface="Montserrat"/>
                        <a:ea typeface="Montserrat"/>
                        <a:cs typeface="Montserrat"/>
                        <a:sym typeface="Montserrat"/>
                      </a:endParaRPr>
                    </a:p>
                    <a:p>
                      <a:pPr indent="0" lvl="0" marL="114300" rtl="0" algn="r">
                        <a:lnSpc>
                          <a:spcPct val="115000"/>
                        </a:lnSpc>
                        <a:spcBef>
                          <a:spcPts val="400"/>
                        </a:spcBef>
                        <a:spcAft>
                          <a:spcPts val="400"/>
                        </a:spcAft>
                        <a:buClr>
                          <a:schemeClr val="dk1"/>
                        </a:buClr>
                        <a:buSzPts val="1100"/>
                        <a:buFont typeface="Arial"/>
                        <a:buNone/>
                      </a:pPr>
                      <a:r>
                        <a:rPr lang="en" sz="1000">
                          <a:solidFill>
                            <a:schemeClr val="dk2"/>
                          </a:solidFill>
                          <a:latin typeface="Montserrat"/>
                          <a:ea typeface="Montserrat"/>
                          <a:cs typeface="Montserrat"/>
                          <a:sym typeface="Montserrat"/>
                        </a:rPr>
                        <a:t>-</a:t>
                      </a:r>
                      <a:endParaRPr b="1" sz="1000">
                        <a:solidFill>
                          <a:schemeClr val="dk2"/>
                        </a:solidFill>
                        <a:latin typeface="Montserrat"/>
                        <a:ea typeface="Montserrat"/>
                        <a:cs typeface="Montserrat"/>
                        <a:sym typeface="Montserrat"/>
                      </a:endParaRPr>
                    </a:p>
                  </a:txBody>
                  <a:tcPr marT="91425" marB="91425"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r>
              <a:tr h="521400">
                <a:tc>
                  <a:txBody>
                    <a:bodyPr/>
                    <a:lstStyle/>
                    <a:p>
                      <a:pPr indent="0" lvl="0" marL="0" rtl="0" algn="l">
                        <a:lnSpc>
                          <a:spcPct val="115000"/>
                        </a:lnSpc>
                        <a:spcBef>
                          <a:spcPts val="400"/>
                        </a:spcBef>
                        <a:spcAft>
                          <a:spcPts val="0"/>
                        </a:spcAft>
                        <a:buNone/>
                      </a:pPr>
                      <a:r>
                        <a:rPr b="1" lang="en" sz="1000">
                          <a:solidFill>
                            <a:schemeClr val="dk2"/>
                          </a:solidFill>
                          <a:latin typeface="Montserrat"/>
                          <a:ea typeface="Montserrat"/>
                          <a:cs typeface="Montserrat"/>
                          <a:sym typeface="Montserrat"/>
                        </a:rPr>
                        <a:t>Gross expenses</a:t>
                      </a:r>
                      <a:endParaRPr b="1" sz="1000">
                        <a:solidFill>
                          <a:schemeClr val="dk2"/>
                        </a:solidFill>
                        <a:latin typeface="Montserrat"/>
                        <a:ea typeface="Montserrat"/>
                        <a:cs typeface="Montserrat"/>
                        <a:sym typeface="Montserrat"/>
                      </a:endParaRPr>
                    </a:p>
                    <a:p>
                      <a:pPr indent="0" lvl="0" marL="0" rtl="0" algn="l">
                        <a:lnSpc>
                          <a:spcPct val="115000"/>
                        </a:lnSpc>
                        <a:spcBef>
                          <a:spcPts val="400"/>
                        </a:spcBef>
                        <a:spcAft>
                          <a:spcPts val="400"/>
                        </a:spcAft>
                        <a:buClr>
                          <a:schemeClr val="dk1"/>
                        </a:buClr>
                        <a:buSzPts val="1100"/>
                        <a:buFont typeface="Arial"/>
                        <a:buNone/>
                      </a:pPr>
                      <a:r>
                        <a:rPr b="1" lang="en" sz="1000">
                          <a:solidFill>
                            <a:schemeClr val="dk2"/>
                          </a:solidFill>
                          <a:latin typeface="Montserrat"/>
                          <a:ea typeface="Montserrat"/>
                          <a:cs typeface="Montserrat"/>
                          <a:sym typeface="Montserrat"/>
                        </a:rPr>
                        <a:t>Net operating income</a:t>
                      </a:r>
                      <a:endParaRPr b="1" sz="1000">
                        <a:solidFill>
                          <a:schemeClr val="dk2"/>
                        </a:solidFill>
                        <a:latin typeface="Montserrat"/>
                        <a:ea typeface="Montserrat"/>
                        <a:cs typeface="Montserrat"/>
                        <a:sym typeface="Montserrat"/>
                      </a:endParaRPr>
                    </a:p>
                  </a:txBody>
                  <a:tcPr marT="91425" marB="91425"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solidFill>
                      <a:srgbClr val="F3F3F3"/>
                    </a:solidFill>
                  </a:tcPr>
                </a:tc>
                <a:tc>
                  <a:txBody>
                    <a:bodyPr/>
                    <a:lstStyle/>
                    <a:p>
                      <a:pPr indent="0" lvl="0" marL="114300" rtl="0" algn="r">
                        <a:lnSpc>
                          <a:spcPct val="115000"/>
                        </a:lnSpc>
                        <a:spcBef>
                          <a:spcPts val="400"/>
                        </a:spcBef>
                        <a:spcAft>
                          <a:spcPts val="0"/>
                        </a:spcAft>
                        <a:buClr>
                          <a:schemeClr val="dk1"/>
                        </a:buClr>
                        <a:buSzPts val="1100"/>
                        <a:buFont typeface="Arial"/>
                        <a:buNone/>
                      </a:pPr>
                      <a:r>
                        <a:rPr b="1" lang="en" sz="1000">
                          <a:solidFill>
                            <a:schemeClr val="dk2"/>
                          </a:solidFill>
                          <a:latin typeface="Montserrat"/>
                          <a:ea typeface="Montserrat"/>
                          <a:cs typeface="Montserrat"/>
                          <a:sym typeface="Montserrat"/>
                        </a:rPr>
                        <a:t>$4,432,944</a:t>
                      </a:r>
                      <a:endParaRPr b="1" sz="1000">
                        <a:solidFill>
                          <a:schemeClr val="dk2"/>
                        </a:solidFill>
                        <a:latin typeface="Montserrat"/>
                        <a:ea typeface="Montserrat"/>
                        <a:cs typeface="Montserrat"/>
                        <a:sym typeface="Montserrat"/>
                      </a:endParaRPr>
                    </a:p>
                    <a:p>
                      <a:pPr indent="0" lvl="0" marL="114300" rtl="0" algn="r">
                        <a:lnSpc>
                          <a:spcPct val="115000"/>
                        </a:lnSpc>
                        <a:spcBef>
                          <a:spcPts val="400"/>
                        </a:spcBef>
                        <a:spcAft>
                          <a:spcPts val="400"/>
                        </a:spcAft>
                        <a:buClr>
                          <a:schemeClr val="dk1"/>
                        </a:buClr>
                        <a:buSzPts val="1100"/>
                        <a:buFont typeface="Arial"/>
                        <a:buNone/>
                      </a:pPr>
                      <a:r>
                        <a:rPr b="1" lang="en" sz="1000">
                          <a:solidFill>
                            <a:schemeClr val="dk2"/>
                          </a:solidFill>
                          <a:latin typeface="Montserrat"/>
                          <a:ea typeface="Montserrat"/>
                          <a:cs typeface="Montserrat"/>
                          <a:sym typeface="Montserrat"/>
                        </a:rPr>
                        <a:t>-</a:t>
                      </a:r>
                      <a:endParaRPr b="1" sz="1000">
                        <a:solidFill>
                          <a:schemeClr val="dk2"/>
                        </a:solidFill>
                        <a:latin typeface="Montserrat"/>
                        <a:ea typeface="Montserrat"/>
                        <a:cs typeface="Montserrat"/>
                        <a:sym typeface="Montserrat"/>
                      </a:endParaRPr>
                    </a:p>
                  </a:txBody>
                  <a:tcPr marT="91425" marB="91425"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solidFill>
                      <a:srgbClr val="F3F3F3"/>
                    </a:solidFill>
                  </a:tcPr>
                </a:tc>
                <a:tc>
                  <a:txBody>
                    <a:bodyPr/>
                    <a:lstStyle/>
                    <a:p>
                      <a:pPr indent="0" lvl="0" marL="114300" rtl="0" algn="r">
                        <a:lnSpc>
                          <a:spcPct val="115000"/>
                        </a:lnSpc>
                        <a:spcBef>
                          <a:spcPts val="400"/>
                        </a:spcBef>
                        <a:spcAft>
                          <a:spcPts val="0"/>
                        </a:spcAft>
                        <a:buClr>
                          <a:schemeClr val="dk1"/>
                        </a:buClr>
                        <a:buSzPts val="1100"/>
                        <a:buFont typeface="Arial"/>
                        <a:buNone/>
                      </a:pPr>
                      <a:r>
                        <a:rPr b="1" lang="en" sz="1000">
                          <a:solidFill>
                            <a:schemeClr val="dk2"/>
                          </a:solidFill>
                          <a:latin typeface="Montserrat"/>
                          <a:ea typeface="Montserrat"/>
                          <a:cs typeface="Montserrat"/>
                          <a:sym typeface="Montserrat"/>
                        </a:rPr>
                        <a:t>$10.81</a:t>
                      </a:r>
                      <a:endParaRPr b="1" sz="1000">
                        <a:solidFill>
                          <a:schemeClr val="dk2"/>
                        </a:solidFill>
                        <a:latin typeface="Montserrat"/>
                        <a:ea typeface="Montserrat"/>
                        <a:cs typeface="Montserrat"/>
                        <a:sym typeface="Montserrat"/>
                      </a:endParaRPr>
                    </a:p>
                    <a:p>
                      <a:pPr indent="0" lvl="0" marL="114300" rtl="0" algn="r">
                        <a:lnSpc>
                          <a:spcPct val="115000"/>
                        </a:lnSpc>
                        <a:spcBef>
                          <a:spcPts val="400"/>
                        </a:spcBef>
                        <a:spcAft>
                          <a:spcPts val="400"/>
                        </a:spcAft>
                        <a:buClr>
                          <a:schemeClr val="dk1"/>
                        </a:buClr>
                        <a:buSzPts val="1100"/>
                        <a:buFont typeface="Arial"/>
                        <a:buNone/>
                      </a:pPr>
                      <a:r>
                        <a:rPr b="1" lang="en" sz="1000">
                          <a:solidFill>
                            <a:schemeClr val="dk2"/>
                          </a:solidFill>
                          <a:latin typeface="Montserrat"/>
                          <a:ea typeface="Montserrat"/>
                          <a:cs typeface="Montserrat"/>
                          <a:sym typeface="Montserrat"/>
                        </a:rPr>
                        <a:t>-</a:t>
                      </a:r>
                      <a:endParaRPr b="1" sz="1000">
                        <a:solidFill>
                          <a:schemeClr val="dk2"/>
                        </a:solidFill>
                        <a:latin typeface="Montserrat"/>
                        <a:ea typeface="Montserrat"/>
                        <a:cs typeface="Montserrat"/>
                        <a:sym typeface="Montserrat"/>
                      </a:endParaRPr>
                    </a:p>
                  </a:txBody>
                  <a:tcPr marT="91425" marB="91425"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solidFill>
                      <a:srgbClr val="F3F3F3"/>
                    </a:solidFill>
                  </a:tcPr>
                </a:tc>
              </a:tr>
            </a:tbl>
          </a:graphicData>
        </a:graphic>
      </p:graphicFrame>
      <p:sp>
        <p:nvSpPr>
          <p:cNvPr id="144" name="Google Shape;144;p20"/>
          <p:cNvSpPr txBox="1"/>
          <p:nvPr>
            <p:ph idx="12" type="sldNum"/>
          </p:nvPr>
        </p:nvSpPr>
        <p:spPr>
          <a:xfrm>
            <a:off x="6973103" y="7364925"/>
            <a:ext cx="2506500" cy="407100"/>
          </a:xfrm>
          <a:prstGeom prst="rect">
            <a:avLst/>
          </a:prstGeom>
        </p:spPr>
        <p:txBody>
          <a:bodyPr anchorCtr="0" anchor="ctr" bIns="113100" lIns="113100" spcFirstLastPara="1" rIns="113100" wrap="square" tIns="113100">
            <a:noAutofit/>
          </a:bodyPr>
          <a:lstStyle/>
          <a:p>
            <a:pPr indent="0" lvl="0" marL="0" rtl="0" algn="r">
              <a:spcBef>
                <a:spcPts val="0"/>
              </a:spcBef>
              <a:spcAft>
                <a:spcPts val="0"/>
              </a:spcAft>
              <a:buNone/>
            </a:pPr>
            <a:r>
              <a:rPr lang="en"/>
              <a:t>Page </a:t>
            </a:r>
            <a:fld id="{00000000-1234-1234-1234-123412341234}" type="slidenum">
              <a:rPr lang="en"/>
              <a:t>‹#›</a:t>
            </a:fld>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8" name="Shape 148"/>
        <p:cNvGrpSpPr/>
        <p:nvPr/>
      </p:nvGrpSpPr>
      <p:grpSpPr>
        <a:xfrm>
          <a:off x="0" y="0"/>
          <a:ext cx="0" cy="0"/>
          <a:chOff x="0" y="0"/>
          <a:chExt cx="0" cy="0"/>
        </a:xfrm>
      </p:grpSpPr>
      <p:sp>
        <p:nvSpPr>
          <p:cNvPr id="149" name="Google Shape;149;p21"/>
          <p:cNvSpPr txBox="1"/>
          <p:nvPr>
            <p:ph idx="4294967295" type="subTitle"/>
          </p:nvPr>
        </p:nvSpPr>
        <p:spPr>
          <a:xfrm>
            <a:off x="685800" y="0"/>
            <a:ext cx="8686800" cy="7772400"/>
          </a:xfrm>
          <a:prstGeom prst="rect">
            <a:avLst/>
          </a:prstGeom>
        </p:spPr>
        <p:txBody>
          <a:bodyPr anchorCtr="0" anchor="ctr" bIns="113100" lIns="113100" spcFirstLastPara="1" rIns="113100" wrap="square" tIns="113100">
            <a:noAutofit/>
          </a:bodyPr>
          <a:lstStyle/>
          <a:p>
            <a:pPr indent="0" lvl="0" marL="0" rtl="0" algn="l">
              <a:lnSpc>
                <a:spcPct val="115000"/>
              </a:lnSpc>
              <a:spcBef>
                <a:spcPts val="0"/>
              </a:spcBef>
              <a:spcAft>
                <a:spcPts val="0"/>
              </a:spcAft>
              <a:buNone/>
            </a:pPr>
            <a:r>
              <a:rPr b="1" lang="en" sz="1100">
                <a:solidFill>
                  <a:schemeClr val="lt1"/>
                </a:solidFill>
              </a:rPr>
              <a:t>SECTION 4</a:t>
            </a:r>
            <a:endParaRPr b="1" sz="1100">
              <a:solidFill>
                <a:schemeClr val="lt1"/>
              </a:solidFill>
            </a:endParaRPr>
          </a:p>
          <a:p>
            <a:pPr indent="0" lvl="0" marL="0" rtl="0" algn="l">
              <a:lnSpc>
                <a:spcPct val="115000"/>
              </a:lnSpc>
              <a:spcBef>
                <a:spcPts val="1000"/>
              </a:spcBef>
              <a:spcAft>
                <a:spcPts val="0"/>
              </a:spcAft>
              <a:buNone/>
            </a:pPr>
            <a:r>
              <a:rPr lang="en" sz="3600">
                <a:solidFill>
                  <a:schemeClr val="lt1"/>
                </a:solidFill>
              </a:rPr>
              <a:t>Sale Comparables</a:t>
            </a:r>
            <a:endParaRPr i="1" sz="3600">
              <a:solidFill>
                <a:schemeClr val="lt1"/>
              </a:solidFill>
              <a:latin typeface="Montserrat"/>
              <a:ea typeface="Montserrat"/>
              <a:cs typeface="Montserrat"/>
              <a:sym typeface="Montserrat"/>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FFF"/>
        </a:solidFill>
      </p:bgPr>
    </p:bg>
    <p:spTree>
      <p:nvGrpSpPr>
        <p:cNvPr id="153" name="Shape 153"/>
        <p:cNvGrpSpPr/>
        <p:nvPr/>
      </p:nvGrpSpPr>
      <p:grpSpPr>
        <a:xfrm>
          <a:off x="0" y="0"/>
          <a:ext cx="0" cy="0"/>
          <a:chOff x="0" y="0"/>
          <a:chExt cx="0" cy="0"/>
        </a:xfrm>
      </p:grpSpPr>
      <p:sp>
        <p:nvSpPr>
          <p:cNvPr id="154" name="Google Shape;154;p22"/>
          <p:cNvSpPr txBox="1"/>
          <p:nvPr>
            <p:ph idx="4294967295" type="subTitle"/>
          </p:nvPr>
        </p:nvSpPr>
        <p:spPr>
          <a:xfrm>
            <a:off x="549029" y="508257"/>
            <a:ext cx="9189600" cy="572100"/>
          </a:xfrm>
          <a:prstGeom prst="rect">
            <a:avLst/>
          </a:prstGeom>
        </p:spPr>
        <p:txBody>
          <a:bodyPr anchorCtr="0" anchor="t" bIns="113100" lIns="113100" spcFirstLastPara="1" rIns="113100" wrap="square" tIns="113100">
            <a:noAutofit/>
          </a:bodyPr>
          <a:lstStyle/>
          <a:p>
            <a:pPr indent="0" lvl="0" marL="0" rtl="0" algn="l">
              <a:lnSpc>
                <a:spcPct val="115000"/>
              </a:lnSpc>
              <a:spcBef>
                <a:spcPts val="0"/>
              </a:spcBef>
              <a:spcAft>
                <a:spcPts val="2000"/>
              </a:spcAft>
              <a:buNone/>
            </a:pPr>
            <a:r>
              <a:rPr lang="en" sz="2200">
                <a:solidFill>
                  <a:schemeClr val="accent1"/>
                </a:solidFill>
              </a:rPr>
              <a:t>Sale Comps</a:t>
            </a:r>
            <a:endParaRPr i="1" sz="2200">
              <a:solidFill>
                <a:schemeClr val="accent1"/>
              </a:solidFill>
              <a:latin typeface="Montserrat"/>
              <a:ea typeface="Montserrat"/>
              <a:cs typeface="Montserrat"/>
              <a:sym typeface="Montserrat"/>
            </a:endParaRPr>
          </a:p>
        </p:txBody>
      </p:sp>
      <p:graphicFrame>
        <p:nvGraphicFramePr>
          <p:cNvPr id="155" name="Google Shape;155;p22"/>
          <p:cNvGraphicFramePr/>
          <p:nvPr/>
        </p:nvGraphicFramePr>
        <p:xfrm>
          <a:off x="4332957" y="1461354"/>
          <a:ext cx="3000000" cy="3000000"/>
        </p:xfrm>
        <a:graphic>
          <a:graphicData uri="http://schemas.openxmlformats.org/drawingml/2006/table">
            <a:tbl>
              <a:tblPr>
                <a:noFill/>
                <a:tableStyleId>{14D47D52-66CE-4A08-A884-438E3A053E4B}</a:tableStyleId>
              </a:tblPr>
              <a:tblGrid>
                <a:gridCol w="1257300"/>
                <a:gridCol w="1257300"/>
                <a:gridCol w="1257300"/>
                <a:gridCol w="1257300"/>
              </a:tblGrid>
              <a:tr h="257225">
                <a:tc gridSpan="4">
                  <a:txBody>
                    <a:bodyPr/>
                    <a:lstStyle/>
                    <a:p>
                      <a:pPr indent="0" lvl="0" marL="0" rtl="0" algn="l">
                        <a:lnSpc>
                          <a:spcPct val="115000"/>
                        </a:lnSpc>
                        <a:spcBef>
                          <a:spcPts val="0"/>
                        </a:spcBef>
                        <a:spcAft>
                          <a:spcPts val="0"/>
                        </a:spcAft>
                        <a:buNone/>
                      </a:pPr>
                      <a:r>
                        <a:rPr b="1" lang="en" sz="1000">
                          <a:solidFill>
                            <a:schemeClr val="accent1"/>
                          </a:solidFill>
                          <a:latin typeface="Montserrat"/>
                          <a:ea typeface="Montserrat"/>
                          <a:cs typeface="Montserrat"/>
                          <a:sym typeface="Montserrat"/>
                        </a:rPr>
                        <a:t>SUBJECT PROPERTY</a:t>
                      </a:r>
                      <a:endParaRPr b="1" sz="1000">
                        <a:solidFill>
                          <a:schemeClr val="accent1"/>
                        </a:solidFill>
                        <a:latin typeface="Montserrat"/>
                        <a:ea typeface="Montserrat"/>
                        <a:cs typeface="Montserrat"/>
                        <a:sym typeface="Montserrat"/>
                      </a:endParaRPr>
                    </a:p>
                    <a:p>
                      <a:pPr indent="0" lvl="0" marL="0" rtl="0" algn="l">
                        <a:lnSpc>
                          <a:spcPct val="115000"/>
                        </a:lnSpc>
                        <a:spcBef>
                          <a:spcPts val="0"/>
                        </a:spcBef>
                        <a:spcAft>
                          <a:spcPts val="0"/>
                        </a:spcAft>
                        <a:buNone/>
                      </a:pPr>
                      <a:r>
                        <a:rPr lang="en" sz="1000">
                          <a:solidFill>
                            <a:schemeClr val="dk2"/>
                          </a:solidFill>
                          <a:latin typeface="Montserrat"/>
                          <a:ea typeface="Montserrat"/>
                          <a:cs typeface="Montserrat"/>
                          <a:sym typeface="Montserrat"/>
                        </a:rPr>
                        <a:t>Street address | City State, Zip</a:t>
                      </a:r>
                      <a:endParaRPr b="1" sz="1000">
                        <a:solidFill>
                          <a:schemeClr val="dk2"/>
                        </a:solidFill>
                        <a:latin typeface="Montserrat"/>
                        <a:ea typeface="Montserrat"/>
                        <a:cs typeface="Montserrat"/>
                        <a:sym typeface="Montserrat"/>
                      </a:endParaRPr>
                    </a:p>
                  </a:txBody>
                  <a:tcPr marT="91425" marB="91425" marR="91425" marL="91425">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hMerge="1"/>
                <a:tc hMerge="1"/>
                <a:tc hMerge="1"/>
              </a:tr>
              <a:tr h="100000">
                <a:tc rowSpan="3">
                  <a:txBody>
                    <a:bodyPr/>
                    <a:lstStyle/>
                    <a:p>
                      <a:pPr indent="0" lvl="0" marL="0" rtl="0" algn="l">
                        <a:lnSpc>
                          <a:spcPct val="115000"/>
                        </a:lnSpc>
                        <a:spcBef>
                          <a:spcPts val="0"/>
                        </a:spcBef>
                        <a:spcAft>
                          <a:spcPts val="0"/>
                        </a:spcAft>
                        <a:buNone/>
                      </a:pPr>
                      <a:r>
                        <a:rPr lang="en" sz="1000">
                          <a:solidFill>
                            <a:schemeClr val="dk2"/>
                          </a:solidFill>
                          <a:latin typeface="Montserrat"/>
                          <a:ea typeface="Montserrat"/>
                          <a:cs typeface="Montserrat"/>
                          <a:sym typeface="Montserrat"/>
                        </a:rPr>
                        <a:t>Sale price</a:t>
                      </a:r>
                      <a:endParaRPr sz="1000">
                        <a:solidFill>
                          <a:schemeClr val="dk2"/>
                        </a:solidFill>
                        <a:latin typeface="Montserrat"/>
                        <a:ea typeface="Montserrat"/>
                        <a:cs typeface="Montserrat"/>
                        <a:sym typeface="Montserrat"/>
                      </a:endParaRPr>
                    </a:p>
                    <a:p>
                      <a:pPr indent="0" lvl="0" marL="0" rtl="0" algn="l">
                        <a:lnSpc>
                          <a:spcPct val="115000"/>
                        </a:lnSpc>
                        <a:spcBef>
                          <a:spcPts val="400"/>
                        </a:spcBef>
                        <a:spcAft>
                          <a:spcPts val="0"/>
                        </a:spcAft>
                        <a:buNone/>
                      </a:pPr>
                      <a:r>
                        <a:rPr lang="en" sz="1000">
                          <a:solidFill>
                            <a:schemeClr val="dk2"/>
                          </a:solidFill>
                          <a:latin typeface="Montserrat"/>
                          <a:ea typeface="Montserrat"/>
                          <a:cs typeface="Montserrat"/>
                          <a:sym typeface="Montserrat"/>
                        </a:rPr>
                        <a:t>Year built</a:t>
                      </a:r>
                      <a:endParaRPr sz="1000">
                        <a:solidFill>
                          <a:schemeClr val="dk2"/>
                        </a:solidFill>
                        <a:latin typeface="Montserrat"/>
                        <a:ea typeface="Montserrat"/>
                        <a:cs typeface="Montserrat"/>
                        <a:sym typeface="Montserrat"/>
                      </a:endParaRPr>
                    </a:p>
                    <a:p>
                      <a:pPr indent="0" lvl="0" marL="0" rtl="0" algn="l">
                        <a:lnSpc>
                          <a:spcPct val="115000"/>
                        </a:lnSpc>
                        <a:spcBef>
                          <a:spcPts val="400"/>
                        </a:spcBef>
                        <a:spcAft>
                          <a:spcPts val="400"/>
                        </a:spcAft>
                        <a:buNone/>
                      </a:pPr>
                      <a:r>
                        <a:rPr lang="en" sz="1000">
                          <a:solidFill>
                            <a:schemeClr val="dk2"/>
                          </a:solidFill>
                          <a:latin typeface="Montserrat"/>
                          <a:ea typeface="Montserrat"/>
                          <a:cs typeface="Montserrat"/>
                          <a:sym typeface="Montserrat"/>
                        </a:rPr>
                        <a:t>Price / SF</a:t>
                      </a:r>
                      <a:endParaRPr sz="1000">
                        <a:solidFill>
                          <a:schemeClr val="dk2"/>
                        </a:solidFill>
                        <a:latin typeface="Montserrat"/>
                        <a:ea typeface="Montserrat"/>
                        <a:cs typeface="Montserrat"/>
                        <a:sym typeface="Montserrat"/>
                      </a:endParaRPr>
                    </a:p>
                  </a:txBody>
                  <a:tcPr marT="91425" marB="91425" marR="91425" marL="91425">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rowSpan="3">
                  <a:txBody>
                    <a:bodyPr/>
                    <a:lstStyle/>
                    <a:p>
                      <a:pPr indent="0" lvl="0" marL="0" rtl="0" algn="l">
                        <a:lnSpc>
                          <a:spcPct val="115000"/>
                        </a:lnSpc>
                        <a:spcBef>
                          <a:spcPts val="0"/>
                        </a:spcBef>
                        <a:spcAft>
                          <a:spcPts val="0"/>
                        </a:spcAft>
                        <a:buNone/>
                      </a:pPr>
                      <a:r>
                        <a:rPr lang="en" sz="1000">
                          <a:solidFill>
                            <a:schemeClr val="dk2"/>
                          </a:solidFill>
                          <a:latin typeface="Montserrat"/>
                          <a:ea typeface="Montserrat"/>
                          <a:cs typeface="Montserrat"/>
                          <a:sym typeface="Montserrat"/>
                        </a:rPr>
                        <a:t>$2,000,000</a:t>
                      </a:r>
                      <a:endParaRPr sz="1000">
                        <a:solidFill>
                          <a:schemeClr val="dk2"/>
                        </a:solidFill>
                        <a:latin typeface="Montserrat"/>
                        <a:ea typeface="Montserrat"/>
                        <a:cs typeface="Montserrat"/>
                        <a:sym typeface="Montserrat"/>
                      </a:endParaRPr>
                    </a:p>
                    <a:p>
                      <a:pPr indent="0" lvl="0" marL="0" rtl="0" algn="l">
                        <a:lnSpc>
                          <a:spcPct val="115000"/>
                        </a:lnSpc>
                        <a:spcBef>
                          <a:spcPts val="400"/>
                        </a:spcBef>
                        <a:spcAft>
                          <a:spcPts val="0"/>
                        </a:spcAft>
                        <a:buNone/>
                      </a:pPr>
                      <a:r>
                        <a:rPr lang="en" sz="1000">
                          <a:solidFill>
                            <a:schemeClr val="dk2"/>
                          </a:solidFill>
                          <a:latin typeface="Montserrat"/>
                          <a:ea typeface="Montserrat"/>
                          <a:cs typeface="Montserrat"/>
                          <a:sym typeface="Montserrat"/>
                        </a:rPr>
                        <a:t>2006</a:t>
                      </a:r>
                      <a:endParaRPr sz="1000">
                        <a:solidFill>
                          <a:schemeClr val="dk2"/>
                        </a:solidFill>
                        <a:latin typeface="Montserrat"/>
                        <a:ea typeface="Montserrat"/>
                        <a:cs typeface="Montserrat"/>
                        <a:sym typeface="Montserrat"/>
                      </a:endParaRPr>
                    </a:p>
                    <a:p>
                      <a:pPr indent="0" lvl="0" marL="0" rtl="0" algn="l">
                        <a:lnSpc>
                          <a:spcPct val="115000"/>
                        </a:lnSpc>
                        <a:spcBef>
                          <a:spcPts val="400"/>
                        </a:spcBef>
                        <a:spcAft>
                          <a:spcPts val="400"/>
                        </a:spcAft>
                        <a:buNone/>
                      </a:pPr>
                      <a:r>
                        <a:rPr lang="en" sz="1000">
                          <a:solidFill>
                            <a:schemeClr val="dk2"/>
                          </a:solidFill>
                          <a:latin typeface="Montserrat"/>
                          <a:ea typeface="Montserrat"/>
                          <a:cs typeface="Montserrat"/>
                          <a:sym typeface="Montserrat"/>
                        </a:rPr>
                        <a:t>$4.88</a:t>
                      </a:r>
                      <a:endParaRPr sz="1000">
                        <a:solidFill>
                          <a:schemeClr val="dk2"/>
                        </a:solidFill>
                        <a:latin typeface="Montserrat"/>
                        <a:ea typeface="Montserrat"/>
                        <a:cs typeface="Montserrat"/>
                        <a:sym typeface="Montserrat"/>
                      </a:endParaRPr>
                    </a:p>
                  </a:txBody>
                  <a:tcPr marT="91425" marB="91425" marR="91425" marL="91425">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rowSpan="3">
                  <a:txBody>
                    <a:bodyPr/>
                    <a:lstStyle/>
                    <a:p>
                      <a:pPr indent="0" lvl="0" marL="0" rtl="0" algn="l">
                        <a:lnSpc>
                          <a:spcPct val="115000"/>
                        </a:lnSpc>
                        <a:spcBef>
                          <a:spcPts val="0"/>
                        </a:spcBef>
                        <a:spcAft>
                          <a:spcPts val="0"/>
                        </a:spcAft>
                        <a:buNone/>
                      </a:pPr>
                      <a:r>
                        <a:rPr lang="en" sz="1000">
                          <a:solidFill>
                            <a:schemeClr val="dk2"/>
                          </a:solidFill>
                          <a:latin typeface="Montserrat"/>
                          <a:ea typeface="Montserrat"/>
                          <a:cs typeface="Montserrat"/>
                          <a:sym typeface="Montserrat"/>
                        </a:rPr>
                        <a:t>Lot size</a:t>
                      </a:r>
                      <a:endParaRPr sz="1000">
                        <a:solidFill>
                          <a:schemeClr val="dk2"/>
                        </a:solidFill>
                        <a:latin typeface="Montserrat"/>
                        <a:ea typeface="Montserrat"/>
                        <a:cs typeface="Montserrat"/>
                        <a:sym typeface="Montserrat"/>
                      </a:endParaRPr>
                    </a:p>
                    <a:p>
                      <a:pPr indent="0" lvl="0" marL="0" rtl="0" algn="l">
                        <a:lnSpc>
                          <a:spcPct val="115000"/>
                        </a:lnSpc>
                        <a:spcBef>
                          <a:spcPts val="400"/>
                        </a:spcBef>
                        <a:spcAft>
                          <a:spcPts val="400"/>
                        </a:spcAft>
                        <a:buNone/>
                      </a:pPr>
                      <a:r>
                        <a:rPr lang="en" sz="1000">
                          <a:solidFill>
                            <a:schemeClr val="dk2"/>
                          </a:solidFill>
                          <a:latin typeface="Montserrat"/>
                          <a:ea typeface="Montserrat"/>
                          <a:cs typeface="Montserrat"/>
                          <a:sym typeface="Montserrat"/>
                        </a:rPr>
                        <a:t>Building</a:t>
                      </a:r>
                      <a:endParaRPr sz="1000">
                        <a:solidFill>
                          <a:schemeClr val="dk2"/>
                        </a:solidFill>
                        <a:latin typeface="Montserrat"/>
                        <a:ea typeface="Montserrat"/>
                        <a:cs typeface="Montserrat"/>
                        <a:sym typeface="Montserrat"/>
                      </a:endParaRPr>
                    </a:p>
                  </a:txBody>
                  <a:tcPr marT="91425" marB="91425" marR="91425" marL="91425">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rowSpan="3">
                  <a:txBody>
                    <a:bodyPr/>
                    <a:lstStyle/>
                    <a:p>
                      <a:pPr indent="0" lvl="0" marL="0" rtl="0" algn="l">
                        <a:lnSpc>
                          <a:spcPct val="115000"/>
                        </a:lnSpc>
                        <a:spcBef>
                          <a:spcPts val="0"/>
                        </a:spcBef>
                        <a:spcAft>
                          <a:spcPts val="0"/>
                        </a:spcAft>
                        <a:buNone/>
                      </a:pPr>
                      <a:r>
                        <a:rPr lang="en" sz="1000">
                          <a:solidFill>
                            <a:schemeClr val="dk2"/>
                          </a:solidFill>
                          <a:latin typeface="Montserrat"/>
                          <a:ea typeface="Montserrat"/>
                          <a:cs typeface="Montserrat"/>
                          <a:sym typeface="Montserrat"/>
                        </a:rPr>
                        <a:t>0.5 AC</a:t>
                      </a:r>
                      <a:endParaRPr sz="1000">
                        <a:solidFill>
                          <a:schemeClr val="dk2"/>
                        </a:solidFill>
                        <a:latin typeface="Montserrat"/>
                        <a:ea typeface="Montserrat"/>
                        <a:cs typeface="Montserrat"/>
                        <a:sym typeface="Montserrat"/>
                      </a:endParaRPr>
                    </a:p>
                    <a:p>
                      <a:pPr indent="0" lvl="0" marL="0" rtl="0" algn="l">
                        <a:lnSpc>
                          <a:spcPct val="115000"/>
                        </a:lnSpc>
                        <a:spcBef>
                          <a:spcPts val="400"/>
                        </a:spcBef>
                        <a:spcAft>
                          <a:spcPts val="400"/>
                        </a:spcAft>
                        <a:buNone/>
                      </a:pPr>
                      <a:r>
                        <a:rPr lang="en" sz="1000">
                          <a:solidFill>
                            <a:schemeClr val="dk2"/>
                          </a:solidFill>
                          <a:latin typeface="Montserrat"/>
                          <a:ea typeface="Montserrat"/>
                          <a:cs typeface="Montserrat"/>
                          <a:sym typeface="Montserrat"/>
                        </a:rPr>
                        <a:t>410,000 SF</a:t>
                      </a:r>
                      <a:endParaRPr sz="1000">
                        <a:solidFill>
                          <a:schemeClr val="dk2"/>
                        </a:solidFill>
                        <a:latin typeface="Montserrat"/>
                        <a:ea typeface="Montserrat"/>
                        <a:cs typeface="Montserrat"/>
                        <a:sym typeface="Montserrat"/>
                      </a:endParaRPr>
                    </a:p>
                  </a:txBody>
                  <a:tcPr marT="91425" marB="91425" marR="91425" marL="91425">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r>
              <a:tr h="100000">
                <a:tc vMerge="1"/>
                <a:tc vMerge="1"/>
                <a:tc vMerge="1"/>
                <a:tc vMerge="1"/>
              </a:tr>
              <a:tr h="100000">
                <a:tc vMerge="1"/>
                <a:tc vMerge="1"/>
                <a:tc vMerge="1"/>
                <a:tc vMerge="1"/>
              </a:tr>
            </a:tbl>
          </a:graphicData>
        </a:graphic>
      </p:graphicFrame>
      <p:graphicFrame>
        <p:nvGraphicFramePr>
          <p:cNvPr id="156" name="Google Shape;156;p22"/>
          <p:cNvGraphicFramePr/>
          <p:nvPr/>
        </p:nvGraphicFramePr>
        <p:xfrm>
          <a:off x="4332957" y="3394191"/>
          <a:ext cx="3000000" cy="3000000"/>
        </p:xfrm>
        <a:graphic>
          <a:graphicData uri="http://schemas.openxmlformats.org/drawingml/2006/table">
            <a:tbl>
              <a:tblPr>
                <a:noFill/>
                <a:tableStyleId>{14D47D52-66CE-4A08-A884-438E3A053E4B}</a:tableStyleId>
              </a:tblPr>
              <a:tblGrid>
                <a:gridCol w="1257300"/>
                <a:gridCol w="1257300"/>
                <a:gridCol w="1257300"/>
                <a:gridCol w="1257300"/>
              </a:tblGrid>
              <a:tr h="257225">
                <a:tc gridSpan="4">
                  <a:txBody>
                    <a:bodyPr/>
                    <a:lstStyle/>
                    <a:p>
                      <a:pPr indent="0" lvl="0" marL="0" rtl="0" algn="l">
                        <a:lnSpc>
                          <a:spcPct val="115000"/>
                        </a:lnSpc>
                        <a:spcBef>
                          <a:spcPts val="0"/>
                        </a:spcBef>
                        <a:spcAft>
                          <a:spcPts val="0"/>
                        </a:spcAft>
                        <a:buClr>
                          <a:schemeClr val="dk1"/>
                        </a:buClr>
                        <a:buSzPts val="1100"/>
                        <a:buFont typeface="Arial"/>
                        <a:buNone/>
                      </a:pPr>
                      <a:r>
                        <a:rPr b="1" lang="en" sz="1000">
                          <a:solidFill>
                            <a:schemeClr val="accent1"/>
                          </a:solidFill>
                          <a:latin typeface="Montserrat"/>
                          <a:ea typeface="Montserrat"/>
                          <a:cs typeface="Montserrat"/>
                          <a:sym typeface="Montserrat"/>
                        </a:rPr>
                        <a:t>COMPARABLE PROPERTY #1</a:t>
                      </a:r>
                      <a:endParaRPr b="1" sz="1000">
                        <a:solidFill>
                          <a:schemeClr val="accent1"/>
                        </a:solidFill>
                        <a:latin typeface="Montserrat"/>
                        <a:ea typeface="Montserrat"/>
                        <a:cs typeface="Montserrat"/>
                        <a:sym typeface="Montserrat"/>
                      </a:endParaRPr>
                    </a:p>
                    <a:p>
                      <a:pPr indent="0" lvl="0" marL="0" rtl="0" algn="l">
                        <a:lnSpc>
                          <a:spcPct val="115000"/>
                        </a:lnSpc>
                        <a:spcBef>
                          <a:spcPts val="0"/>
                        </a:spcBef>
                        <a:spcAft>
                          <a:spcPts val="0"/>
                        </a:spcAft>
                        <a:buNone/>
                      </a:pPr>
                      <a:r>
                        <a:rPr lang="en" sz="1000">
                          <a:solidFill>
                            <a:schemeClr val="dk2"/>
                          </a:solidFill>
                          <a:latin typeface="Montserrat"/>
                          <a:ea typeface="Montserrat"/>
                          <a:cs typeface="Montserrat"/>
                          <a:sym typeface="Montserrat"/>
                        </a:rPr>
                        <a:t>Street address | City, State, Zip</a:t>
                      </a:r>
                      <a:endParaRPr b="1" sz="1000">
                        <a:solidFill>
                          <a:schemeClr val="dk2"/>
                        </a:solidFill>
                        <a:latin typeface="Montserrat"/>
                        <a:ea typeface="Montserrat"/>
                        <a:cs typeface="Montserrat"/>
                        <a:sym typeface="Montserrat"/>
                      </a:endParaRPr>
                    </a:p>
                  </a:txBody>
                  <a:tcPr marT="91425" marB="91425" marR="91425" marL="91425">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hMerge="1"/>
                <a:tc hMerge="1"/>
                <a:tc hMerge="1"/>
              </a:tr>
              <a:tr h="100000">
                <a:tc>
                  <a:txBody>
                    <a:bodyPr/>
                    <a:lstStyle/>
                    <a:p>
                      <a:pPr indent="0" lvl="0" marL="0" rtl="0" algn="l">
                        <a:lnSpc>
                          <a:spcPct val="115000"/>
                        </a:lnSpc>
                        <a:spcBef>
                          <a:spcPts val="0"/>
                        </a:spcBef>
                        <a:spcAft>
                          <a:spcPts val="0"/>
                        </a:spcAft>
                        <a:buNone/>
                      </a:pPr>
                      <a:r>
                        <a:rPr lang="en" sz="1000">
                          <a:solidFill>
                            <a:schemeClr val="dk2"/>
                          </a:solidFill>
                          <a:latin typeface="Montserrat"/>
                          <a:ea typeface="Montserrat"/>
                          <a:cs typeface="Montserrat"/>
                          <a:sym typeface="Montserrat"/>
                        </a:rPr>
                        <a:t>Sale price</a:t>
                      </a:r>
                      <a:endParaRPr sz="1000">
                        <a:solidFill>
                          <a:schemeClr val="dk2"/>
                        </a:solidFill>
                        <a:latin typeface="Montserrat"/>
                        <a:ea typeface="Montserrat"/>
                        <a:cs typeface="Montserrat"/>
                        <a:sym typeface="Montserrat"/>
                      </a:endParaRPr>
                    </a:p>
                    <a:p>
                      <a:pPr indent="0" lvl="0" marL="0" rtl="0" algn="l">
                        <a:lnSpc>
                          <a:spcPct val="115000"/>
                        </a:lnSpc>
                        <a:spcBef>
                          <a:spcPts val="400"/>
                        </a:spcBef>
                        <a:spcAft>
                          <a:spcPts val="0"/>
                        </a:spcAft>
                        <a:buNone/>
                      </a:pPr>
                      <a:r>
                        <a:rPr lang="en" sz="1000">
                          <a:solidFill>
                            <a:schemeClr val="dk2"/>
                          </a:solidFill>
                          <a:latin typeface="Montserrat"/>
                          <a:ea typeface="Montserrat"/>
                          <a:cs typeface="Montserrat"/>
                          <a:sym typeface="Montserrat"/>
                        </a:rPr>
                        <a:t>Year built</a:t>
                      </a:r>
                      <a:endParaRPr sz="1000">
                        <a:solidFill>
                          <a:schemeClr val="dk2"/>
                        </a:solidFill>
                        <a:latin typeface="Montserrat"/>
                        <a:ea typeface="Montserrat"/>
                        <a:cs typeface="Montserrat"/>
                        <a:sym typeface="Montserrat"/>
                      </a:endParaRPr>
                    </a:p>
                    <a:p>
                      <a:pPr indent="0" lvl="0" marL="0" rtl="0" algn="l">
                        <a:lnSpc>
                          <a:spcPct val="115000"/>
                        </a:lnSpc>
                        <a:spcBef>
                          <a:spcPts val="400"/>
                        </a:spcBef>
                        <a:spcAft>
                          <a:spcPts val="0"/>
                        </a:spcAft>
                        <a:buNone/>
                      </a:pPr>
                      <a:r>
                        <a:rPr lang="en" sz="1000">
                          <a:solidFill>
                            <a:schemeClr val="dk2"/>
                          </a:solidFill>
                          <a:latin typeface="Montserrat"/>
                          <a:ea typeface="Montserrat"/>
                          <a:cs typeface="Montserrat"/>
                          <a:sym typeface="Montserrat"/>
                        </a:rPr>
                        <a:t>Price / SF</a:t>
                      </a:r>
                      <a:endParaRPr sz="1000">
                        <a:solidFill>
                          <a:schemeClr val="dk2"/>
                        </a:solidFill>
                        <a:latin typeface="Montserrat"/>
                        <a:ea typeface="Montserrat"/>
                        <a:cs typeface="Montserrat"/>
                        <a:sym typeface="Montserrat"/>
                      </a:endParaRPr>
                    </a:p>
                    <a:p>
                      <a:pPr indent="0" lvl="0" marL="0" rtl="0" algn="l">
                        <a:lnSpc>
                          <a:spcPct val="115000"/>
                        </a:lnSpc>
                        <a:spcBef>
                          <a:spcPts val="400"/>
                        </a:spcBef>
                        <a:spcAft>
                          <a:spcPts val="0"/>
                        </a:spcAft>
                        <a:buNone/>
                      </a:pPr>
                      <a:r>
                        <a:rPr lang="en" sz="1000">
                          <a:solidFill>
                            <a:schemeClr val="dk2"/>
                          </a:solidFill>
                          <a:latin typeface="Montserrat"/>
                          <a:ea typeface="Montserrat"/>
                          <a:cs typeface="Montserrat"/>
                          <a:sym typeface="Montserrat"/>
                        </a:rPr>
                        <a:t>Closed</a:t>
                      </a:r>
                      <a:endParaRPr sz="1000">
                        <a:solidFill>
                          <a:schemeClr val="dk2"/>
                        </a:solidFill>
                        <a:latin typeface="Montserrat"/>
                        <a:ea typeface="Montserrat"/>
                        <a:cs typeface="Montserrat"/>
                        <a:sym typeface="Montserrat"/>
                      </a:endParaRPr>
                    </a:p>
                    <a:p>
                      <a:pPr indent="0" lvl="0" marL="0" rtl="0" algn="l">
                        <a:lnSpc>
                          <a:spcPct val="115000"/>
                        </a:lnSpc>
                        <a:spcBef>
                          <a:spcPts val="400"/>
                        </a:spcBef>
                        <a:spcAft>
                          <a:spcPts val="400"/>
                        </a:spcAft>
                        <a:buNone/>
                      </a:pPr>
                      <a:r>
                        <a:rPr lang="en" sz="1000">
                          <a:solidFill>
                            <a:schemeClr val="dk2"/>
                          </a:solidFill>
                          <a:latin typeface="Montserrat"/>
                          <a:ea typeface="Montserrat"/>
                          <a:cs typeface="Montserrat"/>
                          <a:sym typeface="Montserrat"/>
                        </a:rPr>
                        <a:t>NOI</a:t>
                      </a:r>
                      <a:endParaRPr sz="1000">
                        <a:solidFill>
                          <a:schemeClr val="dk2"/>
                        </a:solidFill>
                        <a:latin typeface="Montserrat"/>
                        <a:ea typeface="Montserrat"/>
                        <a:cs typeface="Montserrat"/>
                        <a:sym typeface="Montserrat"/>
                      </a:endParaRPr>
                    </a:p>
                  </a:txBody>
                  <a:tcPr marT="91425" marB="91425" marR="91425" marL="91425">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rtl="0" algn="l">
                        <a:lnSpc>
                          <a:spcPct val="115000"/>
                        </a:lnSpc>
                        <a:spcBef>
                          <a:spcPts val="0"/>
                        </a:spcBef>
                        <a:spcAft>
                          <a:spcPts val="0"/>
                        </a:spcAft>
                        <a:buNone/>
                      </a:pPr>
                      <a:r>
                        <a:rPr lang="en" sz="1000">
                          <a:solidFill>
                            <a:schemeClr val="dk2"/>
                          </a:solidFill>
                          <a:latin typeface="Montserrat"/>
                          <a:ea typeface="Montserrat"/>
                          <a:cs typeface="Montserrat"/>
                          <a:sym typeface="Montserrat"/>
                        </a:rPr>
                        <a:t>$53,500,000</a:t>
                      </a:r>
                      <a:endParaRPr sz="1000">
                        <a:solidFill>
                          <a:schemeClr val="dk2"/>
                        </a:solidFill>
                        <a:latin typeface="Montserrat"/>
                        <a:ea typeface="Montserrat"/>
                        <a:cs typeface="Montserrat"/>
                        <a:sym typeface="Montserrat"/>
                      </a:endParaRPr>
                    </a:p>
                    <a:p>
                      <a:pPr indent="0" lvl="0" marL="0" rtl="0" algn="l">
                        <a:lnSpc>
                          <a:spcPct val="115000"/>
                        </a:lnSpc>
                        <a:spcBef>
                          <a:spcPts val="400"/>
                        </a:spcBef>
                        <a:spcAft>
                          <a:spcPts val="0"/>
                        </a:spcAft>
                        <a:buNone/>
                      </a:pPr>
                      <a:r>
                        <a:rPr lang="en" sz="1000">
                          <a:solidFill>
                            <a:schemeClr val="dk2"/>
                          </a:solidFill>
                          <a:latin typeface="Montserrat"/>
                          <a:ea typeface="Montserrat"/>
                          <a:cs typeface="Montserrat"/>
                          <a:sym typeface="Montserrat"/>
                        </a:rPr>
                        <a:t>1988</a:t>
                      </a:r>
                      <a:endParaRPr sz="1000">
                        <a:solidFill>
                          <a:schemeClr val="dk2"/>
                        </a:solidFill>
                        <a:latin typeface="Montserrat"/>
                        <a:ea typeface="Montserrat"/>
                        <a:cs typeface="Montserrat"/>
                        <a:sym typeface="Montserrat"/>
                      </a:endParaRPr>
                    </a:p>
                    <a:p>
                      <a:pPr indent="0" lvl="0" marL="0" rtl="0" algn="l">
                        <a:lnSpc>
                          <a:spcPct val="115000"/>
                        </a:lnSpc>
                        <a:spcBef>
                          <a:spcPts val="400"/>
                        </a:spcBef>
                        <a:spcAft>
                          <a:spcPts val="0"/>
                        </a:spcAft>
                        <a:buNone/>
                      </a:pPr>
                      <a:r>
                        <a:rPr lang="en" sz="1000">
                          <a:solidFill>
                            <a:schemeClr val="dk2"/>
                          </a:solidFill>
                          <a:latin typeface="Montserrat"/>
                          <a:ea typeface="Montserrat"/>
                          <a:cs typeface="Montserrat"/>
                          <a:sym typeface="Montserrat"/>
                        </a:rPr>
                        <a:t>$25.48</a:t>
                      </a:r>
                      <a:endParaRPr sz="1000">
                        <a:solidFill>
                          <a:schemeClr val="dk2"/>
                        </a:solidFill>
                        <a:latin typeface="Montserrat"/>
                        <a:ea typeface="Montserrat"/>
                        <a:cs typeface="Montserrat"/>
                        <a:sym typeface="Montserrat"/>
                      </a:endParaRPr>
                    </a:p>
                    <a:p>
                      <a:pPr indent="0" lvl="0" marL="0" rtl="0" algn="l">
                        <a:lnSpc>
                          <a:spcPct val="115000"/>
                        </a:lnSpc>
                        <a:spcBef>
                          <a:spcPts val="400"/>
                        </a:spcBef>
                        <a:spcAft>
                          <a:spcPts val="0"/>
                        </a:spcAft>
                        <a:buNone/>
                      </a:pPr>
                      <a:r>
                        <a:rPr lang="en" sz="1000">
                          <a:solidFill>
                            <a:schemeClr val="dk2"/>
                          </a:solidFill>
                          <a:latin typeface="Montserrat"/>
                          <a:ea typeface="Montserrat"/>
                          <a:cs typeface="Montserrat"/>
                          <a:sym typeface="Montserrat"/>
                        </a:rPr>
                        <a:t>02/17/2014</a:t>
                      </a:r>
                      <a:endParaRPr sz="1000">
                        <a:solidFill>
                          <a:schemeClr val="dk2"/>
                        </a:solidFill>
                        <a:latin typeface="Montserrat"/>
                        <a:ea typeface="Montserrat"/>
                        <a:cs typeface="Montserrat"/>
                        <a:sym typeface="Montserrat"/>
                      </a:endParaRPr>
                    </a:p>
                    <a:p>
                      <a:pPr indent="0" lvl="0" marL="0" rtl="0" algn="l">
                        <a:lnSpc>
                          <a:spcPct val="115000"/>
                        </a:lnSpc>
                        <a:spcBef>
                          <a:spcPts val="400"/>
                        </a:spcBef>
                        <a:spcAft>
                          <a:spcPts val="400"/>
                        </a:spcAft>
                        <a:buNone/>
                      </a:pPr>
                      <a:r>
                        <a:rPr lang="en" sz="1000">
                          <a:solidFill>
                            <a:schemeClr val="dk2"/>
                          </a:solidFill>
                          <a:latin typeface="Montserrat"/>
                          <a:ea typeface="Montserrat"/>
                          <a:cs typeface="Montserrat"/>
                          <a:sym typeface="Montserrat"/>
                        </a:rPr>
                        <a:t>$2,350,000</a:t>
                      </a:r>
                      <a:endParaRPr sz="1000">
                        <a:solidFill>
                          <a:schemeClr val="dk2"/>
                        </a:solidFill>
                        <a:latin typeface="Montserrat"/>
                        <a:ea typeface="Montserrat"/>
                        <a:cs typeface="Montserrat"/>
                        <a:sym typeface="Montserrat"/>
                      </a:endParaRPr>
                    </a:p>
                  </a:txBody>
                  <a:tcPr marT="91425" marB="91425" marR="91425" marL="91425">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rtl="0" algn="l">
                        <a:lnSpc>
                          <a:spcPct val="115000"/>
                        </a:lnSpc>
                        <a:spcBef>
                          <a:spcPts val="0"/>
                        </a:spcBef>
                        <a:spcAft>
                          <a:spcPts val="0"/>
                        </a:spcAft>
                        <a:buNone/>
                      </a:pPr>
                      <a:r>
                        <a:rPr lang="en" sz="1000">
                          <a:solidFill>
                            <a:schemeClr val="dk2"/>
                          </a:solidFill>
                          <a:latin typeface="Montserrat"/>
                          <a:ea typeface="Montserrat"/>
                          <a:cs typeface="Montserrat"/>
                          <a:sym typeface="Montserrat"/>
                        </a:rPr>
                        <a:t>Lot size</a:t>
                      </a:r>
                      <a:endParaRPr sz="1000">
                        <a:solidFill>
                          <a:schemeClr val="dk2"/>
                        </a:solidFill>
                        <a:latin typeface="Montserrat"/>
                        <a:ea typeface="Montserrat"/>
                        <a:cs typeface="Montserrat"/>
                        <a:sym typeface="Montserrat"/>
                      </a:endParaRPr>
                    </a:p>
                    <a:p>
                      <a:pPr indent="0" lvl="0" marL="0" rtl="0" algn="l">
                        <a:lnSpc>
                          <a:spcPct val="115000"/>
                        </a:lnSpc>
                        <a:spcBef>
                          <a:spcPts val="400"/>
                        </a:spcBef>
                        <a:spcAft>
                          <a:spcPts val="0"/>
                        </a:spcAft>
                        <a:buNone/>
                      </a:pPr>
                      <a:r>
                        <a:rPr lang="en" sz="1000">
                          <a:solidFill>
                            <a:schemeClr val="dk2"/>
                          </a:solidFill>
                          <a:latin typeface="Montserrat"/>
                          <a:ea typeface="Montserrat"/>
                          <a:cs typeface="Montserrat"/>
                          <a:sym typeface="Montserrat"/>
                        </a:rPr>
                        <a:t>Building</a:t>
                      </a:r>
                      <a:endParaRPr sz="1000">
                        <a:solidFill>
                          <a:schemeClr val="dk2"/>
                        </a:solidFill>
                        <a:latin typeface="Montserrat"/>
                        <a:ea typeface="Montserrat"/>
                        <a:cs typeface="Montserrat"/>
                        <a:sym typeface="Montserrat"/>
                      </a:endParaRPr>
                    </a:p>
                    <a:p>
                      <a:pPr indent="0" lvl="0" marL="0" rtl="0" algn="l">
                        <a:lnSpc>
                          <a:spcPct val="115000"/>
                        </a:lnSpc>
                        <a:spcBef>
                          <a:spcPts val="400"/>
                        </a:spcBef>
                        <a:spcAft>
                          <a:spcPts val="0"/>
                        </a:spcAft>
                        <a:buNone/>
                      </a:pPr>
                      <a:r>
                        <a:rPr lang="en" sz="1000">
                          <a:solidFill>
                            <a:schemeClr val="dk2"/>
                          </a:solidFill>
                          <a:latin typeface="Montserrat"/>
                          <a:ea typeface="Montserrat"/>
                          <a:cs typeface="Montserrat"/>
                          <a:sym typeface="Montserrat"/>
                        </a:rPr>
                        <a:t>CAP</a:t>
                      </a:r>
                      <a:endParaRPr sz="1000">
                        <a:solidFill>
                          <a:schemeClr val="dk2"/>
                        </a:solidFill>
                        <a:latin typeface="Montserrat"/>
                        <a:ea typeface="Montserrat"/>
                        <a:cs typeface="Montserrat"/>
                        <a:sym typeface="Montserrat"/>
                      </a:endParaRPr>
                    </a:p>
                    <a:p>
                      <a:pPr indent="0" lvl="0" marL="0" rtl="0" algn="l">
                        <a:lnSpc>
                          <a:spcPct val="115000"/>
                        </a:lnSpc>
                        <a:spcBef>
                          <a:spcPts val="400"/>
                        </a:spcBef>
                        <a:spcAft>
                          <a:spcPts val="400"/>
                        </a:spcAft>
                        <a:buNone/>
                      </a:pPr>
                      <a:r>
                        <a:rPr lang="en" sz="1000">
                          <a:solidFill>
                            <a:schemeClr val="dk2"/>
                          </a:solidFill>
                          <a:latin typeface="Montserrat"/>
                          <a:ea typeface="Montserrat"/>
                          <a:cs typeface="Montserrat"/>
                          <a:sym typeface="Montserrat"/>
                        </a:rPr>
                        <a:t>Occupancy</a:t>
                      </a:r>
                      <a:endParaRPr sz="1000">
                        <a:solidFill>
                          <a:schemeClr val="dk2"/>
                        </a:solidFill>
                        <a:latin typeface="Montserrat"/>
                        <a:ea typeface="Montserrat"/>
                        <a:cs typeface="Montserrat"/>
                        <a:sym typeface="Montserrat"/>
                      </a:endParaRPr>
                    </a:p>
                  </a:txBody>
                  <a:tcPr marT="91425" marB="91425" marR="91425" marL="91425">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rtl="0" algn="l">
                        <a:lnSpc>
                          <a:spcPct val="115000"/>
                        </a:lnSpc>
                        <a:spcBef>
                          <a:spcPts val="0"/>
                        </a:spcBef>
                        <a:spcAft>
                          <a:spcPts val="0"/>
                        </a:spcAft>
                        <a:buNone/>
                      </a:pPr>
                      <a:r>
                        <a:rPr lang="en" sz="1000">
                          <a:solidFill>
                            <a:schemeClr val="dk2"/>
                          </a:solidFill>
                          <a:latin typeface="Montserrat"/>
                          <a:ea typeface="Montserrat"/>
                          <a:cs typeface="Montserrat"/>
                          <a:sym typeface="Montserrat"/>
                        </a:rPr>
                        <a:t>1.3 Acres</a:t>
                      </a:r>
                      <a:endParaRPr sz="1000">
                        <a:solidFill>
                          <a:schemeClr val="dk2"/>
                        </a:solidFill>
                        <a:latin typeface="Montserrat"/>
                        <a:ea typeface="Montserrat"/>
                        <a:cs typeface="Montserrat"/>
                        <a:sym typeface="Montserrat"/>
                      </a:endParaRPr>
                    </a:p>
                    <a:p>
                      <a:pPr indent="0" lvl="0" marL="0" rtl="0" algn="l">
                        <a:lnSpc>
                          <a:spcPct val="115000"/>
                        </a:lnSpc>
                        <a:spcBef>
                          <a:spcPts val="400"/>
                        </a:spcBef>
                        <a:spcAft>
                          <a:spcPts val="0"/>
                        </a:spcAft>
                        <a:buNone/>
                      </a:pPr>
                      <a:r>
                        <a:rPr lang="en" sz="1000">
                          <a:solidFill>
                            <a:schemeClr val="dk2"/>
                          </a:solidFill>
                          <a:latin typeface="Montserrat"/>
                          <a:ea typeface="Montserrat"/>
                          <a:cs typeface="Montserrat"/>
                          <a:sym typeface="Montserrat"/>
                        </a:rPr>
                        <a:t>2,100,000 SF</a:t>
                      </a:r>
                      <a:endParaRPr sz="1000">
                        <a:solidFill>
                          <a:schemeClr val="dk2"/>
                        </a:solidFill>
                        <a:latin typeface="Montserrat"/>
                        <a:ea typeface="Montserrat"/>
                        <a:cs typeface="Montserrat"/>
                        <a:sym typeface="Montserrat"/>
                      </a:endParaRPr>
                    </a:p>
                    <a:p>
                      <a:pPr indent="0" lvl="0" marL="0" rtl="0" algn="l">
                        <a:lnSpc>
                          <a:spcPct val="115000"/>
                        </a:lnSpc>
                        <a:spcBef>
                          <a:spcPts val="400"/>
                        </a:spcBef>
                        <a:spcAft>
                          <a:spcPts val="0"/>
                        </a:spcAft>
                        <a:buNone/>
                      </a:pPr>
                      <a:r>
                        <a:rPr lang="en" sz="1000">
                          <a:solidFill>
                            <a:schemeClr val="dk2"/>
                          </a:solidFill>
                          <a:latin typeface="Montserrat"/>
                          <a:ea typeface="Montserrat"/>
                          <a:cs typeface="Montserrat"/>
                          <a:sym typeface="Montserrat"/>
                        </a:rPr>
                        <a:t>8.9%</a:t>
                      </a:r>
                      <a:endParaRPr sz="1000">
                        <a:solidFill>
                          <a:schemeClr val="dk2"/>
                        </a:solidFill>
                        <a:latin typeface="Montserrat"/>
                        <a:ea typeface="Montserrat"/>
                        <a:cs typeface="Montserrat"/>
                        <a:sym typeface="Montserrat"/>
                      </a:endParaRPr>
                    </a:p>
                    <a:p>
                      <a:pPr indent="0" lvl="0" marL="0" rtl="0" algn="l">
                        <a:lnSpc>
                          <a:spcPct val="115000"/>
                        </a:lnSpc>
                        <a:spcBef>
                          <a:spcPts val="400"/>
                        </a:spcBef>
                        <a:spcAft>
                          <a:spcPts val="400"/>
                        </a:spcAft>
                        <a:buNone/>
                      </a:pPr>
                      <a:r>
                        <a:rPr lang="en" sz="1000">
                          <a:solidFill>
                            <a:schemeClr val="dk2"/>
                          </a:solidFill>
                          <a:latin typeface="Montserrat"/>
                          <a:ea typeface="Montserrat"/>
                          <a:cs typeface="Montserrat"/>
                          <a:sym typeface="Montserrat"/>
                        </a:rPr>
                        <a:t>95%</a:t>
                      </a:r>
                      <a:endParaRPr sz="1000">
                        <a:solidFill>
                          <a:schemeClr val="dk2"/>
                        </a:solidFill>
                        <a:latin typeface="Montserrat"/>
                        <a:ea typeface="Montserrat"/>
                        <a:cs typeface="Montserrat"/>
                        <a:sym typeface="Montserrat"/>
                      </a:endParaRPr>
                    </a:p>
                  </a:txBody>
                  <a:tcPr marT="91425" marB="91425" marR="91425" marL="91425">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r>
              <a:tr h="100000">
                <a:tc>
                  <a:txBody>
                    <a:bodyPr/>
                    <a:lstStyle/>
                    <a:p>
                      <a:pPr indent="0" lvl="0" marL="0" rtl="0" algn="l">
                        <a:spcBef>
                          <a:spcPts val="0"/>
                        </a:spcBef>
                        <a:spcAft>
                          <a:spcPts val="0"/>
                        </a:spcAft>
                        <a:buNone/>
                      </a:pPr>
                      <a:r>
                        <a:t/>
                      </a:r>
                      <a:endParaRPr/>
                    </a:p>
                  </a:txBody>
                  <a:tcPr marT="91425" marB="91425" marR="91425" marL="91425">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rtl="0" algn="l">
                        <a:lnSpc>
                          <a:spcPct val="150000"/>
                        </a:lnSpc>
                        <a:spcBef>
                          <a:spcPts val="0"/>
                        </a:spcBef>
                        <a:spcAft>
                          <a:spcPts val="0"/>
                        </a:spcAft>
                        <a:buNone/>
                      </a:pPr>
                      <a:r>
                        <a:t/>
                      </a:r>
                      <a:endParaRPr b="1" sz="1000">
                        <a:solidFill>
                          <a:schemeClr val="dk2"/>
                        </a:solidFill>
                        <a:latin typeface="Montserrat"/>
                        <a:ea typeface="Montserrat"/>
                        <a:cs typeface="Montserrat"/>
                        <a:sym typeface="Montserrat"/>
                      </a:endParaRPr>
                    </a:p>
                  </a:txBody>
                  <a:tcPr marT="91425" marB="91425" marR="91425" marL="91425">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rtl="0" algn="l">
                        <a:spcBef>
                          <a:spcPts val="0"/>
                        </a:spcBef>
                        <a:spcAft>
                          <a:spcPts val="0"/>
                        </a:spcAft>
                        <a:buNone/>
                      </a:pPr>
                      <a:r>
                        <a:t/>
                      </a:r>
                      <a:endParaRPr/>
                    </a:p>
                  </a:txBody>
                  <a:tcPr marT="91425" marB="91425" marR="91425" marL="91425">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rtl="0" algn="l">
                        <a:lnSpc>
                          <a:spcPct val="150000"/>
                        </a:lnSpc>
                        <a:spcBef>
                          <a:spcPts val="0"/>
                        </a:spcBef>
                        <a:spcAft>
                          <a:spcPts val="0"/>
                        </a:spcAft>
                        <a:buNone/>
                      </a:pPr>
                      <a:r>
                        <a:t/>
                      </a:r>
                      <a:endParaRPr b="1" sz="1000">
                        <a:solidFill>
                          <a:schemeClr val="dk2"/>
                        </a:solidFill>
                        <a:latin typeface="Montserrat"/>
                        <a:ea typeface="Montserrat"/>
                        <a:cs typeface="Montserrat"/>
                        <a:sym typeface="Montserrat"/>
                      </a:endParaRPr>
                    </a:p>
                  </a:txBody>
                  <a:tcPr marT="91425" marB="91425" marR="91425" marL="91425">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r>
              <a:tr h="100000">
                <a:tc>
                  <a:txBody>
                    <a:bodyPr/>
                    <a:lstStyle/>
                    <a:p>
                      <a:pPr indent="0" lvl="0" marL="0" rtl="0" algn="l">
                        <a:spcBef>
                          <a:spcPts val="0"/>
                        </a:spcBef>
                        <a:spcAft>
                          <a:spcPts val="0"/>
                        </a:spcAft>
                        <a:buNone/>
                      </a:pPr>
                      <a:r>
                        <a:t/>
                      </a:r>
                      <a:endParaRPr/>
                    </a:p>
                  </a:txBody>
                  <a:tcPr marT="91425" marB="91425" marR="91425" marL="91425">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rtl="0" algn="l">
                        <a:lnSpc>
                          <a:spcPct val="150000"/>
                        </a:lnSpc>
                        <a:spcBef>
                          <a:spcPts val="0"/>
                        </a:spcBef>
                        <a:spcAft>
                          <a:spcPts val="0"/>
                        </a:spcAft>
                        <a:buNone/>
                      </a:pPr>
                      <a:r>
                        <a:t/>
                      </a:r>
                      <a:endParaRPr b="1" sz="1000">
                        <a:solidFill>
                          <a:schemeClr val="dk2"/>
                        </a:solidFill>
                        <a:latin typeface="Montserrat"/>
                        <a:ea typeface="Montserrat"/>
                        <a:cs typeface="Montserrat"/>
                        <a:sym typeface="Montserrat"/>
                      </a:endParaRPr>
                    </a:p>
                  </a:txBody>
                  <a:tcPr marT="91425" marB="91425" marR="91425" marL="91425">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rtl="0" algn="l">
                        <a:lnSpc>
                          <a:spcPct val="150000"/>
                        </a:lnSpc>
                        <a:spcBef>
                          <a:spcPts val="0"/>
                        </a:spcBef>
                        <a:spcAft>
                          <a:spcPts val="0"/>
                        </a:spcAft>
                        <a:buNone/>
                      </a:pPr>
                      <a:r>
                        <a:t/>
                      </a:r>
                      <a:endParaRPr b="1" sz="1000">
                        <a:solidFill>
                          <a:schemeClr val="dk2"/>
                        </a:solidFill>
                        <a:latin typeface="Montserrat"/>
                        <a:ea typeface="Montserrat"/>
                        <a:cs typeface="Montserrat"/>
                        <a:sym typeface="Montserrat"/>
                      </a:endParaRPr>
                    </a:p>
                  </a:txBody>
                  <a:tcPr marT="91425" marB="91425" marR="91425" marL="91425">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rtl="0" algn="l">
                        <a:lnSpc>
                          <a:spcPct val="150000"/>
                        </a:lnSpc>
                        <a:spcBef>
                          <a:spcPts val="0"/>
                        </a:spcBef>
                        <a:spcAft>
                          <a:spcPts val="0"/>
                        </a:spcAft>
                        <a:buNone/>
                      </a:pPr>
                      <a:r>
                        <a:t/>
                      </a:r>
                      <a:endParaRPr b="1" sz="1000">
                        <a:solidFill>
                          <a:schemeClr val="dk2"/>
                        </a:solidFill>
                        <a:latin typeface="Montserrat"/>
                        <a:ea typeface="Montserrat"/>
                        <a:cs typeface="Montserrat"/>
                        <a:sym typeface="Montserrat"/>
                      </a:endParaRPr>
                    </a:p>
                  </a:txBody>
                  <a:tcPr marT="91425" marB="91425" marR="91425" marL="91425">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r>
            </a:tbl>
          </a:graphicData>
        </a:graphic>
      </p:graphicFrame>
      <p:graphicFrame>
        <p:nvGraphicFramePr>
          <p:cNvPr id="157" name="Google Shape;157;p22"/>
          <p:cNvGraphicFramePr/>
          <p:nvPr/>
        </p:nvGraphicFramePr>
        <p:xfrm>
          <a:off x="4332957" y="5335069"/>
          <a:ext cx="3000000" cy="3000000"/>
        </p:xfrm>
        <a:graphic>
          <a:graphicData uri="http://schemas.openxmlformats.org/drawingml/2006/table">
            <a:tbl>
              <a:tblPr>
                <a:noFill/>
                <a:tableStyleId>{14D47D52-66CE-4A08-A884-438E3A053E4B}</a:tableStyleId>
              </a:tblPr>
              <a:tblGrid>
                <a:gridCol w="1257300"/>
                <a:gridCol w="1257300"/>
                <a:gridCol w="1257300"/>
                <a:gridCol w="1257300"/>
              </a:tblGrid>
              <a:tr h="257225">
                <a:tc gridSpan="4">
                  <a:txBody>
                    <a:bodyPr/>
                    <a:lstStyle/>
                    <a:p>
                      <a:pPr indent="0" lvl="0" marL="0" rtl="0" algn="l">
                        <a:lnSpc>
                          <a:spcPct val="115000"/>
                        </a:lnSpc>
                        <a:spcBef>
                          <a:spcPts val="0"/>
                        </a:spcBef>
                        <a:spcAft>
                          <a:spcPts val="0"/>
                        </a:spcAft>
                        <a:buClr>
                          <a:schemeClr val="dk1"/>
                        </a:buClr>
                        <a:buSzPts val="1100"/>
                        <a:buFont typeface="Arial"/>
                        <a:buNone/>
                      </a:pPr>
                      <a:r>
                        <a:rPr b="1" lang="en" sz="1000">
                          <a:solidFill>
                            <a:schemeClr val="accent1"/>
                          </a:solidFill>
                          <a:latin typeface="Montserrat"/>
                          <a:ea typeface="Montserrat"/>
                          <a:cs typeface="Montserrat"/>
                          <a:sym typeface="Montserrat"/>
                        </a:rPr>
                        <a:t>COMPARABLE PROPERTY #2</a:t>
                      </a:r>
                      <a:endParaRPr b="1" sz="1000">
                        <a:solidFill>
                          <a:schemeClr val="accent1"/>
                        </a:solidFill>
                        <a:latin typeface="Montserrat"/>
                        <a:ea typeface="Montserrat"/>
                        <a:cs typeface="Montserrat"/>
                        <a:sym typeface="Montserrat"/>
                      </a:endParaRPr>
                    </a:p>
                    <a:p>
                      <a:pPr indent="0" lvl="0" marL="0" rtl="0" algn="l">
                        <a:lnSpc>
                          <a:spcPct val="115000"/>
                        </a:lnSpc>
                        <a:spcBef>
                          <a:spcPts val="0"/>
                        </a:spcBef>
                        <a:spcAft>
                          <a:spcPts val="0"/>
                        </a:spcAft>
                        <a:buNone/>
                      </a:pPr>
                      <a:r>
                        <a:rPr lang="en" sz="1000">
                          <a:solidFill>
                            <a:schemeClr val="dk2"/>
                          </a:solidFill>
                          <a:latin typeface="Montserrat"/>
                          <a:ea typeface="Montserrat"/>
                          <a:cs typeface="Montserrat"/>
                          <a:sym typeface="Montserrat"/>
                        </a:rPr>
                        <a:t>Street address | City, State, Zip</a:t>
                      </a:r>
                      <a:endParaRPr b="1" sz="1000">
                        <a:solidFill>
                          <a:schemeClr val="dk2"/>
                        </a:solidFill>
                        <a:latin typeface="Montserrat"/>
                        <a:ea typeface="Montserrat"/>
                        <a:cs typeface="Montserrat"/>
                        <a:sym typeface="Montserrat"/>
                      </a:endParaRPr>
                    </a:p>
                  </a:txBody>
                  <a:tcPr marT="91425" marB="91425" marR="91425" marL="91425">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hMerge="1"/>
                <a:tc hMerge="1"/>
                <a:tc hMerge="1"/>
              </a:tr>
              <a:tr h="100000">
                <a:tc>
                  <a:txBody>
                    <a:bodyPr/>
                    <a:lstStyle/>
                    <a:p>
                      <a:pPr indent="0" lvl="0" marL="0" rtl="0" algn="l">
                        <a:lnSpc>
                          <a:spcPct val="115000"/>
                        </a:lnSpc>
                        <a:spcBef>
                          <a:spcPts val="0"/>
                        </a:spcBef>
                        <a:spcAft>
                          <a:spcPts val="0"/>
                        </a:spcAft>
                        <a:buNone/>
                      </a:pPr>
                      <a:r>
                        <a:rPr lang="en" sz="1000">
                          <a:solidFill>
                            <a:schemeClr val="dk2"/>
                          </a:solidFill>
                          <a:latin typeface="Montserrat"/>
                          <a:ea typeface="Montserrat"/>
                          <a:cs typeface="Montserrat"/>
                          <a:sym typeface="Montserrat"/>
                        </a:rPr>
                        <a:t>Sale price</a:t>
                      </a:r>
                      <a:endParaRPr sz="1000">
                        <a:solidFill>
                          <a:schemeClr val="dk2"/>
                        </a:solidFill>
                        <a:latin typeface="Montserrat"/>
                        <a:ea typeface="Montserrat"/>
                        <a:cs typeface="Montserrat"/>
                        <a:sym typeface="Montserrat"/>
                      </a:endParaRPr>
                    </a:p>
                    <a:p>
                      <a:pPr indent="0" lvl="0" marL="0" rtl="0" algn="l">
                        <a:lnSpc>
                          <a:spcPct val="115000"/>
                        </a:lnSpc>
                        <a:spcBef>
                          <a:spcPts val="400"/>
                        </a:spcBef>
                        <a:spcAft>
                          <a:spcPts val="0"/>
                        </a:spcAft>
                        <a:buNone/>
                      </a:pPr>
                      <a:r>
                        <a:rPr lang="en" sz="1000">
                          <a:solidFill>
                            <a:schemeClr val="dk2"/>
                          </a:solidFill>
                          <a:latin typeface="Montserrat"/>
                          <a:ea typeface="Montserrat"/>
                          <a:cs typeface="Montserrat"/>
                          <a:sym typeface="Montserrat"/>
                        </a:rPr>
                        <a:t>Year built</a:t>
                      </a:r>
                      <a:endParaRPr sz="1000">
                        <a:solidFill>
                          <a:schemeClr val="dk2"/>
                        </a:solidFill>
                        <a:latin typeface="Montserrat"/>
                        <a:ea typeface="Montserrat"/>
                        <a:cs typeface="Montserrat"/>
                        <a:sym typeface="Montserrat"/>
                      </a:endParaRPr>
                    </a:p>
                    <a:p>
                      <a:pPr indent="0" lvl="0" marL="0" rtl="0" algn="l">
                        <a:lnSpc>
                          <a:spcPct val="115000"/>
                        </a:lnSpc>
                        <a:spcBef>
                          <a:spcPts val="400"/>
                        </a:spcBef>
                        <a:spcAft>
                          <a:spcPts val="0"/>
                        </a:spcAft>
                        <a:buNone/>
                      </a:pPr>
                      <a:r>
                        <a:rPr lang="en" sz="1000">
                          <a:solidFill>
                            <a:schemeClr val="dk2"/>
                          </a:solidFill>
                          <a:latin typeface="Montserrat"/>
                          <a:ea typeface="Montserrat"/>
                          <a:cs typeface="Montserrat"/>
                          <a:sym typeface="Montserrat"/>
                        </a:rPr>
                        <a:t>Price / SF</a:t>
                      </a:r>
                      <a:endParaRPr sz="1000">
                        <a:solidFill>
                          <a:schemeClr val="dk2"/>
                        </a:solidFill>
                        <a:latin typeface="Montserrat"/>
                        <a:ea typeface="Montserrat"/>
                        <a:cs typeface="Montserrat"/>
                        <a:sym typeface="Montserrat"/>
                      </a:endParaRPr>
                    </a:p>
                    <a:p>
                      <a:pPr indent="0" lvl="0" marL="0" rtl="0" algn="l">
                        <a:lnSpc>
                          <a:spcPct val="115000"/>
                        </a:lnSpc>
                        <a:spcBef>
                          <a:spcPts val="400"/>
                        </a:spcBef>
                        <a:spcAft>
                          <a:spcPts val="0"/>
                        </a:spcAft>
                        <a:buNone/>
                      </a:pPr>
                      <a:r>
                        <a:rPr lang="en" sz="1000">
                          <a:solidFill>
                            <a:schemeClr val="dk2"/>
                          </a:solidFill>
                          <a:latin typeface="Montserrat"/>
                          <a:ea typeface="Montserrat"/>
                          <a:cs typeface="Montserrat"/>
                          <a:sym typeface="Montserrat"/>
                        </a:rPr>
                        <a:t>Closed</a:t>
                      </a:r>
                      <a:endParaRPr sz="1000">
                        <a:solidFill>
                          <a:schemeClr val="dk2"/>
                        </a:solidFill>
                        <a:latin typeface="Montserrat"/>
                        <a:ea typeface="Montserrat"/>
                        <a:cs typeface="Montserrat"/>
                        <a:sym typeface="Montserrat"/>
                      </a:endParaRPr>
                    </a:p>
                    <a:p>
                      <a:pPr indent="0" lvl="0" marL="0" rtl="0" algn="l">
                        <a:lnSpc>
                          <a:spcPct val="115000"/>
                        </a:lnSpc>
                        <a:spcBef>
                          <a:spcPts val="400"/>
                        </a:spcBef>
                        <a:spcAft>
                          <a:spcPts val="400"/>
                        </a:spcAft>
                        <a:buNone/>
                      </a:pPr>
                      <a:r>
                        <a:rPr lang="en" sz="1000">
                          <a:solidFill>
                            <a:schemeClr val="dk2"/>
                          </a:solidFill>
                          <a:latin typeface="Montserrat"/>
                          <a:ea typeface="Montserrat"/>
                          <a:cs typeface="Montserrat"/>
                          <a:sym typeface="Montserrat"/>
                        </a:rPr>
                        <a:t>NOI</a:t>
                      </a:r>
                      <a:endParaRPr sz="1000">
                        <a:solidFill>
                          <a:schemeClr val="dk2"/>
                        </a:solidFill>
                        <a:latin typeface="Montserrat"/>
                        <a:ea typeface="Montserrat"/>
                        <a:cs typeface="Montserrat"/>
                        <a:sym typeface="Montserrat"/>
                      </a:endParaRPr>
                    </a:p>
                  </a:txBody>
                  <a:tcPr marT="91425" marB="91425" marR="91425" marL="91425">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rtl="0" algn="l">
                        <a:lnSpc>
                          <a:spcPct val="115000"/>
                        </a:lnSpc>
                        <a:spcBef>
                          <a:spcPts val="0"/>
                        </a:spcBef>
                        <a:spcAft>
                          <a:spcPts val="0"/>
                        </a:spcAft>
                        <a:buNone/>
                      </a:pPr>
                      <a:r>
                        <a:rPr lang="en" sz="1000">
                          <a:solidFill>
                            <a:schemeClr val="dk2"/>
                          </a:solidFill>
                          <a:latin typeface="Montserrat"/>
                          <a:ea typeface="Montserrat"/>
                          <a:cs typeface="Montserrat"/>
                          <a:sym typeface="Montserrat"/>
                        </a:rPr>
                        <a:t>$64,000,000</a:t>
                      </a:r>
                      <a:endParaRPr sz="1000">
                        <a:solidFill>
                          <a:schemeClr val="dk2"/>
                        </a:solidFill>
                        <a:latin typeface="Montserrat"/>
                        <a:ea typeface="Montserrat"/>
                        <a:cs typeface="Montserrat"/>
                        <a:sym typeface="Montserrat"/>
                      </a:endParaRPr>
                    </a:p>
                    <a:p>
                      <a:pPr indent="0" lvl="0" marL="0" rtl="0" algn="l">
                        <a:lnSpc>
                          <a:spcPct val="115000"/>
                        </a:lnSpc>
                        <a:spcBef>
                          <a:spcPts val="400"/>
                        </a:spcBef>
                        <a:spcAft>
                          <a:spcPts val="0"/>
                        </a:spcAft>
                        <a:buNone/>
                      </a:pPr>
                      <a:r>
                        <a:rPr lang="en" sz="1000">
                          <a:solidFill>
                            <a:schemeClr val="dk2"/>
                          </a:solidFill>
                          <a:latin typeface="Montserrat"/>
                          <a:ea typeface="Montserrat"/>
                          <a:cs typeface="Montserrat"/>
                          <a:sym typeface="Montserrat"/>
                        </a:rPr>
                        <a:t>2001</a:t>
                      </a:r>
                      <a:endParaRPr sz="1000">
                        <a:solidFill>
                          <a:schemeClr val="dk2"/>
                        </a:solidFill>
                        <a:latin typeface="Montserrat"/>
                        <a:ea typeface="Montserrat"/>
                        <a:cs typeface="Montserrat"/>
                        <a:sym typeface="Montserrat"/>
                      </a:endParaRPr>
                    </a:p>
                    <a:p>
                      <a:pPr indent="0" lvl="0" marL="0" rtl="0" algn="l">
                        <a:lnSpc>
                          <a:spcPct val="115000"/>
                        </a:lnSpc>
                        <a:spcBef>
                          <a:spcPts val="400"/>
                        </a:spcBef>
                        <a:spcAft>
                          <a:spcPts val="0"/>
                        </a:spcAft>
                        <a:buNone/>
                      </a:pPr>
                      <a:r>
                        <a:rPr lang="en" sz="1000">
                          <a:solidFill>
                            <a:schemeClr val="dk2"/>
                          </a:solidFill>
                          <a:latin typeface="Montserrat"/>
                          <a:ea typeface="Montserrat"/>
                          <a:cs typeface="Montserrat"/>
                          <a:sym typeface="Montserrat"/>
                        </a:rPr>
                        <a:t>$27.83</a:t>
                      </a:r>
                      <a:endParaRPr sz="1000">
                        <a:solidFill>
                          <a:schemeClr val="dk2"/>
                        </a:solidFill>
                        <a:latin typeface="Montserrat"/>
                        <a:ea typeface="Montserrat"/>
                        <a:cs typeface="Montserrat"/>
                        <a:sym typeface="Montserrat"/>
                      </a:endParaRPr>
                    </a:p>
                    <a:p>
                      <a:pPr indent="0" lvl="0" marL="0" rtl="0" algn="l">
                        <a:lnSpc>
                          <a:spcPct val="115000"/>
                        </a:lnSpc>
                        <a:spcBef>
                          <a:spcPts val="400"/>
                        </a:spcBef>
                        <a:spcAft>
                          <a:spcPts val="0"/>
                        </a:spcAft>
                        <a:buNone/>
                      </a:pPr>
                      <a:r>
                        <a:rPr lang="en" sz="1000">
                          <a:solidFill>
                            <a:schemeClr val="dk2"/>
                          </a:solidFill>
                          <a:latin typeface="Montserrat"/>
                          <a:ea typeface="Montserrat"/>
                          <a:cs typeface="Montserrat"/>
                          <a:sym typeface="Montserrat"/>
                        </a:rPr>
                        <a:t>09/02/2012</a:t>
                      </a:r>
                      <a:endParaRPr sz="1000">
                        <a:solidFill>
                          <a:schemeClr val="dk2"/>
                        </a:solidFill>
                        <a:latin typeface="Montserrat"/>
                        <a:ea typeface="Montserrat"/>
                        <a:cs typeface="Montserrat"/>
                        <a:sym typeface="Montserrat"/>
                      </a:endParaRPr>
                    </a:p>
                    <a:p>
                      <a:pPr indent="0" lvl="0" marL="0" rtl="0" algn="l">
                        <a:lnSpc>
                          <a:spcPct val="115000"/>
                        </a:lnSpc>
                        <a:spcBef>
                          <a:spcPts val="400"/>
                        </a:spcBef>
                        <a:spcAft>
                          <a:spcPts val="400"/>
                        </a:spcAft>
                        <a:buNone/>
                      </a:pPr>
                      <a:r>
                        <a:rPr lang="en" sz="1000">
                          <a:solidFill>
                            <a:schemeClr val="dk2"/>
                          </a:solidFill>
                          <a:latin typeface="Montserrat"/>
                          <a:ea typeface="Montserrat"/>
                          <a:cs typeface="Montserrat"/>
                          <a:sym typeface="Montserrat"/>
                        </a:rPr>
                        <a:t>$2,245,678</a:t>
                      </a:r>
                      <a:endParaRPr sz="1000">
                        <a:solidFill>
                          <a:schemeClr val="dk2"/>
                        </a:solidFill>
                        <a:latin typeface="Montserrat"/>
                        <a:ea typeface="Montserrat"/>
                        <a:cs typeface="Montserrat"/>
                        <a:sym typeface="Montserrat"/>
                      </a:endParaRPr>
                    </a:p>
                  </a:txBody>
                  <a:tcPr marT="91425" marB="91425" marR="91425" marL="91425">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rtl="0" algn="l">
                        <a:lnSpc>
                          <a:spcPct val="115000"/>
                        </a:lnSpc>
                        <a:spcBef>
                          <a:spcPts val="0"/>
                        </a:spcBef>
                        <a:spcAft>
                          <a:spcPts val="0"/>
                        </a:spcAft>
                        <a:buNone/>
                      </a:pPr>
                      <a:r>
                        <a:rPr lang="en" sz="1000">
                          <a:solidFill>
                            <a:schemeClr val="dk2"/>
                          </a:solidFill>
                          <a:latin typeface="Montserrat"/>
                          <a:ea typeface="Montserrat"/>
                          <a:cs typeface="Montserrat"/>
                          <a:sym typeface="Montserrat"/>
                        </a:rPr>
                        <a:t>Lot size</a:t>
                      </a:r>
                      <a:endParaRPr sz="1000">
                        <a:solidFill>
                          <a:schemeClr val="dk2"/>
                        </a:solidFill>
                        <a:latin typeface="Montserrat"/>
                        <a:ea typeface="Montserrat"/>
                        <a:cs typeface="Montserrat"/>
                        <a:sym typeface="Montserrat"/>
                      </a:endParaRPr>
                    </a:p>
                    <a:p>
                      <a:pPr indent="0" lvl="0" marL="0" rtl="0" algn="l">
                        <a:lnSpc>
                          <a:spcPct val="115000"/>
                        </a:lnSpc>
                        <a:spcBef>
                          <a:spcPts val="400"/>
                        </a:spcBef>
                        <a:spcAft>
                          <a:spcPts val="0"/>
                        </a:spcAft>
                        <a:buNone/>
                      </a:pPr>
                      <a:r>
                        <a:rPr lang="en" sz="1000">
                          <a:solidFill>
                            <a:schemeClr val="dk2"/>
                          </a:solidFill>
                          <a:latin typeface="Montserrat"/>
                          <a:ea typeface="Montserrat"/>
                          <a:cs typeface="Montserrat"/>
                          <a:sym typeface="Montserrat"/>
                        </a:rPr>
                        <a:t>Building</a:t>
                      </a:r>
                      <a:endParaRPr sz="1000">
                        <a:solidFill>
                          <a:schemeClr val="dk2"/>
                        </a:solidFill>
                        <a:latin typeface="Montserrat"/>
                        <a:ea typeface="Montserrat"/>
                        <a:cs typeface="Montserrat"/>
                        <a:sym typeface="Montserrat"/>
                      </a:endParaRPr>
                    </a:p>
                    <a:p>
                      <a:pPr indent="0" lvl="0" marL="0" rtl="0" algn="l">
                        <a:lnSpc>
                          <a:spcPct val="115000"/>
                        </a:lnSpc>
                        <a:spcBef>
                          <a:spcPts val="400"/>
                        </a:spcBef>
                        <a:spcAft>
                          <a:spcPts val="0"/>
                        </a:spcAft>
                        <a:buNone/>
                      </a:pPr>
                      <a:r>
                        <a:rPr lang="en" sz="1000">
                          <a:solidFill>
                            <a:schemeClr val="dk2"/>
                          </a:solidFill>
                          <a:latin typeface="Montserrat"/>
                          <a:ea typeface="Montserrat"/>
                          <a:cs typeface="Montserrat"/>
                          <a:sym typeface="Montserrat"/>
                        </a:rPr>
                        <a:t>CAP</a:t>
                      </a:r>
                      <a:endParaRPr sz="1000">
                        <a:solidFill>
                          <a:schemeClr val="dk2"/>
                        </a:solidFill>
                        <a:latin typeface="Montserrat"/>
                        <a:ea typeface="Montserrat"/>
                        <a:cs typeface="Montserrat"/>
                        <a:sym typeface="Montserrat"/>
                      </a:endParaRPr>
                    </a:p>
                    <a:p>
                      <a:pPr indent="0" lvl="0" marL="0" rtl="0" algn="l">
                        <a:lnSpc>
                          <a:spcPct val="115000"/>
                        </a:lnSpc>
                        <a:spcBef>
                          <a:spcPts val="400"/>
                        </a:spcBef>
                        <a:spcAft>
                          <a:spcPts val="400"/>
                        </a:spcAft>
                        <a:buNone/>
                      </a:pPr>
                      <a:r>
                        <a:rPr lang="en" sz="1000">
                          <a:solidFill>
                            <a:schemeClr val="dk2"/>
                          </a:solidFill>
                          <a:latin typeface="Montserrat"/>
                          <a:ea typeface="Montserrat"/>
                          <a:cs typeface="Montserrat"/>
                          <a:sym typeface="Montserrat"/>
                        </a:rPr>
                        <a:t>Occupancy</a:t>
                      </a:r>
                      <a:endParaRPr sz="1000">
                        <a:solidFill>
                          <a:schemeClr val="dk2"/>
                        </a:solidFill>
                        <a:latin typeface="Montserrat"/>
                        <a:ea typeface="Montserrat"/>
                        <a:cs typeface="Montserrat"/>
                        <a:sym typeface="Montserrat"/>
                      </a:endParaRPr>
                    </a:p>
                  </a:txBody>
                  <a:tcPr marT="91425" marB="91425" marR="91425" marL="91425">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rtl="0" algn="l">
                        <a:lnSpc>
                          <a:spcPct val="115000"/>
                        </a:lnSpc>
                        <a:spcBef>
                          <a:spcPts val="0"/>
                        </a:spcBef>
                        <a:spcAft>
                          <a:spcPts val="0"/>
                        </a:spcAft>
                        <a:buNone/>
                      </a:pPr>
                      <a:r>
                        <a:rPr lang="en" sz="1000">
                          <a:solidFill>
                            <a:schemeClr val="dk2"/>
                          </a:solidFill>
                          <a:latin typeface="Montserrat"/>
                          <a:ea typeface="Montserrat"/>
                          <a:cs typeface="Montserrat"/>
                          <a:sym typeface="Montserrat"/>
                        </a:rPr>
                        <a:t>1.5 Acres</a:t>
                      </a:r>
                      <a:endParaRPr sz="1000">
                        <a:solidFill>
                          <a:schemeClr val="dk2"/>
                        </a:solidFill>
                        <a:latin typeface="Montserrat"/>
                        <a:ea typeface="Montserrat"/>
                        <a:cs typeface="Montserrat"/>
                        <a:sym typeface="Montserrat"/>
                      </a:endParaRPr>
                    </a:p>
                    <a:p>
                      <a:pPr indent="0" lvl="0" marL="0" rtl="0" algn="l">
                        <a:lnSpc>
                          <a:spcPct val="115000"/>
                        </a:lnSpc>
                        <a:spcBef>
                          <a:spcPts val="400"/>
                        </a:spcBef>
                        <a:spcAft>
                          <a:spcPts val="0"/>
                        </a:spcAft>
                        <a:buNone/>
                      </a:pPr>
                      <a:r>
                        <a:rPr lang="en" sz="1000">
                          <a:solidFill>
                            <a:schemeClr val="dk2"/>
                          </a:solidFill>
                          <a:latin typeface="Montserrat"/>
                          <a:ea typeface="Montserrat"/>
                          <a:cs typeface="Montserrat"/>
                          <a:sym typeface="Montserrat"/>
                        </a:rPr>
                        <a:t>2,300,000 SF</a:t>
                      </a:r>
                      <a:endParaRPr sz="1000">
                        <a:solidFill>
                          <a:schemeClr val="dk2"/>
                        </a:solidFill>
                        <a:latin typeface="Montserrat"/>
                        <a:ea typeface="Montserrat"/>
                        <a:cs typeface="Montserrat"/>
                        <a:sym typeface="Montserrat"/>
                      </a:endParaRPr>
                    </a:p>
                    <a:p>
                      <a:pPr indent="0" lvl="0" marL="0" rtl="0" algn="l">
                        <a:lnSpc>
                          <a:spcPct val="115000"/>
                        </a:lnSpc>
                        <a:spcBef>
                          <a:spcPts val="400"/>
                        </a:spcBef>
                        <a:spcAft>
                          <a:spcPts val="0"/>
                        </a:spcAft>
                        <a:buNone/>
                      </a:pPr>
                      <a:r>
                        <a:rPr lang="en" sz="1000">
                          <a:solidFill>
                            <a:schemeClr val="dk2"/>
                          </a:solidFill>
                          <a:latin typeface="Montserrat"/>
                          <a:ea typeface="Montserrat"/>
                          <a:cs typeface="Montserrat"/>
                          <a:sym typeface="Montserrat"/>
                        </a:rPr>
                        <a:t>10.1%</a:t>
                      </a:r>
                      <a:endParaRPr sz="1000">
                        <a:solidFill>
                          <a:schemeClr val="dk2"/>
                        </a:solidFill>
                        <a:latin typeface="Montserrat"/>
                        <a:ea typeface="Montserrat"/>
                        <a:cs typeface="Montserrat"/>
                        <a:sym typeface="Montserrat"/>
                      </a:endParaRPr>
                    </a:p>
                    <a:p>
                      <a:pPr indent="0" lvl="0" marL="0" rtl="0" algn="l">
                        <a:lnSpc>
                          <a:spcPct val="115000"/>
                        </a:lnSpc>
                        <a:spcBef>
                          <a:spcPts val="400"/>
                        </a:spcBef>
                        <a:spcAft>
                          <a:spcPts val="400"/>
                        </a:spcAft>
                        <a:buNone/>
                      </a:pPr>
                      <a:r>
                        <a:rPr lang="en" sz="1000">
                          <a:solidFill>
                            <a:schemeClr val="dk2"/>
                          </a:solidFill>
                          <a:latin typeface="Montserrat"/>
                          <a:ea typeface="Montserrat"/>
                          <a:cs typeface="Montserrat"/>
                          <a:sym typeface="Montserrat"/>
                        </a:rPr>
                        <a:t>99%</a:t>
                      </a:r>
                      <a:endParaRPr sz="1000">
                        <a:solidFill>
                          <a:schemeClr val="dk2"/>
                        </a:solidFill>
                        <a:latin typeface="Montserrat"/>
                        <a:ea typeface="Montserrat"/>
                        <a:cs typeface="Montserrat"/>
                        <a:sym typeface="Montserrat"/>
                      </a:endParaRPr>
                    </a:p>
                  </a:txBody>
                  <a:tcPr marT="91425" marB="91425" marR="91425" marL="91425">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r>
            </a:tbl>
          </a:graphicData>
        </a:graphic>
      </p:graphicFrame>
      <p:cxnSp>
        <p:nvCxnSpPr>
          <p:cNvPr id="158" name="Google Shape;158;p22"/>
          <p:cNvCxnSpPr/>
          <p:nvPr/>
        </p:nvCxnSpPr>
        <p:spPr>
          <a:xfrm>
            <a:off x="4333000" y="3212225"/>
            <a:ext cx="5026200" cy="0"/>
          </a:xfrm>
          <a:prstGeom prst="straightConnector1">
            <a:avLst/>
          </a:prstGeom>
          <a:noFill/>
          <a:ln cap="flat" cmpd="sng" w="9525">
            <a:solidFill>
              <a:srgbClr val="B7B7B7"/>
            </a:solidFill>
            <a:prstDash val="solid"/>
            <a:round/>
            <a:headEnd len="med" w="med" type="none"/>
            <a:tailEnd len="med" w="med" type="none"/>
          </a:ln>
        </p:spPr>
      </p:cxnSp>
      <p:pic>
        <p:nvPicPr>
          <p:cNvPr id="159" name="Google Shape;159;p22"/>
          <p:cNvPicPr preferRelativeResize="0"/>
          <p:nvPr/>
        </p:nvPicPr>
        <p:blipFill rotWithShape="1">
          <a:blip r:embed="rId3">
            <a:alphaModFix/>
          </a:blip>
          <a:srcRect b="35716" l="33229" r="33229" t="35714"/>
          <a:stretch/>
        </p:blipFill>
        <p:spPr>
          <a:xfrm>
            <a:off x="693450" y="1461350"/>
            <a:ext cx="3354302" cy="1607099"/>
          </a:xfrm>
          <a:prstGeom prst="rect">
            <a:avLst/>
          </a:prstGeom>
          <a:noFill/>
          <a:ln>
            <a:noFill/>
          </a:ln>
        </p:spPr>
      </p:pic>
      <p:pic>
        <p:nvPicPr>
          <p:cNvPr id="160" name="Google Shape;160;p22"/>
          <p:cNvPicPr preferRelativeResize="0"/>
          <p:nvPr/>
        </p:nvPicPr>
        <p:blipFill rotWithShape="1">
          <a:blip r:embed="rId3">
            <a:alphaModFix/>
          </a:blip>
          <a:srcRect b="35716" l="33229" r="33229" t="35714"/>
          <a:stretch/>
        </p:blipFill>
        <p:spPr>
          <a:xfrm>
            <a:off x="693450" y="3398213"/>
            <a:ext cx="3354302" cy="1607099"/>
          </a:xfrm>
          <a:prstGeom prst="rect">
            <a:avLst/>
          </a:prstGeom>
          <a:noFill/>
          <a:ln>
            <a:noFill/>
          </a:ln>
        </p:spPr>
      </p:pic>
      <p:pic>
        <p:nvPicPr>
          <p:cNvPr id="161" name="Google Shape;161;p22"/>
          <p:cNvPicPr preferRelativeResize="0"/>
          <p:nvPr/>
        </p:nvPicPr>
        <p:blipFill rotWithShape="1">
          <a:blip r:embed="rId3">
            <a:alphaModFix/>
          </a:blip>
          <a:srcRect b="35716" l="33229" r="33229" t="35714"/>
          <a:stretch/>
        </p:blipFill>
        <p:spPr>
          <a:xfrm>
            <a:off x="693450" y="5335063"/>
            <a:ext cx="3354302" cy="1607099"/>
          </a:xfrm>
          <a:prstGeom prst="rect">
            <a:avLst/>
          </a:prstGeom>
          <a:noFill/>
          <a:ln>
            <a:noFill/>
          </a:ln>
        </p:spPr>
      </p:pic>
      <p:sp>
        <p:nvSpPr>
          <p:cNvPr id="162" name="Google Shape;162;p22"/>
          <p:cNvSpPr txBox="1"/>
          <p:nvPr>
            <p:ph idx="12" type="sldNum"/>
          </p:nvPr>
        </p:nvSpPr>
        <p:spPr>
          <a:xfrm>
            <a:off x="6973103" y="7364925"/>
            <a:ext cx="2506500" cy="407100"/>
          </a:xfrm>
          <a:prstGeom prst="rect">
            <a:avLst/>
          </a:prstGeom>
        </p:spPr>
        <p:txBody>
          <a:bodyPr anchorCtr="0" anchor="ctr" bIns="113100" lIns="113100" spcFirstLastPara="1" rIns="113100" wrap="square" tIns="113100">
            <a:noAutofit/>
          </a:bodyPr>
          <a:lstStyle/>
          <a:p>
            <a:pPr indent="0" lvl="0" marL="0" rtl="0" algn="r">
              <a:spcBef>
                <a:spcPts val="0"/>
              </a:spcBef>
              <a:spcAft>
                <a:spcPts val="0"/>
              </a:spcAft>
              <a:buNone/>
            </a:pPr>
            <a:r>
              <a:rPr lang="en"/>
              <a:t>Page </a:t>
            </a:r>
            <a:fld id="{00000000-1234-1234-1234-123412341234}" type="slidenum">
              <a:rPr lang="en"/>
              <a:t>‹#›</a:t>
            </a:fld>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FFF"/>
        </a:solidFill>
      </p:bgPr>
    </p:bg>
    <p:spTree>
      <p:nvGrpSpPr>
        <p:cNvPr id="166" name="Shape 166"/>
        <p:cNvGrpSpPr/>
        <p:nvPr/>
      </p:nvGrpSpPr>
      <p:grpSpPr>
        <a:xfrm>
          <a:off x="0" y="0"/>
          <a:ext cx="0" cy="0"/>
          <a:chOff x="0" y="0"/>
          <a:chExt cx="0" cy="0"/>
        </a:xfrm>
      </p:grpSpPr>
      <p:sp>
        <p:nvSpPr>
          <p:cNvPr id="167" name="Google Shape;167;p23"/>
          <p:cNvSpPr txBox="1"/>
          <p:nvPr>
            <p:ph idx="4294967295" type="subTitle"/>
          </p:nvPr>
        </p:nvSpPr>
        <p:spPr>
          <a:xfrm>
            <a:off x="549029" y="508257"/>
            <a:ext cx="9189600" cy="572100"/>
          </a:xfrm>
          <a:prstGeom prst="rect">
            <a:avLst/>
          </a:prstGeom>
        </p:spPr>
        <p:txBody>
          <a:bodyPr anchorCtr="0" anchor="t" bIns="113100" lIns="113100" spcFirstLastPara="1" rIns="113100" wrap="square" tIns="113100">
            <a:noAutofit/>
          </a:bodyPr>
          <a:lstStyle/>
          <a:p>
            <a:pPr indent="0" lvl="0" marL="0" rtl="0" algn="l">
              <a:lnSpc>
                <a:spcPct val="115000"/>
              </a:lnSpc>
              <a:spcBef>
                <a:spcPts val="0"/>
              </a:spcBef>
              <a:spcAft>
                <a:spcPts val="2000"/>
              </a:spcAft>
              <a:buNone/>
            </a:pPr>
            <a:r>
              <a:rPr lang="en" sz="2200">
                <a:solidFill>
                  <a:schemeClr val="accent1"/>
                </a:solidFill>
              </a:rPr>
              <a:t>Sale Comps Summary</a:t>
            </a:r>
            <a:endParaRPr i="1" sz="2200">
              <a:solidFill>
                <a:schemeClr val="accent1"/>
              </a:solidFill>
              <a:latin typeface="Montserrat"/>
              <a:ea typeface="Montserrat"/>
              <a:cs typeface="Montserrat"/>
              <a:sym typeface="Montserrat"/>
            </a:endParaRPr>
          </a:p>
        </p:txBody>
      </p:sp>
      <p:graphicFrame>
        <p:nvGraphicFramePr>
          <p:cNvPr id="168" name="Google Shape;168;p23"/>
          <p:cNvGraphicFramePr/>
          <p:nvPr/>
        </p:nvGraphicFramePr>
        <p:xfrm>
          <a:off x="699604" y="3290566"/>
          <a:ext cx="3000000" cy="3000000"/>
        </p:xfrm>
        <a:graphic>
          <a:graphicData uri="http://schemas.openxmlformats.org/drawingml/2006/table">
            <a:tbl>
              <a:tblPr>
                <a:noFill/>
                <a:tableStyleId>{14D47D52-66CE-4A08-A884-438E3A053E4B}</a:tableStyleId>
              </a:tblPr>
              <a:tblGrid>
                <a:gridCol w="1082400"/>
                <a:gridCol w="1082400"/>
                <a:gridCol w="1082400"/>
                <a:gridCol w="1082400"/>
                <a:gridCol w="1082400"/>
                <a:gridCol w="1082400"/>
                <a:gridCol w="1082400"/>
                <a:gridCol w="1082400"/>
              </a:tblGrid>
              <a:tr h="611250">
                <a:tc gridSpan="2">
                  <a:txBody>
                    <a:bodyPr/>
                    <a:lstStyle/>
                    <a:p>
                      <a:pPr indent="0" lvl="0" marL="0" rtl="0" algn="l">
                        <a:lnSpc>
                          <a:spcPct val="115000"/>
                        </a:lnSpc>
                        <a:spcBef>
                          <a:spcPts val="0"/>
                        </a:spcBef>
                        <a:spcAft>
                          <a:spcPts val="0"/>
                        </a:spcAft>
                        <a:buNone/>
                      </a:pPr>
                      <a:r>
                        <a:rPr b="1" lang="en" sz="1000">
                          <a:solidFill>
                            <a:schemeClr val="accent1"/>
                          </a:solidFill>
                          <a:latin typeface="Montserrat"/>
                          <a:ea typeface="Montserrat"/>
                          <a:cs typeface="Montserrat"/>
                          <a:sym typeface="Montserrat"/>
                        </a:rPr>
                        <a:t>SALE COMPS</a:t>
                      </a:r>
                      <a:endParaRPr b="1" sz="1000">
                        <a:solidFill>
                          <a:schemeClr val="accent1"/>
                        </a:solidFill>
                        <a:latin typeface="Montserrat"/>
                        <a:ea typeface="Montserrat"/>
                        <a:cs typeface="Montserrat"/>
                        <a:sym typeface="Montserrat"/>
                      </a:endParaRPr>
                    </a:p>
                    <a:p>
                      <a:pPr indent="0" lvl="0" marL="0" rtl="0" algn="l">
                        <a:lnSpc>
                          <a:spcPct val="115000"/>
                        </a:lnSpc>
                        <a:spcBef>
                          <a:spcPts val="1000"/>
                        </a:spcBef>
                        <a:spcAft>
                          <a:spcPts val="400"/>
                        </a:spcAft>
                        <a:buNone/>
                      </a:pPr>
                      <a:r>
                        <a:rPr b="1" lang="en" sz="1000">
                          <a:solidFill>
                            <a:schemeClr val="dk2"/>
                          </a:solidFill>
                          <a:latin typeface="Montserrat"/>
                          <a:ea typeface="Montserrat"/>
                          <a:cs typeface="Montserrat"/>
                          <a:sym typeface="Montserrat"/>
                        </a:rPr>
                        <a:t>Building Name</a:t>
                      </a:r>
                      <a:br>
                        <a:rPr b="1" lang="en" sz="1000">
                          <a:solidFill>
                            <a:schemeClr val="dk2"/>
                          </a:solidFill>
                          <a:latin typeface="Montserrat"/>
                          <a:ea typeface="Montserrat"/>
                          <a:cs typeface="Montserrat"/>
                          <a:sym typeface="Montserrat"/>
                        </a:rPr>
                      </a:br>
                      <a:r>
                        <a:rPr lang="en" sz="1000">
                          <a:solidFill>
                            <a:schemeClr val="dk2"/>
                          </a:solidFill>
                          <a:latin typeface="Montserrat"/>
                          <a:ea typeface="Montserrat"/>
                          <a:cs typeface="Montserrat"/>
                          <a:sym typeface="Montserrat"/>
                        </a:rPr>
                        <a:t>Street Address</a:t>
                      </a:r>
                      <a:br>
                        <a:rPr lang="en" sz="1000">
                          <a:solidFill>
                            <a:schemeClr val="dk2"/>
                          </a:solidFill>
                          <a:latin typeface="Montserrat"/>
                          <a:ea typeface="Montserrat"/>
                          <a:cs typeface="Montserrat"/>
                          <a:sym typeface="Montserrat"/>
                        </a:rPr>
                      </a:br>
                      <a:r>
                        <a:rPr lang="en" sz="1000">
                          <a:solidFill>
                            <a:schemeClr val="dk2"/>
                          </a:solidFill>
                          <a:latin typeface="Montserrat"/>
                          <a:ea typeface="Montserrat"/>
                          <a:cs typeface="Montserrat"/>
                          <a:sym typeface="Montserrat"/>
                        </a:rPr>
                        <a:t>City, State, Zip</a:t>
                      </a:r>
                      <a:endParaRPr sz="1000">
                        <a:solidFill>
                          <a:schemeClr val="dk2"/>
                        </a:solidFill>
                        <a:latin typeface="Montserrat"/>
                        <a:ea typeface="Montserrat"/>
                        <a:cs typeface="Montserrat"/>
                        <a:sym typeface="Montserrat"/>
                      </a:endParaRPr>
                    </a:p>
                  </a:txBody>
                  <a:tcPr marT="91425" marB="91425"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hMerge="1"/>
                <a:tc>
                  <a:txBody>
                    <a:bodyPr/>
                    <a:lstStyle/>
                    <a:p>
                      <a:pPr indent="0" lvl="0" marL="0" rtl="0" algn="r">
                        <a:lnSpc>
                          <a:spcPct val="115000"/>
                        </a:lnSpc>
                        <a:spcBef>
                          <a:spcPts val="0"/>
                        </a:spcBef>
                        <a:spcAft>
                          <a:spcPts val="0"/>
                        </a:spcAft>
                        <a:buNone/>
                      </a:pPr>
                      <a:r>
                        <a:rPr b="1" lang="en" sz="1000">
                          <a:solidFill>
                            <a:schemeClr val="accent1"/>
                          </a:solidFill>
                          <a:latin typeface="Montserrat"/>
                          <a:ea typeface="Montserrat"/>
                          <a:cs typeface="Montserrat"/>
                          <a:sym typeface="Montserrat"/>
                        </a:rPr>
                        <a:t>PRICE</a:t>
                      </a:r>
                      <a:endParaRPr b="1" sz="1000">
                        <a:solidFill>
                          <a:schemeClr val="accent1"/>
                        </a:solidFill>
                        <a:latin typeface="Montserrat"/>
                        <a:ea typeface="Montserrat"/>
                        <a:cs typeface="Montserrat"/>
                        <a:sym typeface="Montserrat"/>
                      </a:endParaRPr>
                    </a:p>
                    <a:p>
                      <a:pPr indent="0" lvl="0" marL="0" rtl="0" algn="r">
                        <a:lnSpc>
                          <a:spcPct val="115000"/>
                        </a:lnSpc>
                        <a:spcBef>
                          <a:spcPts val="1000"/>
                        </a:spcBef>
                        <a:spcAft>
                          <a:spcPts val="400"/>
                        </a:spcAft>
                        <a:buNone/>
                      </a:pPr>
                      <a:r>
                        <a:rPr lang="en" sz="1000">
                          <a:solidFill>
                            <a:schemeClr val="dk2"/>
                          </a:solidFill>
                          <a:latin typeface="Montserrat"/>
                          <a:ea typeface="Montserrat"/>
                          <a:cs typeface="Montserrat"/>
                          <a:sym typeface="Montserrat"/>
                        </a:rPr>
                        <a:t>$53,500,000</a:t>
                      </a:r>
                      <a:endParaRPr sz="1000">
                        <a:solidFill>
                          <a:schemeClr val="dk2"/>
                        </a:solidFill>
                        <a:latin typeface="Montserrat"/>
                        <a:ea typeface="Montserrat"/>
                        <a:cs typeface="Montserrat"/>
                        <a:sym typeface="Montserrat"/>
                      </a:endParaRPr>
                    </a:p>
                  </a:txBody>
                  <a:tcPr marT="91425" marB="91425"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0" rtl="0" algn="r">
                        <a:lnSpc>
                          <a:spcPct val="115000"/>
                        </a:lnSpc>
                        <a:spcBef>
                          <a:spcPts val="0"/>
                        </a:spcBef>
                        <a:spcAft>
                          <a:spcPts val="0"/>
                        </a:spcAft>
                        <a:buNone/>
                      </a:pPr>
                      <a:r>
                        <a:rPr b="1" lang="en" sz="1000">
                          <a:solidFill>
                            <a:schemeClr val="accent1"/>
                          </a:solidFill>
                          <a:latin typeface="Montserrat"/>
                          <a:ea typeface="Montserrat"/>
                          <a:cs typeface="Montserrat"/>
                          <a:sym typeface="Montserrat"/>
                        </a:rPr>
                        <a:t>BLDG SF</a:t>
                      </a:r>
                      <a:endParaRPr b="1" sz="1000">
                        <a:solidFill>
                          <a:schemeClr val="accent1"/>
                        </a:solidFill>
                        <a:latin typeface="Montserrat"/>
                        <a:ea typeface="Montserrat"/>
                        <a:cs typeface="Montserrat"/>
                        <a:sym typeface="Montserrat"/>
                      </a:endParaRPr>
                    </a:p>
                    <a:p>
                      <a:pPr indent="0" lvl="0" marL="0" rtl="0" algn="r">
                        <a:lnSpc>
                          <a:spcPct val="115000"/>
                        </a:lnSpc>
                        <a:spcBef>
                          <a:spcPts val="1000"/>
                        </a:spcBef>
                        <a:spcAft>
                          <a:spcPts val="400"/>
                        </a:spcAft>
                        <a:buNone/>
                      </a:pPr>
                      <a:r>
                        <a:rPr lang="en" sz="1000">
                          <a:solidFill>
                            <a:schemeClr val="dk2"/>
                          </a:solidFill>
                          <a:latin typeface="Montserrat"/>
                          <a:ea typeface="Montserrat"/>
                          <a:cs typeface="Montserrat"/>
                          <a:sym typeface="Montserrat"/>
                        </a:rPr>
                        <a:t>2,100,000  SF</a:t>
                      </a:r>
                      <a:endParaRPr sz="1000">
                        <a:solidFill>
                          <a:schemeClr val="dk2"/>
                        </a:solidFill>
                        <a:latin typeface="Montserrat"/>
                        <a:ea typeface="Montserrat"/>
                        <a:cs typeface="Montserrat"/>
                        <a:sym typeface="Montserrat"/>
                      </a:endParaRPr>
                    </a:p>
                  </a:txBody>
                  <a:tcPr marT="91425" marB="91425"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0" rtl="0" algn="r">
                        <a:lnSpc>
                          <a:spcPct val="115000"/>
                        </a:lnSpc>
                        <a:spcBef>
                          <a:spcPts val="0"/>
                        </a:spcBef>
                        <a:spcAft>
                          <a:spcPts val="0"/>
                        </a:spcAft>
                        <a:buNone/>
                      </a:pPr>
                      <a:r>
                        <a:rPr b="1" lang="en" sz="1000">
                          <a:solidFill>
                            <a:schemeClr val="accent1"/>
                          </a:solidFill>
                          <a:latin typeface="Montserrat"/>
                          <a:ea typeface="Montserrat"/>
                          <a:cs typeface="Montserrat"/>
                          <a:sym typeface="Montserrat"/>
                        </a:rPr>
                        <a:t>PRICE/SF</a:t>
                      </a:r>
                      <a:endParaRPr b="1" sz="1000">
                        <a:solidFill>
                          <a:schemeClr val="accent1"/>
                        </a:solidFill>
                        <a:latin typeface="Montserrat"/>
                        <a:ea typeface="Montserrat"/>
                        <a:cs typeface="Montserrat"/>
                        <a:sym typeface="Montserrat"/>
                      </a:endParaRPr>
                    </a:p>
                    <a:p>
                      <a:pPr indent="0" lvl="0" marL="0" rtl="0" algn="r">
                        <a:lnSpc>
                          <a:spcPct val="115000"/>
                        </a:lnSpc>
                        <a:spcBef>
                          <a:spcPts val="1000"/>
                        </a:spcBef>
                        <a:spcAft>
                          <a:spcPts val="400"/>
                        </a:spcAft>
                        <a:buNone/>
                      </a:pPr>
                      <a:r>
                        <a:rPr lang="en" sz="1000">
                          <a:solidFill>
                            <a:schemeClr val="dk2"/>
                          </a:solidFill>
                          <a:latin typeface="Montserrat"/>
                          <a:ea typeface="Montserrat"/>
                          <a:cs typeface="Montserrat"/>
                          <a:sym typeface="Montserrat"/>
                        </a:rPr>
                        <a:t>$25.48</a:t>
                      </a:r>
                      <a:endParaRPr sz="1000">
                        <a:solidFill>
                          <a:schemeClr val="dk2"/>
                        </a:solidFill>
                        <a:latin typeface="Montserrat"/>
                        <a:ea typeface="Montserrat"/>
                        <a:cs typeface="Montserrat"/>
                        <a:sym typeface="Montserrat"/>
                      </a:endParaRPr>
                    </a:p>
                  </a:txBody>
                  <a:tcPr marT="91425" marB="91425"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0" rtl="0" algn="r">
                        <a:lnSpc>
                          <a:spcPct val="115000"/>
                        </a:lnSpc>
                        <a:spcBef>
                          <a:spcPts val="0"/>
                        </a:spcBef>
                        <a:spcAft>
                          <a:spcPts val="0"/>
                        </a:spcAft>
                        <a:buNone/>
                      </a:pPr>
                      <a:r>
                        <a:rPr b="1" lang="en" sz="1000">
                          <a:solidFill>
                            <a:schemeClr val="accent1"/>
                          </a:solidFill>
                          <a:latin typeface="Montserrat"/>
                          <a:ea typeface="Montserrat"/>
                          <a:cs typeface="Montserrat"/>
                          <a:sym typeface="Montserrat"/>
                        </a:rPr>
                        <a:t>CAP</a:t>
                      </a:r>
                      <a:endParaRPr b="1" sz="1000">
                        <a:solidFill>
                          <a:schemeClr val="accent1"/>
                        </a:solidFill>
                        <a:latin typeface="Montserrat"/>
                        <a:ea typeface="Montserrat"/>
                        <a:cs typeface="Montserrat"/>
                        <a:sym typeface="Montserrat"/>
                      </a:endParaRPr>
                    </a:p>
                    <a:p>
                      <a:pPr indent="0" lvl="0" marL="0" rtl="0" algn="r">
                        <a:lnSpc>
                          <a:spcPct val="115000"/>
                        </a:lnSpc>
                        <a:spcBef>
                          <a:spcPts val="1000"/>
                        </a:spcBef>
                        <a:spcAft>
                          <a:spcPts val="400"/>
                        </a:spcAft>
                        <a:buNone/>
                      </a:pPr>
                      <a:r>
                        <a:rPr lang="en" sz="1000">
                          <a:solidFill>
                            <a:schemeClr val="dk2"/>
                          </a:solidFill>
                          <a:latin typeface="Montserrat"/>
                          <a:ea typeface="Montserrat"/>
                          <a:cs typeface="Montserrat"/>
                          <a:sym typeface="Montserrat"/>
                        </a:rPr>
                        <a:t>8.9%</a:t>
                      </a:r>
                      <a:endParaRPr sz="1000">
                        <a:solidFill>
                          <a:schemeClr val="dk2"/>
                        </a:solidFill>
                        <a:latin typeface="Montserrat"/>
                        <a:ea typeface="Montserrat"/>
                        <a:cs typeface="Montserrat"/>
                        <a:sym typeface="Montserrat"/>
                      </a:endParaRPr>
                    </a:p>
                  </a:txBody>
                  <a:tcPr marT="91425" marB="91425"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0" rtl="0" algn="r">
                        <a:lnSpc>
                          <a:spcPct val="115000"/>
                        </a:lnSpc>
                        <a:spcBef>
                          <a:spcPts val="0"/>
                        </a:spcBef>
                        <a:spcAft>
                          <a:spcPts val="0"/>
                        </a:spcAft>
                        <a:buNone/>
                      </a:pPr>
                      <a:r>
                        <a:rPr b="1" lang="en" sz="1000">
                          <a:solidFill>
                            <a:schemeClr val="accent1"/>
                          </a:solidFill>
                          <a:latin typeface="Montserrat"/>
                          <a:ea typeface="Montserrat"/>
                          <a:cs typeface="Montserrat"/>
                          <a:sym typeface="Montserrat"/>
                        </a:rPr>
                        <a:t># OF UNITS</a:t>
                      </a:r>
                      <a:endParaRPr b="1" sz="1000">
                        <a:solidFill>
                          <a:schemeClr val="accent1"/>
                        </a:solidFill>
                        <a:latin typeface="Montserrat"/>
                        <a:ea typeface="Montserrat"/>
                        <a:cs typeface="Montserrat"/>
                        <a:sym typeface="Montserrat"/>
                      </a:endParaRPr>
                    </a:p>
                    <a:p>
                      <a:pPr indent="0" lvl="0" marL="0" rtl="0" algn="r">
                        <a:lnSpc>
                          <a:spcPct val="115000"/>
                        </a:lnSpc>
                        <a:spcBef>
                          <a:spcPts val="1000"/>
                        </a:spcBef>
                        <a:spcAft>
                          <a:spcPts val="400"/>
                        </a:spcAft>
                        <a:buNone/>
                      </a:pPr>
                      <a:r>
                        <a:rPr lang="en" sz="1000">
                          <a:solidFill>
                            <a:schemeClr val="dk2"/>
                          </a:solidFill>
                          <a:latin typeface="Montserrat"/>
                          <a:ea typeface="Montserrat"/>
                          <a:cs typeface="Montserrat"/>
                          <a:sym typeface="Montserrat"/>
                        </a:rPr>
                        <a:t>22</a:t>
                      </a:r>
                      <a:endParaRPr sz="1000">
                        <a:solidFill>
                          <a:schemeClr val="dk2"/>
                        </a:solidFill>
                        <a:latin typeface="Montserrat"/>
                        <a:ea typeface="Montserrat"/>
                        <a:cs typeface="Montserrat"/>
                        <a:sym typeface="Montserrat"/>
                      </a:endParaRPr>
                    </a:p>
                  </a:txBody>
                  <a:tcPr marT="91425" marB="91425"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0" rtl="0" algn="r">
                        <a:lnSpc>
                          <a:spcPct val="115000"/>
                        </a:lnSpc>
                        <a:spcBef>
                          <a:spcPts val="0"/>
                        </a:spcBef>
                        <a:spcAft>
                          <a:spcPts val="0"/>
                        </a:spcAft>
                        <a:buNone/>
                      </a:pPr>
                      <a:r>
                        <a:rPr b="1" lang="en" sz="1000">
                          <a:solidFill>
                            <a:schemeClr val="accent1"/>
                          </a:solidFill>
                          <a:latin typeface="Montserrat"/>
                          <a:ea typeface="Montserrat"/>
                          <a:cs typeface="Montserrat"/>
                          <a:sym typeface="Montserrat"/>
                        </a:rPr>
                        <a:t>CLOSE</a:t>
                      </a:r>
                      <a:endParaRPr b="1" sz="1000">
                        <a:solidFill>
                          <a:schemeClr val="accent1"/>
                        </a:solidFill>
                        <a:latin typeface="Montserrat"/>
                        <a:ea typeface="Montserrat"/>
                        <a:cs typeface="Montserrat"/>
                        <a:sym typeface="Montserrat"/>
                      </a:endParaRPr>
                    </a:p>
                    <a:p>
                      <a:pPr indent="0" lvl="0" marL="0" rtl="0" algn="r">
                        <a:lnSpc>
                          <a:spcPct val="115000"/>
                        </a:lnSpc>
                        <a:spcBef>
                          <a:spcPts val="1000"/>
                        </a:spcBef>
                        <a:spcAft>
                          <a:spcPts val="400"/>
                        </a:spcAft>
                        <a:buNone/>
                      </a:pPr>
                      <a:r>
                        <a:rPr lang="en" sz="1000">
                          <a:solidFill>
                            <a:schemeClr val="dk2"/>
                          </a:solidFill>
                          <a:latin typeface="Montserrat"/>
                          <a:ea typeface="Montserrat"/>
                          <a:cs typeface="Montserrat"/>
                          <a:sym typeface="Montserrat"/>
                        </a:rPr>
                        <a:t>09/02/2019</a:t>
                      </a:r>
                      <a:endParaRPr sz="1000">
                        <a:solidFill>
                          <a:schemeClr val="dk2"/>
                        </a:solidFill>
                        <a:latin typeface="Montserrat"/>
                        <a:ea typeface="Montserrat"/>
                        <a:cs typeface="Montserrat"/>
                        <a:sym typeface="Montserrat"/>
                      </a:endParaRPr>
                    </a:p>
                  </a:txBody>
                  <a:tcPr marT="91425" marB="91425"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r>
              <a:tr h="100000">
                <a:tc gridSpan="2">
                  <a:txBody>
                    <a:bodyPr/>
                    <a:lstStyle/>
                    <a:p>
                      <a:pPr indent="0" lvl="0" marL="0" rtl="0" algn="l">
                        <a:lnSpc>
                          <a:spcPct val="115000"/>
                        </a:lnSpc>
                        <a:spcBef>
                          <a:spcPts val="0"/>
                        </a:spcBef>
                        <a:spcAft>
                          <a:spcPts val="400"/>
                        </a:spcAft>
                        <a:buClr>
                          <a:schemeClr val="dk1"/>
                        </a:buClr>
                        <a:buSzPts val="1100"/>
                        <a:buFont typeface="Arial"/>
                        <a:buNone/>
                      </a:pPr>
                      <a:r>
                        <a:rPr b="1" lang="en" sz="1000">
                          <a:solidFill>
                            <a:schemeClr val="dk2"/>
                          </a:solidFill>
                          <a:latin typeface="Montserrat"/>
                          <a:ea typeface="Montserrat"/>
                          <a:cs typeface="Montserrat"/>
                          <a:sym typeface="Montserrat"/>
                        </a:rPr>
                        <a:t>Building Name</a:t>
                      </a:r>
                      <a:br>
                        <a:rPr b="1" lang="en" sz="1000">
                          <a:solidFill>
                            <a:schemeClr val="dk2"/>
                          </a:solidFill>
                          <a:latin typeface="Montserrat"/>
                          <a:ea typeface="Montserrat"/>
                          <a:cs typeface="Montserrat"/>
                          <a:sym typeface="Montserrat"/>
                        </a:rPr>
                      </a:br>
                      <a:r>
                        <a:rPr lang="en" sz="1000">
                          <a:solidFill>
                            <a:schemeClr val="dk2"/>
                          </a:solidFill>
                          <a:latin typeface="Montserrat"/>
                          <a:ea typeface="Montserrat"/>
                          <a:cs typeface="Montserrat"/>
                          <a:sym typeface="Montserrat"/>
                        </a:rPr>
                        <a:t>Street Address</a:t>
                      </a:r>
                      <a:br>
                        <a:rPr lang="en" sz="1000">
                          <a:solidFill>
                            <a:schemeClr val="dk2"/>
                          </a:solidFill>
                          <a:latin typeface="Montserrat"/>
                          <a:ea typeface="Montserrat"/>
                          <a:cs typeface="Montserrat"/>
                          <a:sym typeface="Montserrat"/>
                        </a:rPr>
                      </a:br>
                      <a:r>
                        <a:rPr lang="en" sz="1000">
                          <a:solidFill>
                            <a:schemeClr val="dk2"/>
                          </a:solidFill>
                          <a:latin typeface="Montserrat"/>
                          <a:ea typeface="Montserrat"/>
                          <a:cs typeface="Montserrat"/>
                          <a:sym typeface="Montserrat"/>
                        </a:rPr>
                        <a:t>City, State, Zip</a:t>
                      </a:r>
                      <a:endParaRPr b="1" sz="1000">
                        <a:solidFill>
                          <a:schemeClr val="dk2"/>
                        </a:solidFill>
                        <a:latin typeface="Montserrat"/>
                        <a:ea typeface="Montserrat"/>
                        <a:cs typeface="Montserrat"/>
                        <a:sym typeface="Montserrat"/>
                      </a:endParaRPr>
                    </a:p>
                  </a:txBody>
                  <a:tcPr marT="91425" marB="91425"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hMerge="1"/>
                <a:tc>
                  <a:txBody>
                    <a:bodyPr/>
                    <a:lstStyle/>
                    <a:p>
                      <a:pPr indent="0" lvl="0" marL="0" rtl="0" algn="r">
                        <a:lnSpc>
                          <a:spcPct val="115000"/>
                        </a:lnSpc>
                        <a:spcBef>
                          <a:spcPts val="0"/>
                        </a:spcBef>
                        <a:spcAft>
                          <a:spcPts val="400"/>
                        </a:spcAft>
                        <a:buClr>
                          <a:schemeClr val="dk1"/>
                        </a:buClr>
                        <a:buSzPts val="1100"/>
                        <a:buFont typeface="Arial"/>
                        <a:buNone/>
                      </a:pPr>
                      <a:r>
                        <a:rPr lang="en" sz="1000">
                          <a:solidFill>
                            <a:schemeClr val="dk2"/>
                          </a:solidFill>
                          <a:latin typeface="Montserrat"/>
                          <a:ea typeface="Montserrat"/>
                          <a:cs typeface="Montserrat"/>
                          <a:sym typeface="Montserrat"/>
                        </a:rPr>
                        <a:t>$64,000,000</a:t>
                      </a:r>
                      <a:endParaRPr b="1" sz="1000">
                        <a:solidFill>
                          <a:schemeClr val="dk2"/>
                        </a:solidFill>
                        <a:latin typeface="Montserrat"/>
                        <a:ea typeface="Montserrat"/>
                        <a:cs typeface="Montserrat"/>
                        <a:sym typeface="Montserrat"/>
                      </a:endParaRPr>
                    </a:p>
                  </a:txBody>
                  <a:tcPr marT="91425" marB="91425"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0" rtl="0" algn="r">
                        <a:lnSpc>
                          <a:spcPct val="115000"/>
                        </a:lnSpc>
                        <a:spcBef>
                          <a:spcPts val="0"/>
                        </a:spcBef>
                        <a:spcAft>
                          <a:spcPts val="0"/>
                        </a:spcAft>
                        <a:buClr>
                          <a:schemeClr val="dk1"/>
                        </a:buClr>
                        <a:buSzPts val="1100"/>
                        <a:buFont typeface="Arial"/>
                        <a:buNone/>
                      </a:pPr>
                      <a:r>
                        <a:rPr lang="en" sz="1000">
                          <a:solidFill>
                            <a:schemeClr val="dk2"/>
                          </a:solidFill>
                          <a:latin typeface="Montserrat"/>
                          <a:ea typeface="Montserrat"/>
                          <a:cs typeface="Montserrat"/>
                          <a:sym typeface="Montserrat"/>
                        </a:rPr>
                        <a:t>2,300,000 SF</a:t>
                      </a:r>
                      <a:endParaRPr sz="1000">
                        <a:solidFill>
                          <a:schemeClr val="dk2"/>
                        </a:solidFill>
                        <a:latin typeface="Montserrat"/>
                        <a:ea typeface="Montserrat"/>
                        <a:cs typeface="Montserrat"/>
                        <a:sym typeface="Montserrat"/>
                      </a:endParaRPr>
                    </a:p>
                    <a:p>
                      <a:pPr indent="0" lvl="0" marL="0" rtl="0" algn="r">
                        <a:lnSpc>
                          <a:spcPct val="115000"/>
                        </a:lnSpc>
                        <a:spcBef>
                          <a:spcPts val="400"/>
                        </a:spcBef>
                        <a:spcAft>
                          <a:spcPts val="1000"/>
                        </a:spcAft>
                        <a:buNone/>
                      </a:pPr>
                      <a:r>
                        <a:t/>
                      </a:r>
                      <a:endParaRPr b="1" sz="1000">
                        <a:solidFill>
                          <a:schemeClr val="dk2"/>
                        </a:solidFill>
                        <a:latin typeface="Montserrat"/>
                        <a:ea typeface="Montserrat"/>
                        <a:cs typeface="Montserrat"/>
                        <a:sym typeface="Montserrat"/>
                      </a:endParaRPr>
                    </a:p>
                  </a:txBody>
                  <a:tcPr marT="91425" marB="91425"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0" rtl="0" algn="r">
                        <a:lnSpc>
                          <a:spcPct val="115000"/>
                        </a:lnSpc>
                        <a:spcBef>
                          <a:spcPts val="0"/>
                        </a:spcBef>
                        <a:spcAft>
                          <a:spcPts val="0"/>
                        </a:spcAft>
                        <a:buClr>
                          <a:schemeClr val="dk1"/>
                        </a:buClr>
                        <a:buSzPts val="1100"/>
                        <a:buFont typeface="Arial"/>
                        <a:buNone/>
                      </a:pPr>
                      <a:r>
                        <a:rPr lang="en" sz="1000">
                          <a:solidFill>
                            <a:schemeClr val="dk2"/>
                          </a:solidFill>
                          <a:latin typeface="Montserrat"/>
                          <a:ea typeface="Montserrat"/>
                          <a:cs typeface="Montserrat"/>
                          <a:sym typeface="Montserrat"/>
                        </a:rPr>
                        <a:t>$27.83</a:t>
                      </a:r>
                      <a:endParaRPr sz="1000">
                        <a:solidFill>
                          <a:schemeClr val="dk2"/>
                        </a:solidFill>
                        <a:latin typeface="Montserrat"/>
                        <a:ea typeface="Montserrat"/>
                        <a:cs typeface="Montserrat"/>
                        <a:sym typeface="Montserrat"/>
                      </a:endParaRPr>
                    </a:p>
                    <a:p>
                      <a:pPr indent="0" lvl="0" marL="0" rtl="0" algn="r">
                        <a:lnSpc>
                          <a:spcPct val="115000"/>
                        </a:lnSpc>
                        <a:spcBef>
                          <a:spcPts val="400"/>
                        </a:spcBef>
                        <a:spcAft>
                          <a:spcPts val="1000"/>
                        </a:spcAft>
                        <a:buNone/>
                      </a:pPr>
                      <a:r>
                        <a:t/>
                      </a:r>
                      <a:endParaRPr b="1" sz="1000">
                        <a:solidFill>
                          <a:schemeClr val="dk2"/>
                        </a:solidFill>
                        <a:latin typeface="Montserrat"/>
                        <a:ea typeface="Montserrat"/>
                        <a:cs typeface="Montserrat"/>
                        <a:sym typeface="Montserrat"/>
                      </a:endParaRPr>
                    </a:p>
                  </a:txBody>
                  <a:tcPr marT="91425" marB="91425"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0" rtl="0" algn="r">
                        <a:lnSpc>
                          <a:spcPct val="115000"/>
                        </a:lnSpc>
                        <a:spcBef>
                          <a:spcPts val="0"/>
                        </a:spcBef>
                        <a:spcAft>
                          <a:spcPts val="0"/>
                        </a:spcAft>
                        <a:buClr>
                          <a:schemeClr val="dk1"/>
                        </a:buClr>
                        <a:buSzPts val="1100"/>
                        <a:buFont typeface="Arial"/>
                        <a:buNone/>
                      </a:pPr>
                      <a:r>
                        <a:rPr lang="en" sz="1000">
                          <a:solidFill>
                            <a:schemeClr val="dk2"/>
                          </a:solidFill>
                          <a:latin typeface="Montserrat"/>
                          <a:ea typeface="Montserrat"/>
                          <a:cs typeface="Montserrat"/>
                          <a:sym typeface="Montserrat"/>
                        </a:rPr>
                        <a:t>10.1%</a:t>
                      </a:r>
                      <a:endParaRPr sz="1000">
                        <a:solidFill>
                          <a:schemeClr val="dk2"/>
                        </a:solidFill>
                        <a:latin typeface="Montserrat"/>
                        <a:ea typeface="Montserrat"/>
                        <a:cs typeface="Montserrat"/>
                        <a:sym typeface="Montserrat"/>
                      </a:endParaRPr>
                    </a:p>
                    <a:p>
                      <a:pPr indent="0" lvl="0" marL="0" rtl="0" algn="r">
                        <a:lnSpc>
                          <a:spcPct val="115000"/>
                        </a:lnSpc>
                        <a:spcBef>
                          <a:spcPts val="400"/>
                        </a:spcBef>
                        <a:spcAft>
                          <a:spcPts val="1000"/>
                        </a:spcAft>
                        <a:buNone/>
                      </a:pPr>
                      <a:r>
                        <a:t/>
                      </a:r>
                      <a:endParaRPr b="1" sz="1000">
                        <a:solidFill>
                          <a:schemeClr val="dk2"/>
                        </a:solidFill>
                        <a:latin typeface="Montserrat"/>
                        <a:ea typeface="Montserrat"/>
                        <a:cs typeface="Montserrat"/>
                        <a:sym typeface="Montserrat"/>
                      </a:endParaRPr>
                    </a:p>
                  </a:txBody>
                  <a:tcPr marT="91425" marB="91425"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0" rtl="0" algn="r">
                        <a:lnSpc>
                          <a:spcPct val="115000"/>
                        </a:lnSpc>
                        <a:spcBef>
                          <a:spcPts val="0"/>
                        </a:spcBef>
                        <a:spcAft>
                          <a:spcPts val="400"/>
                        </a:spcAft>
                        <a:buClr>
                          <a:schemeClr val="dk1"/>
                        </a:buClr>
                        <a:buSzPts val="1100"/>
                        <a:buFont typeface="Arial"/>
                        <a:buNone/>
                      </a:pPr>
                      <a:r>
                        <a:rPr lang="en" sz="1000">
                          <a:solidFill>
                            <a:schemeClr val="dk2"/>
                          </a:solidFill>
                          <a:latin typeface="Montserrat"/>
                          <a:ea typeface="Montserrat"/>
                          <a:cs typeface="Montserrat"/>
                          <a:sym typeface="Montserrat"/>
                        </a:rPr>
                        <a:t>18</a:t>
                      </a:r>
                      <a:endParaRPr b="1" sz="1000">
                        <a:solidFill>
                          <a:schemeClr val="dk2"/>
                        </a:solidFill>
                        <a:latin typeface="Montserrat"/>
                        <a:ea typeface="Montserrat"/>
                        <a:cs typeface="Montserrat"/>
                        <a:sym typeface="Montserrat"/>
                      </a:endParaRPr>
                    </a:p>
                  </a:txBody>
                  <a:tcPr marT="91425" marB="91425"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0" rtl="0" algn="r">
                        <a:lnSpc>
                          <a:spcPct val="115000"/>
                        </a:lnSpc>
                        <a:spcBef>
                          <a:spcPts val="0"/>
                        </a:spcBef>
                        <a:spcAft>
                          <a:spcPts val="400"/>
                        </a:spcAft>
                        <a:buNone/>
                      </a:pPr>
                      <a:r>
                        <a:rPr lang="en" sz="1000">
                          <a:solidFill>
                            <a:schemeClr val="dk2"/>
                          </a:solidFill>
                          <a:latin typeface="Montserrat"/>
                          <a:ea typeface="Montserrat"/>
                          <a:cs typeface="Montserrat"/>
                          <a:sym typeface="Montserrat"/>
                        </a:rPr>
                        <a:t>02/17/2020</a:t>
                      </a:r>
                      <a:endParaRPr b="1" sz="1000">
                        <a:solidFill>
                          <a:schemeClr val="dk2"/>
                        </a:solidFill>
                        <a:latin typeface="Montserrat"/>
                        <a:ea typeface="Montserrat"/>
                        <a:cs typeface="Montserrat"/>
                        <a:sym typeface="Montserrat"/>
                      </a:endParaRPr>
                    </a:p>
                  </a:txBody>
                  <a:tcPr marT="91425" marB="91425"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r>
              <a:tr h="305375">
                <a:tc gridSpan="2">
                  <a:txBody>
                    <a:bodyPr/>
                    <a:lstStyle/>
                    <a:p>
                      <a:pPr indent="0" lvl="0" marL="0" rtl="0" algn="l">
                        <a:lnSpc>
                          <a:spcPct val="115000"/>
                        </a:lnSpc>
                        <a:spcBef>
                          <a:spcPts val="400"/>
                        </a:spcBef>
                        <a:spcAft>
                          <a:spcPts val="400"/>
                        </a:spcAft>
                        <a:buClr>
                          <a:schemeClr val="dk1"/>
                        </a:buClr>
                        <a:buSzPts val="1100"/>
                        <a:buFont typeface="Arial"/>
                        <a:buNone/>
                      </a:pPr>
                      <a:r>
                        <a:rPr b="1" lang="en" sz="1000">
                          <a:solidFill>
                            <a:schemeClr val="dk2"/>
                          </a:solidFill>
                          <a:latin typeface="Montserrat"/>
                          <a:ea typeface="Montserrat"/>
                          <a:cs typeface="Montserrat"/>
                          <a:sym typeface="Montserrat"/>
                        </a:rPr>
                        <a:t>Totals/Averages</a:t>
                      </a:r>
                      <a:endParaRPr b="1" sz="1000">
                        <a:solidFill>
                          <a:schemeClr val="dk2"/>
                        </a:solidFill>
                        <a:latin typeface="Montserrat"/>
                        <a:ea typeface="Montserrat"/>
                        <a:cs typeface="Montserrat"/>
                        <a:sym typeface="Montserrat"/>
                      </a:endParaRPr>
                    </a:p>
                  </a:txBody>
                  <a:tcPr marT="91425" marB="91425" marR="91425" marL="91425" anchor="ctr">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solidFill>
                      <a:srgbClr val="F3F3F3"/>
                    </a:solidFill>
                  </a:tcPr>
                </a:tc>
                <a:tc hMerge="1"/>
                <a:tc>
                  <a:txBody>
                    <a:bodyPr/>
                    <a:lstStyle/>
                    <a:p>
                      <a:pPr indent="0" lvl="0" marL="0" rtl="0" algn="r">
                        <a:lnSpc>
                          <a:spcPct val="115000"/>
                        </a:lnSpc>
                        <a:spcBef>
                          <a:spcPts val="400"/>
                        </a:spcBef>
                        <a:spcAft>
                          <a:spcPts val="400"/>
                        </a:spcAft>
                        <a:buNone/>
                      </a:pPr>
                      <a:r>
                        <a:rPr b="1" lang="en" sz="1000">
                          <a:solidFill>
                            <a:schemeClr val="dk2"/>
                          </a:solidFill>
                          <a:latin typeface="Montserrat"/>
                          <a:ea typeface="Montserrat"/>
                          <a:cs typeface="Montserrat"/>
                          <a:sym typeface="Montserrat"/>
                        </a:rPr>
                        <a:t>$58,750,000</a:t>
                      </a:r>
                      <a:endParaRPr b="1" sz="1000">
                        <a:solidFill>
                          <a:schemeClr val="dk2"/>
                        </a:solidFill>
                        <a:latin typeface="Montserrat"/>
                        <a:ea typeface="Montserrat"/>
                        <a:cs typeface="Montserrat"/>
                        <a:sym typeface="Montserrat"/>
                      </a:endParaRPr>
                    </a:p>
                  </a:txBody>
                  <a:tcPr marT="91425" marB="91425" marR="91425" marL="91425" anchor="ctr">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solidFill>
                      <a:srgbClr val="F3F3F3"/>
                    </a:solidFill>
                  </a:tcPr>
                </a:tc>
                <a:tc>
                  <a:txBody>
                    <a:bodyPr/>
                    <a:lstStyle/>
                    <a:p>
                      <a:pPr indent="0" lvl="0" marL="0" rtl="0" algn="r">
                        <a:lnSpc>
                          <a:spcPct val="115000"/>
                        </a:lnSpc>
                        <a:spcBef>
                          <a:spcPts val="400"/>
                        </a:spcBef>
                        <a:spcAft>
                          <a:spcPts val="400"/>
                        </a:spcAft>
                        <a:buClr>
                          <a:schemeClr val="dk1"/>
                        </a:buClr>
                        <a:buSzPts val="1100"/>
                        <a:buFont typeface="Arial"/>
                        <a:buNone/>
                      </a:pPr>
                      <a:r>
                        <a:rPr b="1" lang="en" sz="1000">
                          <a:solidFill>
                            <a:schemeClr val="dk2"/>
                          </a:solidFill>
                          <a:latin typeface="Montserrat"/>
                          <a:ea typeface="Montserrat"/>
                          <a:cs typeface="Montserrat"/>
                          <a:sym typeface="Montserrat"/>
                        </a:rPr>
                        <a:t>2,200,000 SF</a:t>
                      </a:r>
                      <a:endParaRPr b="1" sz="1000">
                        <a:solidFill>
                          <a:schemeClr val="dk2"/>
                        </a:solidFill>
                        <a:latin typeface="Montserrat"/>
                        <a:ea typeface="Montserrat"/>
                        <a:cs typeface="Montserrat"/>
                        <a:sym typeface="Montserrat"/>
                      </a:endParaRPr>
                    </a:p>
                  </a:txBody>
                  <a:tcPr marT="91425" marB="91425" marR="91425" marL="91425" anchor="ctr">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solidFill>
                      <a:srgbClr val="F3F3F3"/>
                    </a:solidFill>
                  </a:tcPr>
                </a:tc>
                <a:tc>
                  <a:txBody>
                    <a:bodyPr/>
                    <a:lstStyle/>
                    <a:p>
                      <a:pPr indent="0" lvl="0" marL="0" rtl="0" algn="r">
                        <a:lnSpc>
                          <a:spcPct val="115000"/>
                        </a:lnSpc>
                        <a:spcBef>
                          <a:spcPts val="400"/>
                        </a:spcBef>
                        <a:spcAft>
                          <a:spcPts val="400"/>
                        </a:spcAft>
                        <a:buNone/>
                      </a:pPr>
                      <a:r>
                        <a:rPr b="1" lang="en" sz="1000">
                          <a:solidFill>
                            <a:schemeClr val="dk2"/>
                          </a:solidFill>
                          <a:latin typeface="Montserrat"/>
                          <a:ea typeface="Montserrat"/>
                          <a:cs typeface="Montserrat"/>
                          <a:sym typeface="Montserrat"/>
                        </a:rPr>
                        <a:t>$26.70</a:t>
                      </a:r>
                      <a:endParaRPr b="1" sz="1000">
                        <a:solidFill>
                          <a:schemeClr val="dk2"/>
                        </a:solidFill>
                        <a:latin typeface="Montserrat"/>
                        <a:ea typeface="Montserrat"/>
                        <a:cs typeface="Montserrat"/>
                        <a:sym typeface="Montserrat"/>
                      </a:endParaRPr>
                    </a:p>
                  </a:txBody>
                  <a:tcPr marT="91425" marB="91425" marR="91425" marL="91425" anchor="ctr">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solidFill>
                      <a:srgbClr val="F3F3F3"/>
                    </a:solidFill>
                  </a:tcPr>
                </a:tc>
                <a:tc>
                  <a:txBody>
                    <a:bodyPr/>
                    <a:lstStyle/>
                    <a:p>
                      <a:pPr indent="0" lvl="0" marL="0" rtl="0" algn="r">
                        <a:lnSpc>
                          <a:spcPct val="115000"/>
                        </a:lnSpc>
                        <a:spcBef>
                          <a:spcPts val="400"/>
                        </a:spcBef>
                        <a:spcAft>
                          <a:spcPts val="400"/>
                        </a:spcAft>
                        <a:buNone/>
                      </a:pPr>
                      <a:r>
                        <a:rPr b="1" lang="en" sz="1000">
                          <a:solidFill>
                            <a:schemeClr val="dk2"/>
                          </a:solidFill>
                          <a:latin typeface="Montserrat"/>
                          <a:ea typeface="Montserrat"/>
                          <a:cs typeface="Montserrat"/>
                          <a:sym typeface="Montserrat"/>
                        </a:rPr>
                        <a:t>9.5%</a:t>
                      </a:r>
                      <a:endParaRPr b="1" sz="1000">
                        <a:solidFill>
                          <a:schemeClr val="dk2"/>
                        </a:solidFill>
                        <a:latin typeface="Montserrat"/>
                        <a:ea typeface="Montserrat"/>
                        <a:cs typeface="Montserrat"/>
                        <a:sym typeface="Montserrat"/>
                      </a:endParaRPr>
                    </a:p>
                  </a:txBody>
                  <a:tcPr marT="91425" marB="91425" marR="91425" marL="91425" anchor="ctr">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solidFill>
                      <a:srgbClr val="F3F3F3"/>
                    </a:solidFill>
                  </a:tcPr>
                </a:tc>
                <a:tc>
                  <a:txBody>
                    <a:bodyPr/>
                    <a:lstStyle/>
                    <a:p>
                      <a:pPr indent="0" lvl="0" marL="0" rtl="0" algn="r">
                        <a:lnSpc>
                          <a:spcPct val="115000"/>
                        </a:lnSpc>
                        <a:spcBef>
                          <a:spcPts val="400"/>
                        </a:spcBef>
                        <a:spcAft>
                          <a:spcPts val="400"/>
                        </a:spcAft>
                        <a:buClr>
                          <a:schemeClr val="dk1"/>
                        </a:buClr>
                        <a:buSzPts val="1100"/>
                        <a:buFont typeface="Arial"/>
                        <a:buNone/>
                      </a:pPr>
                      <a:r>
                        <a:rPr b="1" lang="en" sz="1000">
                          <a:solidFill>
                            <a:schemeClr val="dk2"/>
                          </a:solidFill>
                          <a:latin typeface="Montserrat"/>
                          <a:ea typeface="Montserrat"/>
                          <a:cs typeface="Montserrat"/>
                          <a:sym typeface="Montserrat"/>
                        </a:rPr>
                        <a:t>20</a:t>
                      </a:r>
                      <a:endParaRPr b="1" sz="1000">
                        <a:solidFill>
                          <a:schemeClr val="dk2"/>
                        </a:solidFill>
                        <a:latin typeface="Montserrat"/>
                        <a:ea typeface="Montserrat"/>
                        <a:cs typeface="Montserrat"/>
                        <a:sym typeface="Montserrat"/>
                      </a:endParaRPr>
                    </a:p>
                  </a:txBody>
                  <a:tcPr marT="91425" marB="91425" marR="91425" marL="91425" anchor="ctr">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solidFill>
                      <a:srgbClr val="F3F3F3"/>
                    </a:solidFill>
                  </a:tcPr>
                </a:tc>
                <a:tc>
                  <a:txBody>
                    <a:bodyPr/>
                    <a:lstStyle/>
                    <a:p>
                      <a:pPr indent="0" lvl="0" marL="0" rtl="0" algn="r">
                        <a:lnSpc>
                          <a:spcPct val="115000"/>
                        </a:lnSpc>
                        <a:spcBef>
                          <a:spcPts val="400"/>
                        </a:spcBef>
                        <a:spcAft>
                          <a:spcPts val="400"/>
                        </a:spcAft>
                        <a:buNone/>
                      </a:pPr>
                      <a:r>
                        <a:rPr lang="en" sz="1000">
                          <a:solidFill>
                            <a:schemeClr val="dk2"/>
                          </a:solidFill>
                          <a:latin typeface="Montserrat"/>
                          <a:ea typeface="Montserrat"/>
                          <a:cs typeface="Montserrat"/>
                          <a:sym typeface="Montserrat"/>
                        </a:rPr>
                        <a:t>-</a:t>
                      </a:r>
                      <a:endParaRPr sz="1000">
                        <a:solidFill>
                          <a:schemeClr val="dk2"/>
                        </a:solidFill>
                        <a:latin typeface="Montserrat"/>
                        <a:ea typeface="Montserrat"/>
                        <a:cs typeface="Montserrat"/>
                        <a:sym typeface="Montserrat"/>
                      </a:endParaRPr>
                    </a:p>
                  </a:txBody>
                  <a:tcPr marT="91425" marB="91425" marR="91425" marL="91425" anchor="ctr">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solidFill>
                      <a:srgbClr val="F3F3F3"/>
                    </a:solidFill>
                  </a:tcPr>
                </a:tc>
              </a:tr>
            </a:tbl>
          </a:graphicData>
        </a:graphic>
      </p:graphicFrame>
      <p:graphicFrame>
        <p:nvGraphicFramePr>
          <p:cNvPr id="169" name="Google Shape;169;p23"/>
          <p:cNvGraphicFramePr/>
          <p:nvPr/>
        </p:nvGraphicFramePr>
        <p:xfrm>
          <a:off x="699604" y="1461354"/>
          <a:ext cx="3000000" cy="3000000"/>
        </p:xfrm>
        <a:graphic>
          <a:graphicData uri="http://schemas.openxmlformats.org/drawingml/2006/table">
            <a:tbl>
              <a:tblPr>
                <a:noFill/>
                <a:tableStyleId>{14D47D52-66CE-4A08-A884-438E3A053E4B}</a:tableStyleId>
              </a:tblPr>
              <a:tblGrid>
                <a:gridCol w="1082400"/>
                <a:gridCol w="1082400"/>
                <a:gridCol w="1082400"/>
                <a:gridCol w="1082400"/>
                <a:gridCol w="1082400"/>
                <a:gridCol w="1082400"/>
                <a:gridCol w="1082400"/>
                <a:gridCol w="1082400"/>
              </a:tblGrid>
              <a:tr h="1061300">
                <a:tc gridSpan="2">
                  <a:txBody>
                    <a:bodyPr/>
                    <a:lstStyle/>
                    <a:p>
                      <a:pPr indent="0" lvl="0" marL="0" rtl="0" algn="l">
                        <a:lnSpc>
                          <a:spcPct val="115000"/>
                        </a:lnSpc>
                        <a:spcBef>
                          <a:spcPts val="0"/>
                        </a:spcBef>
                        <a:spcAft>
                          <a:spcPts val="0"/>
                        </a:spcAft>
                        <a:buNone/>
                      </a:pPr>
                      <a:r>
                        <a:rPr b="1" lang="en" sz="1000">
                          <a:solidFill>
                            <a:schemeClr val="accent1"/>
                          </a:solidFill>
                          <a:latin typeface="Montserrat"/>
                          <a:ea typeface="Montserrat"/>
                          <a:cs typeface="Montserrat"/>
                          <a:sym typeface="Montserrat"/>
                        </a:rPr>
                        <a:t>SUBJECT PROPERTY</a:t>
                      </a:r>
                      <a:endParaRPr b="1" sz="1000">
                        <a:solidFill>
                          <a:schemeClr val="accent1"/>
                        </a:solidFill>
                        <a:latin typeface="Montserrat"/>
                        <a:ea typeface="Montserrat"/>
                        <a:cs typeface="Montserrat"/>
                        <a:sym typeface="Montserrat"/>
                      </a:endParaRPr>
                    </a:p>
                    <a:p>
                      <a:pPr indent="0" lvl="0" marL="0" rtl="0" algn="l">
                        <a:lnSpc>
                          <a:spcPct val="115000"/>
                        </a:lnSpc>
                        <a:spcBef>
                          <a:spcPts val="1000"/>
                        </a:spcBef>
                        <a:spcAft>
                          <a:spcPts val="400"/>
                        </a:spcAft>
                        <a:buNone/>
                      </a:pPr>
                      <a:r>
                        <a:rPr b="1" lang="en" sz="1000">
                          <a:solidFill>
                            <a:schemeClr val="dk2"/>
                          </a:solidFill>
                          <a:latin typeface="Montserrat"/>
                          <a:ea typeface="Montserrat"/>
                          <a:cs typeface="Montserrat"/>
                          <a:sym typeface="Montserrat"/>
                        </a:rPr>
                        <a:t>Building Name</a:t>
                      </a:r>
                      <a:br>
                        <a:rPr b="1" lang="en" sz="1000">
                          <a:solidFill>
                            <a:schemeClr val="dk2"/>
                          </a:solidFill>
                          <a:latin typeface="Montserrat"/>
                          <a:ea typeface="Montserrat"/>
                          <a:cs typeface="Montserrat"/>
                          <a:sym typeface="Montserrat"/>
                        </a:rPr>
                      </a:br>
                      <a:r>
                        <a:rPr lang="en" sz="1000">
                          <a:solidFill>
                            <a:schemeClr val="dk2"/>
                          </a:solidFill>
                          <a:latin typeface="Montserrat"/>
                          <a:ea typeface="Montserrat"/>
                          <a:cs typeface="Montserrat"/>
                          <a:sym typeface="Montserrat"/>
                        </a:rPr>
                        <a:t>Street Address</a:t>
                      </a:r>
                      <a:br>
                        <a:rPr lang="en" sz="1000">
                          <a:solidFill>
                            <a:schemeClr val="dk2"/>
                          </a:solidFill>
                          <a:latin typeface="Montserrat"/>
                          <a:ea typeface="Montserrat"/>
                          <a:cs typeface="Montserrat"/>
                          <a:sym typeface="Montserrat"/>
                        </a:rPr>
                      </a:br>
                      <a:r>
                        <a:rPr lang="en" sz="1000">
                          <a:solidFill>
                            <a:schemeClr val="dk2"/>
                          </a:solidFill>
                          <a:latin typeface="Montserrat"/>
                          <a:ea typeface="Montserrat"/>
                          <a:cs typeface="Montserrat"/>
                          <a:sym typeface="Montserrat"/>
                        </a:rPr>
                        <a:t>City, State, Zip</a:t>
                      </a:r>
                      <a:endParaRPr sz="1000">
                        <a:solidFill>
                          <a:schemeClr val="dk2"/>
                        </a:solidFill>
                        <a:latin typeface="Montserrat"/>
                        <a:ea typeface="Montserrat"/>
                        <a:cs typeface="Montserrat"/>
                        <a:sym typeface="Montserrat"/>
                      </a:endParaRPr>
                    </a:p>
                  </a:txBody>
                  <a:tcPr marT="91425" marB="91425"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hMerge="1"/>
                <a:tc>
                  <a:txBody>
                    <a:bodyPr/>
                    <a:lstStyle/>
                    <a:p>
                      <a:pPr indent="0" lvl="0" marL="0" rtl="0" algn="r">
                        <a:lnSpc>
                          <a:spcPct val="115000"/>
                        </a:lnSpc>
                        <a:spcBef>
                          <a:spcPts val="0"/>
                        </a:spcBef>
                        <a:spcAft>
                          <a:spcPts val="0"/>
                        </a:spcAft>
                        <a:buNone/>
                      </a:pPr>
                      <a:r>
                        <a:rPr b="1" lang="en" sz="1000">
                          <a:solidFill>
                            <a:schemeClr val="accent1"/>
                          </a:solidFill>
                          <a:latin typeface="Montserrat"/>
                          <a:ea typeface="Montserrat"/>
                          <a:cs typeface="Montserrat"/>
                          <a:sym typeface="Montserrat"/>
                        </a:rPr>
                        <a:t>PRICE</a:t>
                      </a:r>
                      <a:endParaRPr b="1" sz="1000">
                        <a:solidFill>
                          <a:schemeClr val="accent1"/>
                        </a:solidFill>
                        <a:latin typeface="Montserrat"/>
                        <a:ea typeface="Montserrat"/>
                        <a:cs typeface="Montserrat"/>
                        <a:sym typeface="Montserrat"/>
                      </a:endParaRPr>
                    </a:p>
                    <a:p>
                      <a:pPr indent="0" lvl="0" marL="0" rtl="0" algn="r">
                        <a:lnSpc>
                          <a:spcPct val="115000"/>
                        </a:lnSpc>
                        <a:spcBef>
                          <a:spcPts val="1000"/>
                        </a:spcBef>
                        <a:spcAft>
                          <a:spcPts val="0"/>
                        </a:spcAft>
                        <a:buNone/>
                      </a:pPr>
                      <a:r>
                        <a:rPr lang="en" sz="1000">
                          <a:solidFill>
                            <a:schemeClr val="dk2"/>
                          </a:solidFill>
                          <a:latin typeface="Montserrat"/>
                          <a:ea typeface="Montserrat"/>
                          <a:cs typeface="Montserrat"/>
                          <a:sym typeface="Montserrat"/>
                        </a:rPr>
                        <a:t>$2,000,000</a:t>
                      </a:r>
                      <a:endParaRPr sz="1000">
                        <a:solidFill>
                          <a:schemeClr val="dk2"/>
                        </a:solidFill>
                        <a:latin typeface="Montserrat"/>
                        <a:ea typeface="Montserrat"/>
                        <a:cs typeface="Montserrat"/>
                        <a:sym typeface="Montserrat"/>
                      </a:endParaRPr>
                    </a:p>
                    <a:p>
                      <a:pPr indent="0" lvl="0" marL="0" rtl="0" algn="r">
                        <a:lnSpc>
                          <a:spcPct val="115000"/>
                        </a:lnSpc>
                        <a:spcBef>
                          <a:spcPts val="400"/>
                        </a:spcBef>
                        <a:spcAft>
                          <a:spcPts val="400"/>
                        </a:spcAft>
                        <a:buNone/>
                      </a:pPr>
                      <a:r>
                        <a:t/>
                      </a:r>
                      <a:endParaRPr sz="1000">
                        <a:solidFill>
                          <a:schemeClr val="dk2"/>
                        </a:solidFill>
                        <a:latin typeface="Montserrat"/>
                        <a:ea typeface="Montserrat"/>
                        <a:cs typeface="Montserrat"/>
                        <a:sym typeface="Montserrat"/>
                      </a:endParaRPr>
                    </a:p>
                  </a:txBody>
                  <a:tcPr marT="91425" marB="91425"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0" rtl="0" algn="r">
                        <a:lnSpc>
                          <a:spcPct val="115000"/>
                        </a:lnSpc>
                        <a:spcBef>
                          <a:spcPts val="0"/>
                        </a:spcBef>
                        <a:spcAft>
                          <a:spcPts val="0"/>
                        </a:spcAft>
                        <a:buNone/>
                      </a:pPr>
                      <a:r>
                        <a:rPr b="1" lang="en" sz="1000">
                          <a:solidFill>
                            <a:schemeClr val="accent1"/>
                          </a:solidFill>
                          <a:latin typeface="Montserrat"/>
                          <a:ea typeface="Montserrat"/>
                          <a:cs typeface="Montserrat"/>
                          <a:sym typeface="Montserrat"/>
                        </a:rPr>
                        <a:t>BLDG SF</a:t>
                      </a:r>
                      <a:endParaRPr b="1" sz="1000">
                        <a:solidFill>
                          <a:schemeClr val="accent1"/>
                        </a:solidFill>
                        <a:latin typeface="Montserrat"/>
                        <a:ea typeface="Montserrat"/>
                        <a:cs typeface="Montserrat"/>
                        <a:sym typeface="Montserrat"/>
                      </a:endParaRPr>
                    </a:p>
                    <a:p>
                      <a:pPr indent="0" lvl="0" marL="0" rtl="0" algn="r">
                        <a:lnSpc>
                          <a:spcPct val="115000"/>
                        </a:lnSpc>
                        <a:spcBef>
                          <a:spcPts val="1000"/>
                        </a:spcBef>
                        <a:spcAft>
                          <a:spcPts val="400"/>
                        </a:spcAft>
                        <a:buNone/>
                      </a:pPr>
                      <a:r>
                        <a:rPr lang="en" sz="1000">
                          <a:solidFill>
                            <a:schemeClr val="dk2"/>
                          </a:solidFill>
                          <a:latin typeface="Montserrat"/>
                          <a:ea typeface="Montserrat"/>
                          <a:cs typeface="Montserrat"/>
                          <a:sym typeface="Montserrat"/>
                        </a:rPr>
                        <a:t>410,000  SF</a:t>
                      </a:r>
                      <a:endParaRPr b="1" sz="1000">
                        <a:solidFill>
                          <a:schemeClr val="dk2"/>
                        </a:solidFill>
                        <a:latin typeface="Montserrat"/>
                        <a:ea typeface="Montserrat"/>
                        <a:cs typeface="Montserrat"/>
                        <a:sym typeface="Montserrat"/>
                      </a:endParaRPr>
                    </a:p>
                  </a:txBody>
                  <a:tcPr marT="91425" marB="91425"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0" rtl="0" algn="r">
                        <a:lnSpc>
                          <a:spcPct val="115000"/>
                        </a:lnSpc>
                        <a:spcBef>
                          <a:spcPts val="0"/>
                        </a:spcBef>
                        <a:spcAft>
                          <a:spcPts val="0"/>
                        </a:spcAft>
                        <a:buNone/>
                      </a:pPr>
                      <a:r>
                        <a:rPr b="1" lang="en" sz="1000">
                          <a:solidFill>
                            <a:schemeClr val="accent1"/>
                          </a:solidFill>
                          <a:latin typeface="Montserrat"/>
                          <a:ea typeface="Montserrat"/>
                          <a:cs typeface="Montserrat"/>
                          <a:sym typeface="Montserrat"/>
                        </a:rPr>
                        <a:t>PRICE/SF</a:t>
                      </a:r>
                      <a:endParaRPr b="1" sz="1000">
                        <a:solidFill>
                          <a:schemeClr val="accent1"/>
                        </a:solidFill>
                        <a:latin typeface="Montserrat"/>
                        <a:ea typeface="Montserrat"/>
                        <a:cs typeface="Montserrat"/>
                        <a:sym typeface="Montserrat"/>
                      </a:endParaRPr>
                    </a:p>
                    <a:p>
                      <a:pPr indent="0" lvl="0" marL="0" rtl="0" algn="r">
                        <a:lnSpc>
                          <a:spcPct val="115000"/>
                        </a:lnSpc>
                        <a:spcBef>
                          <a:spcPts val="1000"/>
                        </a:spcBef>
                        <a:spcAft>
                          <a:spcPts val="400"/>
                        </a:spcAft>
                        <a:buNone/>
                      </a:pPr>
                      <a:r>
                        <a:rPr lang="en" sz="1000">
                          <a:solidFill>
                            <a:schemeClr val="dk2"/>
                          </a:solidFill>
                          <a:latin typeface="Montserrat"/>
                          <a:ea typeface="Montserrat"/>
                          <a:cs typeface="Montserrat"/>
                          <a:sym typeface="Montserrat"/>
                        </a:rPr>
                        <a:t>$4.88</a:t>
                      </a:r>
                      <a:endParaRPr sz="1000">
                        <a:solidFill>
                          <a:schemeClr val="dk2"/>
                        </a:solidFill>
                        <a:latin typeface="Montserrat"/>
                        <a:ea typeface="Montserrat"/>
                        <a:cs typeface="Montserrat"/>
                        <a:sym typeface="Montserrat"/>
                      </a:endParaRPr>
                    </a:p>
                  </a:txBody>
                  <a:tcPr marT="91425" marB="91425"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0" rtl="0" algn="r">
                        <a:lnSpc>
                          <a:spcPct val="115000"/>
                        </a:lnSpc>
                        <a:spcBef>
                          <a:spcPts val="0"/>
                        </a:spcBef>
                        <a:spcAft>
                          <a:spcPts val="0"/>
                        </a:spcAft>
                        <a:buNone/>
                      </a:pPr>
                      <a:r>
                        <a:rPr b="1" lang="en" sz="1000">
                          <a:solidFill>
                            <a:schemeClr val="accent1"/>
                          </a:solidFill>
                          <a:latin typeface="Montserrat"/>
                          <a:ea typeface="Montserrat"/>
                          <a:cs typeface="Montserrat"/>
                          <a:sym typeface="Montserrat"/>
                        </a:rPr>
                        <a:t>CAP</a:t>
                      </a:r>
                      <a:endParaRPr b="1" sz="1000">
                        <a:solidFill>
                          <a:schemeClr val="accent1"/>
                        </a:solidFill>
                        <a:latin typeface="Montserrat"/>
                        <a:ea typeface="Montserrat"/>
                        <a:cs typeface="Montserrat"/>
                        <a:sym typeface="Montserrat"/>
                      </a:endParaRPr>
                    </a:p>
                    <a:p>
                      <a:pPr indent="0" lvl="0" marL="0" rtl="0" algn="r">
                        <a:lnSpc>
                          <a:spcPct val="115000"/>
                        </a:lnSpc>
                        <a:spcBef>
                          <a:spcPts val="1000"/>
                        </a:spcBef>
                        <a:spcAft>
                          <a:spcPts val="400"/>
                        </a:spcAft>
                        <a:buNone/>
                      </a:pPr>
                      <a:r>
                        <a:rPr lang="en" sz="1000">
                          <a:solidFill>
                            <a:schemeClr val="dk2"/>
                          </a:solidFill>
                          <a:latin typeface="Montserrat"/>
                          <a:ea typeface="Montserrat"/>
                          <a:cs typeface="Montserrat"/>
                          <a:sym typeface="Montserrat"/>
                        </a:rPr>
                        <a:t>-</a:t>
                      </a:r>
                      <a:endParaRPr sz="1000">
                        <a:solidFill>
                          <a:schemeClr val="dk2"/>
                        </a:solidFill>
                        <a:latin typeface="Montserrat"/>
                        <a:ea typeface="Montserrat"/>
                        <a:cs typeface="Montserrat"/>
                        <a:sym typeface="Montserrat"/>
                      </a:endParaRPr>
                    </a:p>
                  </a:txBody>
                  <a:tcPr marT="91425" marB="91425"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0" rtl="0" algn="r">
                        <a:lnSpc>
                          <a:spcPct val="115000"/>
                        </a:lnSpc>
                        <a:spcBef>
                          <a:spcPts val="0"/>
                        </a:spcBef>
                        <a:spcAft>
                          <a:spcPts val="0"/>
                        </a:spcAft>
                        <a:buNone/>
                      </a:pPr>
                      <a:r>
                        <a:rPr b="1" lang="en" sz="1000">
                          <a:solidFill>
                            <a:schemeClr val="accent1"/>
                          </a:solidFill>
                          <a:latin typeface="Montserrat"/>
                          <a:ea typeface="Montserrat"/>
                          <a:cs typeface="Montserrat"/>
                          <a:sym typeface="Montserrat"/>
                        </a:rPr>
                        <a:t># OF UNITS</a:t>
                      </a:r>
                      <a:endParaRPr b="1" sz="1000">
                        <a:solidFill>
                          <a:schemeClr val="accent1"/>
                        </a:solidFill>
                        <a:latin typeface="Montserrat"/>
                        <a:ea typeface="Montserrat"/>
                        <a:cs typeface="Montserrat"/>
                        <a:sym typeface="Montserrat"/>
                      </a:endParaRPr>
                    </a:p>
                    <a:p>
                      <a:pPr indent="0" lvl="0" marL="0" rtl="0" algn="r">
                        <a:lnSpc>
                          <a:spcPct val="115000"/>
                        </a:lnSpc>
                        <a:spcBef>
                          <a:spcPts val="1000"/>
                        </a:spcBef>
                        <a:spcAft>
                          <a:spcPts val="400"/>
                        </a:spcAft>
                        <a:buNone/>
                      </a:pPr>
                      <a:r>
                        <a:rPr lang="en" sz="1000">
                          <a:solidFill>
                            <a:schemeClr val="dk2"/>
                          </a:solidFill>
                          <a:latin typeface="Montserrat"/>
                          <a:ea typeface="Montserrat"/>
                          <a:cs typeface="Montserrat"/>
                          <a:sym typeface="Montserrat"/>
                        </a:rPr>
                        <a:t>89</a:t>
                      </a:r>
                      <a:endParaRPr sz="1000">
                        <a:solidFill>
                          <a:schemeClr val="dk2"/>
                        </a:solidFill>
                        <a:latin typeface="Montserrat"/>
                        <a:ea typeface="Montserrat"/>
                        <a:cs typeface="Montserrat"/>
                        <a:sym typeface="Montserrat"/>
                      </a:endParaRPr>
                    </a:p>
                  </a:txBody>
                  <a:tcPr marT="91425" marB="91425"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0" rtl="0" algn="l">
                        <a:lnSpc>
                          <a:spcPct val="150000"/>
                        </a:lnSpc>
                        <a:spcBef>
                          <a:spcPts val="0"/>
                        </a:spcBef>
                        <a:spcAft>
                          <a:spcPts val="1000"/>
                        </a:spcAft>
                        <a:buNone/>
                      </a:pPr>
                      <a:r>
                        <a:t/>
                      </a:r>
                      <a:endParaRPr sz="1000">
                        <a:solidFill>
                          <a:schemeClr val="dk2"/>
                        </a:solidFill>
                        <a:latin typeface="Montserrat"/>
                        <a:ea typeface="Montserrat"/>
                        <a:cs typeface="Montserrat"/>
                        <a:sym typeface="Montserrat"/>
                      </a:endParaRPr>
                    </a:p>
                  </a:txBody>
                  <a:tcPr marT="91425" marB="91425"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r>
            </a:tbl>
          </a:graphicData>
        </a:graphic>
      </p:graphicFrame>
      <p:cxnSp>
        <p:nvCxnSpPr>
          <p:cNvPr id="170" name="Google Shape;170;p23"/>
          <p:cNvCxnSpPr/>
          <p:nvPr/>
        </p:nvCxnSpPr>
        <p:spPr>
          <a:xfrm>
            <a:off x="691325" y="2917162"/>
            <a:ext cx="8685600" cy="0"/>
          </a:xfrm>
          <a:prstGeom prst="straightConnector1">
            <a:avLst/>
          </a:prstGeom>
          <a:noFill/>
          <a:ln cap="flat" cmpd="sng" w="9525">
            <a:solidFill>
              <a:srgbClr val="B7B7B7"/>
            </a:solidFill>
            <a:prstDash val="solid"/>
            <a:round/>
            <a:headEnd len="med" w="med" type="none"/>
            <a:tailEnd len="med" w="med" type="none"/>
          </a:ln>
        </p:spPr>
      </p:cxnSp>
      <p:sp>
        <p:nvSpPr>
          <p:cNvPr id="171" name="Google Shape;171;p23"/>
          <p:cNvSpPr txBox="1"/>
          <p:nvPr>
            <p:ph idx="12" type="sldNum"/>
          </p:nvPr>
        </p:nvSpPr>
        <p:spPr>
          <a:xfrm>
            <a:off x="6973103" y="7364925"/>
            <a:ext cx="2506500" cy="407100"/>
          </a:xfrm>
          <a:prstGeom prst="rect">
            <a:avLst/>
          </a:prstGeom>
        </p:spPr>
        <p:txBody>
          <a:bodyPr anchorCtr="0" anchor="ctr" bIns="113100" lIns="113100" spcFirstLastPara="1" rIns="113100" wrap="square" tIns="113100">
            <a:noAutofit/>
          </a:bodyPr>
          <a:lstStyle/>
          <a:p>
            <a:pPr indent="0" lvl="0" marL="0" rtl="0" algn="r">
              <a:spcBef>
                <a:spcPts val="0"/>
              </a:spcBef>
              <a:spcAft>
                <a:spcPts val="0"/>
              </a:spcAft>
              <a:buNone/>
            </a:pPr>
            <a:r>
              <a:rPr lang="en"/>
              <a:t>Page </a:t>
            </a:r>
            <a:fld id="{00000000-1234-1234-1234-123412341234}" type="slidenum">
              <a:rPr lang="en"/>
              <a:t>‹#›</a:t>
            </a:fld>
            <a:endParaRP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FFF"/>
        </a:solidFill>
      </p:bgPr>
    </p:bg>
    <p:spTree>
      <p:nvGrpSpPr>
        <p:cNvPr id="175" name="Shape 175"/>
        <p:cNvGrpSpPr/>
        <p:nvPr/>
      </p:nvGrpSpPr>
      <p:grpSpPr>
        <a:xfrm>
          <a:off x="0" y="0"/>
          <a:ext cx="0" cy="0"/>
          <a:chOff x="0" y="0"/>
          <a:chExt cx="0" cy="0"/>
        </a:xfrm>
      </p:grpSpPr>
      <p:pic>
        <p:nvPicPr>
          <p:cNvPr id="176" name="Google Shape;176;p24"/>
          <p:cNvPicPr preferRelativeResize="0"/>
          <p:nvPr/>
        </p:nvPicPr>
        <p:blipFill rotWithShape="1">
          <a:blip r:embed="rId3">
            <a:alphaModFix/>
          </a:blip>
          <a:srcRect b="0" l="28353" r="28353" t="0"/>
          <a:stretch/>
        </p:blipFill>
        <p:spPr>
          <a:xfrm>
            <a:off x="673325" y="1470800"/>
            <a:ext cx="4329624" cy="5625299"/>
          </a:xfrm>
          <a:prstGeom prst="rect">
            <a:avLst/>
          </a:prstGeom>
          <a:noFill/>
          <a:ln>
            <a:noFill/>
          </a:ln>
        </p:spPr>
      </p:pic>
      <p:sp>
        <p:nvSpPr>
          <p:cNvPr id="177" name="Google Shape;177;p24"/>
          <p:cNvSpPr txBox="1"/>
          <p:nvPr>
            <p:ph idx="4294967295" type="subTitle"/>
          </p:nvPr>
        </p:nvSpPr>
        <p:spPr>
          <a:xfrm>
            <a:off x="549029" y="508257"/>
            <a:ext cx="9189600" cy="572100"/>
          </a:xfrm>
          <a:prstGeom prst="rect">
            <a:avLst/>
          </a:prstGeom>
        </p:spPr>
        <p:txBody>
          <a:bodyPr anchorCtr="0" anchor="t" bIns="113100" lIns="113100" spcFirstLastPara="1" rIns="113100" wrap="square" tIns="113100">
            <a:noAutofit/>
          </a:bodyPr>
          <a:lstStyle/>
          <a:p>
            <a:pPr indent="0" lvl="0" marL="0" rtl="0" algn="l">
              <a:lnSpc>
                <a:spcPct val="115000"/>
              </a:lnSpc>
              <a:spcBef>
                <a:spcPts val="0"/>
              </a:spcBef>
              <a:spcAft>
                <a:spcPts val="2000"/>
              </a:spcAft>
              <a:buNone/>
            </a:pPr>
            <a:r>
              <a:rPr lang="en" sz="2200">
                <a:solidFill>
                  <a:schemeClr val="accent1"/>
                </a:solidFill>
              </a:rPr>
              <a:t>Sale Comps Map</a:t>
            </a:r>
            <a:endParaRPr i="1" sz="2200">
              <a:solidFill>
                <a:schemeClr val="accent1"/>
              </a:solidFill>
              <a:latin typeface="Montserrat"/>
              <a:ea typeface="Montserrat"/>
              <a:cs typeface="Montserrat"/>
              <a:sym typeface="Montserrat"/>
            </a:endParaRPr>
          </a:p>
        </p:txBody>
      </p:sp>
      <p:graphicFrame>
        <p:nvGraphicFramePr>
          <p:cNvPr id="178" name="Google Shape;178;p24"/>
          <p:cNvGraphicFramePr/>
          <p:nvPr/>
        </p:nvGraphicFramePr>
        <p:xfrm>
          <a:off x="5247357" y="1461354"/>
          <a:ext cx="3000000" cy="3000000"/>
        </p:xfrm>
        <a:graphic>
          <a:graphicData uri="http://schemas.openxmlformats.org/drawingml/2006/table">
            <a:tbl>
              <a:tblPr>
                <a:noFill/>
                <a:tableStyleId>{14D47D52-66CE-4A08-A884-438E3A053E4B}</a:tableStyleId>
              </a:tblPr>
              <a:tblGrid>
                <a:gridCol w="382850"/>
                <a:gridCol w="1349000"/>
                <a:gridCol w="865925"/>
                <a:gridCol w="865925"/>
                <a:gridCol w="865925"/>
              </a:tblGrid>
              <a:tr h="257225">
                <a:tc>
                  <a:txBody>
                    <a:bodyPr/>
                    <a:lstStyle/>
                    <a:p>
                      <a:pPr indent="0" lvl="0" marL="0" rtl="0" algn="l">
                        <a:lnSpc>
                          <a:spcPct val="150000"/>
                        </a:lnSpc>
                        <a:spcBef>
                          <a:spcPts val="0"/>
                        </a:spcBef>
                        <a:spcAft>
                          <a:spcPts val="0"/>
                        </a:spcAft>
                        <a:buNone/>
                      </a:pPr>
                      <a:r>
                        <a:t/>
                      </a:r>
                      <a:endParaRPr b="1" sz="1000">
                        <a:solidFill>
                          <a:schemeClr val="dk2"/>
                        </a:solidFill>
                        <a:latin typeface="Montserrat"/>
                        <a:ea typeface="Montserrat"/>
                        <a:cs typeface="Montserrat"/>
                        <a:sym typeface="Montserrat"/>
                      </a:endParaRPr>
                    </a:p>
                  </a:txBody>
                  <a:tcPr marT="91425" marB="91425" marR="91425" marL="91425">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gridSpan="4">
                  <a:txBody>
                    <a:bodyPr/>
                    <a:lstStyle/>
                    <a:p>
                      <a:pPr indent="0" lvl="0" marL="0" rtl="0" algn="l">
                        <a:lnSpc>
                          <a:spcPct val="115000"/>
                        </a:lnSpc>
                        <a:spcBef>
                          <a:spcPts val="0"/>
                        </a:spcBef>
                        <a:spcAft>
                          <a:spcPts val="0"/>
                        </a:spcAft>
                        <a:buNone/>
                      </a:pPr>
                      <a:r>
                        <a:rPr b="1" lang="en" sz="1000">
                          <a:solidFill>
                            <a:schemeClr val="accent1"/>
                          </a:solidFill>
                          <a:latin typeface="Montserrat"/>
                          <a:ea typeface="Montserrat"/>
                          <a:cs typeface="Montserrat"/>
                          <a:sym typeface="Montserrat"/>
                        </a:rPr>
                        <a:t>SUBJECT PROPERTY</a:t>
                      </a:r>
                      <a:endParaRPr b="1" sz="1000">
                        <a:solidFill>
                          <a:schemeClr val="accent1"/>
                        </a:solidFill>
                        <a:latin typeface="Montserrat"/>
                        <a:ea typeface="Montserrat"/>
                        <a:cs typeface="Montserrat"/>
                        <a:sym typeface="Montserrat"/>
                      </a:endParaRPr>
                    </a:p>
                    <a:p>
                      <a:pPr indent="0" lvl="0" marL="0" rtl="0" algn="l">
                        <a:lnSpc>
                          <a:spcPct val="115000"/>
                        </a:lnSpc>
                        <a:spcBef>
                          <a:spcPts val="400"/>
                        </a:spcBef>
                        <a:spcAft>
                          <a:spcPts val="0"/>
                        </a:spcAft>
                        <a:buNone/>
                      </a:pPr>
                      <a:r>
                        <a:rPr lang="en" sz="1000">
                          <a:solidFill>
                            <a:schemeClr val="dk2"/>
                          </a:solidFill>
                          <a:latin typeface="Montserrat"/>
                          <a:ea typeface="Montserrat"/>
                          <a:cs typeface="Montserrat"/>
                          <a:sym typeface="Montserrat"/>
                        </a:rPr>
                        <a:t>Street address</a:t>
                      </a:r>
                      <a:endParaRPr sz="1000">
                        <a:solidFill>
                          <a:schemeClr val="dk2"/>
                        </a:solidFill>
                        <a:latin typeface="Montserrat"/>
                        <a:ea typeface="Montserrat"/>
                        <a:cs typeface="Montserrat"/>
                        <a:sym typeface="Montserrat"/>
                      </a:endParaRPr>
                    </a:p>
                    <a:p>
                      <a:pPr indent="0" lvl="0" marL="0" rtl="0" algn="l">
                        <a:lnSpc>
                          <a:spcPct val="115000"/>
                        </a:lnSpc>
                        <a:spcBef>
                          <a:spcPts val="0"/>
                        </a:spcBef>
                        <a:spcAft>
                          <a:spcPts val="0"/>
                        </a:spcAft>
                        <a:buNone/>
                      </a:pPr>
                      <a:r>
                        <a:rPr lang="en" sz="1000">
                          <a:solidFill>
                            <a:schemeClr val="dk2"/>
                          </a:solidFill>
                          <a:latin typeface="Montserrat"/>
                          <a:ea typeface="Montserrat"/>
                          <a:cs typeface="Montserrat"/>
                          <a:sym typeface="Montserrat"/>
                        </a:rPr>
                        <a:t>City, State, Zip</a:t>
                      </a:r>
                      <a:endParaRPr b="1" sz="1000">
                        <a:solidFill>
                          <a:schemeClr val="dk2"/>
                        </a:solidFill>
                        <a:latin typeface="Montserrat"/>
                        <a:ea typeface="Montserrat"/>
                        <a:cs typeface="Montserrat"/>
                        <a:sym typeface="Montserrat"/>
                      </a:endParaRPr>
                    </a:p>
                  </a:txBody>
                  <a:tcPr marT="91425" marB="91425" marR="91425" marL="91425">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hMerge="1"/>
                <a:tc hMerge="1"/>
                <a:tc hMerge="1"/>
              </a:tr>
            </a:tbl>
          </a:graphicData>
        </a:graphic>
      </p:graphicFrame>
      <p:graphicFrame>
        <p:nvGraphicFramePr>
          <p:cNvPr id="179" name="Google Shape;179;p24"/>
          <p:cNvGraphicFramePr/>
          <p:nvPr/>
        </p:nvGraphicFramePr>
        <p:xfrm>
          <a:off x="5247357" y="2826677"/>
          <a:ext cx="3000000" cy="3000000"/>
        </p:xfrm>
        <a:graphic>
          <a:graphicData uri="http://schemas.openxmlformats.org/drawingml/2006/table">
            <a:tbl>
              <a:tblPr>
                <a:noFill/>
                <a:tableStyleId>{14D47D52-66CE-4A08-A884-438E3A053E4B}</a:tableStyleId>
              </a:tblPr>
              <a:tblGrid>
                <a:gridCol w="382850"/>
                <a:gridCol w="1349000"/>
                <a:gridCol w="865925"/>
                <a:gridCol w="865925"/>
                <a:gridCol w="865925"/>
              </a:tblGrid>
              <a:tr h="465050">
                <a:tc>
                  <a:txBody>
                    <a:bodyPr/>
                    <a:lstStyle/>
                    <a:p>
                      <a:pPr indent="0" lvl="0" marL="0" rtl="0" algn="l">
                        <a:lnSpc>
                          <a:spcPct val="150000"/>
                        </a:lnSpc>
                        <a:spcBef>
                          <a:spcPts val="0"/>
                        </a:spcBef>
                        <a:spcAft>
                          <a:spcPts val="0"/>
                        </a:spcAft>
                        <a:buNone/>
                      </a:pPr>
                      <a:r>
                        <a:rPr b="1" lang="en" sz="1000">
                          <a:solidFill>
                            <a:schemeClr val="accent1"/>
                          </a:solidFill>
                          <a:latin typeface="Montserrat"/>
                          <a:ea typeface="Montserrat"/>
                          <a:cs typeface="Montserrat"/>
                          <a:sym typeface="Montserrat"/>
                        </a:rPr>
                        <a:t>1</a:t>
                      </a:r>
                      <a:endParaRPr b="1" sz="1000">
                        <a:solidFill>
                          <a:schemeClr val="accent1"/>
                        </a:solidFill>
                        <a:latin typeface="Montserrat"/>
                        <a:ea typeface="Montserrat"/>
                        <a:cs typeface="Montserrat"/>
                        <a:sym typeface="Montserrat"/>
                      </a:endParaRPr>
                    </a:p>
                  </a:txBody>
                  <a:tcPr marT="91425" marB="91425" marR="91425" marL="91425">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gridSpan="4">
                  <a:txBody>
                    <a:bodyPr/>
                    <a:lstStyle/>
                    <a:p>
                      <a:pPr indent="0" lvl="0" marL="0" rtl="0" algn="l">
                        <a:lnSpc>
                          <a:spcPct val="115000"/>
                        </a:lnSpc>
                        <a:spcBef>
                          <a:spcPts val="0"/>
                        </a:spcBef>
                        <a:spcAft>
                          <a:spcPts val="0"/>
                        </a:spcAft>
                        <a:buNone/>
                      </a:pPr>
                      <a:r>
                        <a:rPr b="1" lang="en" sz="1000">
                          <a:solidFill>
                            <a:schemeClr val="accent1"/>
                          </a:solidFill>
                          <a:latin typeface="Montserrat"/>
                          <a:ea typeface="Montserrat"/>
                          <a:cs typeface="Montserrat"/>
                          <a:sym typeface="Montserrat"/>
                        </a:rPr>
                        <a:t>COMPARABLE PROPERTY</a:t>
                      </a:r>
                      <a:endParaRPr b="1" sz="1000">
                        <a:solidFill>
                          <a:schemeClr val="accent1"/>
                        </a:solidFill>
                        <a:latin typeface="Montserrat"/>
                        <a:ea typeface="Montserrat"/>
                        <a:cs typeface="Montserrat"/>
                        <a:sym typeface="Montserrat"/>
                      </a:endParaRPr>
                    </a:p>
                    <a:p>
                      <a:pPr indent="0" lvl="0" marL="0" rtl="0" algn="l">
                        <a:lnSpc>
                          <a:spcPct val="115000"/>
                        </a:lnSpc>
                        <a:spcBef>
                          <a:spcPts val="400"/>
                        </a:spcBef>
                        <a:spcAft>
                          <a:spcPts val="0"/>
                        </a:spcAft>
                        <a:buNone/>
                      </a:pPr>
                      <a:r>
                        <a:rPr lang="en" sz="1000">
                          <a:solidFill>
                            <a:schemeClr val="dk2"/>
                          </a:solidFill>
                          <a:latin typeface="Montserrat"/>
                          <a:ea typeface="Montserrat"/>
                          <a:cs typeface="Montserrat"/>
                          <a:sym typeface="Montserrat"/>
                        </a:rPr>
                        <a:t>Street address </a:t>
                      </a:r>
                      <a:endParaRPr sz="1000">
                        <a:solidFill>
                          <a:schemeClr val="dk2"/>
                        </a:solidFill>
                        <a:latin typeface="Montserrat"/>
                        <a:ea typeface="Montserrat"/>
                        <a:cs typeface="Montserrat"/>
                        <a:sym typeface="Montserrat"/>
                      </a:endParaRPr>
                    </a:p>
                    <a:p>
                      <a:pPr indent="0" lvl="0" marL="0" rtl="0" algn="l">
                        <a:lnSpc>
                          <a:spcPct val="115000"/>
                        </a:lnSpc>
                        <a:spcBef>
                          <a:spcPts val="0"/>
                        </a:spcBef>
                        <a:spcAft>
                          <a:spcPts val="400"/>
                        </a:spcAft>
                        <a:buNone/>
                      </a:pPr>
                      <a:r>
                        <a:rPr lang="en" sz="1000">
                          <a:solidFill>
                            <a:schemeClr val="dk2"/>
                          </a:solidFill>
                          <a:latin typeface="Montserrat"/>
                          <a:ea typeface="Montserrat"/>
                          <a:cs typeface="Montserrat"/>
                          <a:sym typeface="Montserrat"/>
                        </a:rPr>
                        <a:t>City, State, Zip</a:t>
                      </a:r>
                      <a:endParaRPr sz="1000">
                        <a:solidFill>
                          <a:schemeClr val="dk2"/>
                        </a:solidFill>
                        <a:latin typeface="Montserrat"/>
                        <a:ea typeface="Montserrat"/>
                        <a:cs typeface="Montserrat"/>
                        <a:sym typeface="Montserrat"/>
                      </a:endParaRPr>
                    </a:p>
                  </a:txBody>
                  <a:tcPr marT="91425" marB="91425" marR="91425" marL="91425">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hMerge="1"/>
                <a:tc hMerge="1"/>
                <a:tc hMerge="1"/>
              </a:tr>
              <a:tr h="286750">
                <a:tc>
                  <a:txBody>
                    <a:bodyPr/>
                    <a:lstStyle/>
                    <a:p>
                      <a:pPr indent="0" lvl="0" marL="0" rtl="0" algn="l">
                        <a:lnSpc>
                          <a:spcPct val="150000"/>
                        </a:lnSpc>
                        <a:spcBef>
                          <a:spcPts val="0"/>
                        </a:spcBef>
                        <a:spcAft>
                          <a:spcPts val="0"/>
                        </a:spcAft>
                        <a:buNone/>
                      </a:pPr>
                      <a:r>
                        <a:rPr b="1" lang="en" sz="1000">
                          <a:solidFill>
                            <a:schemeClr val="accent1"/>
                          </a:solidFill>
                          <a:latin typeface="Montserrat"/>
                          <a:ea typeface="Montserrat"/>
                          <a:cs typeface="Montserrat"/>
                          <a:sym typeface="Montserrat"/>
                        </a:rPr>
                        <a:t>2</a:t>
                      </a:r>
                      <a:endParaRPr b="1" sz="1000">
                        <a:solidFill>
                          <a:schemeClr val="accent1"/>
                        </a:solidFill>
                        <a:latin typeface="Montserrat"/>
                        <a:ea typeface="Montserrat"/>
                        <a:cs typeface="Montserrat"/>
                        <a:sym typeface="Montserrat"/>
                      </a:endParaRPr>
                    </a:p>
                  </a:txBody>
                  <a:tcPr marT="91425" marB="91425" marR="91425" marL="91425">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gridSpan="4">
                  <a:txBody>
                    <a:bodyPr/>
                    <a:lstStyle/>
                    <a:p>
                      <a:pPr indent="0" lvl="0" marL="0" rtl="0" algn="l">
                        <a:lnSpc>
                          <a:spcPct val="115000"/>
                        </a:lnSpc>
                        <a:spcBef>
                          <a:spcPts val="0"/>
                        </a:spcBef>
                        <a:spcAft>
                          <a:spcPts val="0"/>
                        </a:spcAft>
                        <a:buNone/>
                      </a:pPr>
                      <a:r>
                        <a:rPr b="1" lang="en" sz="1000">
                          <a:solidFill>
                            <a:schemeClr val="accent1"/>
                          </a:solidFill>
                          <a:latin typeface="Montserrat"/>
                          <a:ea typeface="Montserrat"/>
                          <a:cs typeface="Montserrat"/>
                          <a:sym typeface="Montserrat"/>
                        </a:rPr>
                        <a:t>COMPARABLE PROPERTY</a:t>
                      </a:r>
                      <a:endParaRPr b="1" sz="1000">
                        <a:solidFill>
                          <a:schemeClr val="accent1"/>
                        </a:solidFill>
                        <a:latin typeface="Montserrat"/>
                        <a:ea typeface="Montserrat"/>
                        <a:cs typeface="Montserrat"/>
                        <a:sym typeface="Montserrat"/>
                      </a:endParaRPr>
                    </a:p>
                    <a:p>
                      <a:pPr indent="0" lvl="0" marL="0" rtl="0" algn="l">
                        <a:lnSpc>
                          <a:spcPct val="115000"/>
                        </a:lnSpc>
                        <a:spcBef>
                          <a:spcPts val="400"/>
                        </a:spcBef>
                        <a:spcAft>
                          <a:spcPts val="0"/>
                        </a:spcAft>
                        <a:buNone/>
                      </a:pPr>
                      <a:r>
                        <a:rPr lang="en" sz="1000">
                          <a:solidFill>
                            <a:schemeClr val="dk2"/>
                          </a:solidFill>
                          <a:latin typeface="Montserrat"/>
                          <a:ea typeface="Montserrat"/>
                          <a:cs typeface="Montserrat"/>
                          <a:sym typeface="Montserrat"/>
                        </a:rPr>
                        <a:t>Street address </a:t>
                      </a:r>
                      <a:endParaRPr sz="1000">
                        <a:solidFill>
                          <a:schemeClr val="dk2"/>
                        </a:solidFill>
                        <a:latin typeface="Montserrat"/>
                        <a:ea typeface="Montserrat"/>
                        <a:cs typeface="Montserrat"/>
                        <a:sym typeface="Montserrat"/>
                      </a:endParaRPr>
                    </a:p>
                    <a:p>
                      <a:pPr indent="0" lvl="0" marL="0" rtl="0" algn="l">
                        <a:lnSpc>
                          <a:spcPct val="115000"/>
                        </a:lnSpc>
                        <a:spcBef>
                          <a:spcPts val="0"/>
                        </a:spcBef>
                        <a:spcAft>
                          <a:spcPts val="0"/>
                        </a:spcAft>
                        <a:buNone/>
                      </a:pPr>
                      <a:r>
                        <a:rPr lang="en" sz="1000">
                          <a:solidFill>
                            <a:schemeClr val="dk2"/>
                          </a:solidFill>
                          <a:latin typeface="Montserrat"/>
                          <a:ea typeface="Montserrat"/>
                          <a:cs typeface="Montserrat"/>
                          <a:sym typeface="Montserrat"/>
                        </a:rPr>
                        <a:t>City, State, Zip</a:t>
                      </a:r>
                      <a:endParaRPr b="1" sz="1000">
                        <a:solidFill>
                          <a:schemeClr val="dk2"/>
                        </a:solidFill>
                        <a:latin typeface="Montserrat"/>
                        <a:ea typeface="Montserrat"/>
                        <a:cs typeface="Montserrat"/>
                        <a:sym typeface="Montserrat"/>
                      </a:endParaRPr>
                    </a:p>
                  </a:txBody>
                  <a:tcPr marT="91425" marB="91425" marR="91425" marL="91425">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hMerge="1"/>
                <a:tc hMerge="1"/>
                <a:tc hMerge="1"/>
              </a:tr>
            </a:tbl>
          </a:graphicData>
        </a:graphic>
      </p:graphicFrame>
      <p:cxnSp>
        <p:nvCxnSpPr>
          <p:cNvPr id="180" name="Google Shape;180;p24"/>
          <p:cNvCxnSpPr/>
          <p:nvPr/>
        </p:nvCxnSpPr>
        <p:spPr>
          <a:xfrm>
            <a:off x="5229100" y="2644710"/>
            <a:ext cx="4129800" cy="0"/>
          </a:xfrm>
          <a:prstGeom prst="straightConnector1">
            <a:avLst/>
          </a:prstGeom>
          <a:noFill/>
          <a:ln cap="flat" cmpd="sng" w="9525">
            <a:solidFill>
              <a:srgbClr val="B7B7B7"/>
            </a:solidFill>
            <a:prstDash val="solid"/>
            <a:round/>
            <a:headEnd len="med" w="med" type="none"/>
            <a:tailEnd len="med" w="med" type="none"/>
          </a:ln>
        </p:spPr>
      </p:cxnSp>
      <p:sp>
        <p:nvSpPr>
          <p:cNvPr id="181" name="Google Shape;181;p24"/>
          <p:cNvSpPr/>
          <p:nvPr/>
        </p:nvSpPr>
        <p:spPr>
          <a:xfrm>
            <a:off x="5229100" y="1578775"/>
            <a:ext cx="146700" cy="139800"/>
          </a:xfrm>
          <a:prstGeom prst="star5">
            <a:avLst>
              <a:gd fmla="val 19098" name="adj"/>
              <a:gd fmla="val 105146" name="hf"/>
              <a:gd fmla="val 110557" name="vf"/>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82" name="Google Shape;182;p24"/>
          <p:cNvSpPr txBox="1"/>
          <p:nvPr>
            <p:ph idx="12" type="sldNum"/>
          </p:nvPr>
        </p:nvSpPr>
        <p:spPr>
          <a:xfrm>
            <a:off x="6973103" y="7364925"/>
            <a:ext cx="2506500" cy="407100"/>
          </a:xfrm>
          <a:prstGeom prst="rect">
            <a:avLst/>
          </a:prstGeom>
        </p:spPr>
        <p:txBody>
          <a:bodyPr anchorCtr="0" anchor="ctr" bIns="113100" lIns="113100" spcFirstLastPara="1" rIns="113100" wrap="square" tIns="113100">
            <a:noAutofit/>
          </a:bodyPr>
          <a:lstStyle/>
          <a:p>
            <a:pPr indent="0" lvl="0" marL="0" rtl="0" algn="r">
              <a:spcBef>
                <a:spcPts val="0"/>
              </a:spcBef>
              <a:spcAft>
                <a:spcPts val="0"/>
              </a:spcAft>
              <a:buNone/>
            </a:pPr>
            <a:r>
              <a:rPr lang="en"/>
              <a:t>Page </a:t>
            </a:r>
            <a:fld id="{00000000-1234-1234-1234-123412341234}" type="slidenum">
              <a:rPr lang="en"/>
              <a:t>‹#›</a:t>
            </a:fld>
            <a:endParaRPr/>
          </a:p>
        </p:txBody>
      </p:sp>
      <p:sp>
        <p:nvSpPr>
          <p:cNvPr id="183" name="Google Shape;183;p24"/>
          <p:cNvSpPr/>
          <p:nvPr/>
        </p:nvSpPr>
        <p:spPr>
          <a:xfrm rot="8100000">
            <a:off x="3114390" y="2263577"/>
            <a:ext cx="305046" cy="305046"/>
          </a:xfrm>
          <a:prstGeom prst="teardrop">
            <a:avLst>
              <a:gd fmla="val 100000" name="adj"/>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84" name="Google Shape;184;p24"/>
          <p:cNvSpPr txBox="1"/>
          <p:nvPr>
            <p:ph idx="4294967295" type="subTitle"/>
          </p:nvPr>
        </p:nvSpPr>
        <p:spPr>
          <a:xfrm>
            <a:off x="3051220" y="2217211"/>
            <a:ext cx="431400" cy="397800"/>
          </a:xfrm>
          <a:prstGeom prst="rect">
            <a:avLst/>
          </a:prstGeom>
        </p:spPr>
        <p:txBody>
          <a:bodyPr anchorCtr="0" anchor="ctr" bIns="113100" lIns="113100" spcFirstLastPara="1" rIns="113100" wrap="square" tIns="113100">
            <a:spAutoFit/>
          </a:bodyPr>
          <a:lstStyle/>
          <a:p>
            <a:pPr indent="0" lvl="0" marL="0" rtl="0" algn="ctr">
              <a:lnSpc>
                <a:spcPct val="115000"/>
              </a:lnSpc>
              <a:spcBef>
                <a:spcPts val="0"/>
              </a:spcBef>
              <a:spcAft>
                <a:spcPts val="1000"/>
              </a:spcAft>
              <a:buNone/>
            </a:pPr>
            <a:r>
              <a:rPr b="1" lang="en" sz="1100">
                <a:solidFill>
                  <a:schemeClr val="lt1"/>
                </a:solidFill>
              </a:rPr>
              <a:t>1</a:t>
            </a:r>
            <a:endParaRPr i="1" sz="3600">
              <a:solidFill>
                <a:schemeClr val="lt1"/>
              </a:solidFill>
              <a:latin typeface="Montserrat"/>
              <a:ea typeface="Montserrat"/>
              <a:cs typeface="Montserrat"/>
              <a:sym typeface="Montserrat"/>
            </a:endParaRPr>
          </a:p>
        </p:txBody>
      </p:sp>
      <p:sp>
        <p:nvSpPr>
          <p:cNvPr id="185" name="Google Shape;185;p24"/>
          <p:cNvSpPr/>
          <p:nvPr/>
        </p:nvSpPr>
        <p:spPr>
          <a:xfrm rot="8100000">
            <a:off x="1546715" y="4893902"/>
            <a:ext cx="305046" cy="305046"/>
          </a:xfrm>
          <a:prstGeom prst="teardrop">
            <a:avLst>
              <a:gd fmla="val 100000" name="adj"/>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86" name="Google Shape;186;p24"/>
          <p:cNvSpPr txBox="1"/>
          <p:nvPr>
            <p:ph idx="4294967295" type="subTitle"/>
          </p:nvPr>
        </p:nvSpPr>
        <p:spPr>
          <a:xfrm>
            <a:off x="1483550" y="4847536"/>
            <a:ext cx="431400" cy="397800"/>
          </a:xfrm>
          <a:prstGeom prst="rect">
            <a:avLst/>
          </a:prstGeom>
        </p:spPr>
        <p:txBody>
          <a:bodyPr anchorCtr="0" anchor="ctr" bIns="113100" lIns="113100" spcFirstLastPara="1" rIns="113100" wrap="square" tIns="113100">
            <a:spAutoFit/>
          </a:bodyPr>
          <a:lstStyle/>
          <a:p>
            <a:pPr indent="0" lvl="0" marL="0" rtl="0" algn="ctr">
              <a:lnSpc>
                <a:spcPct val="115000"/>
              </a:lnSpc>
              <a:spcBef>
                <a:spcPts val="0"/>
              </a:spcBef>
              <a:spcAft>
                <a:spcPts val="1000"/>
              </a:spcAft>
              <a:buNone/>
            </a:pPr>
            <a:r>
              <a:rPr b="1" lang="en" sz="1100">
                <a:solidFill>
                  <a:schemeClr val="lt1"/>
                </a:solidFill>
              </a:rPr>
              <a:t>2</a:t>
            </a:r>
            <a:endParaRPr i="1" sz="3600">
              <a:solidFill>
                <a:schemeClr val="lt1"/>
              </a:solidFill>
              <a:latin typeface="Montserrat"/>
              <a:ea typeface="Montserrat"/>
              <a:cs typeface="Montserrat"/>
              <a:sym typeface="Montserrat"/>
            </a:endParaRPr>
          </a:p>
        </p:txBody>
      </p:sp>
      <p:grpSp>
        <p:nvGrpSpPr>
          <p:cNvPr id="187" name="Google Shape;187;p24"/>
          <p:cNvGrpSpPr/>
          <p:nvPr/>
        </p:nvGrpSpPr>
        <p:grpSpPr>
          <a:xfrm>
            <a:off x="2298888" y="3063125"/>
            <a:ext cx="431400" cy="431400"/>
            <a:chOff x="2298888" y="3063125"/>
            <a:chExt cx="431400" cy="431400"/>
          </a:xfrm>
        </p:grpSpPr>
        <p:sp>
          <p:nvSpPr>
            <p:cNvPr id="188" name="Google Shape;188;p24"/>
            <p:cNvSpPr/>
            <p:nvPr/>
          </p:nvSpPr>
          <p:spPr>
            <a:xfrm rot="8100000">
              <a:off x="2362065" y="3126302"/>
              <a:ext cx="305046" cy="305046"/>
            </a:xfrm>
            <a:prstGeom prst="teardrop">
              <a:avLst>
                <a:gd fmla="val 100000" name="adj"/>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89" name="Google Shape;189;p24"/>
            <p:cNvSpPr/>
            <p:nvPr/>
          </p:nvSpPr>
          <p:spPr>
            <a:xfrm>
              <a:off x="2441175" y="3209000"/>
              <a:ext cx="146700" cy="139800"/>
            </a:xfrm>
            <a:prstGeom prst="star5">
              <a:avLst>
                <a:gd fmla="val 19098" name="adj"/>
                <a:gd fmla="val 105146" name="hf"/>
                <a:gd fmla="val 110557" name="vf"/>
              </a:avLst>
            </a:pr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FFFFFF"/>
                </a:solidFill>
              </a:endParaRPr>
            </a:p>
          </p:txBody>
        </p:sp>
      </p:gr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FFF"/>
        </a:solidFill>
      </p:bgPr>
    </p:bg>
    <p:spTree>
      <p:nvGrpSpPr>
        <p:cNvPr id="37" name="Shape 37"/>
        <p:cNvGrpSpPr/>
        <p:nvPr/>
      </p:nvGrpSpPr>
      <p:grpSpPr>
        <a:xfrm>
          <a:off x="0" y="0"/>
          <a:ext cx="0" cy="0"/>
          <a:chOff x="0" y="0"/>
          <a:chExt cx="0" cy="0"/>
        </a:xfrm>
      </p:grpSpPr>
      <p:sp>
        <p:nvSpPr>
          <p:cNvPr id="38" name="Google Shape;38;p7"/>
          <p:cNvSpPr txBox="1"/>
          <p:nvPr>
            <p:ph idx="4294967295" type="subTitle"/>
          </p:nvPr>
        </p:nvSpPr>
        <p:spPr>
          <a:xfrm>
            <a:off x="549029" y="508257"/>
            <a:ext cx="9189600" cy="572100"/>
          </a:xfrm>
          <a:prstGeom prst="rect">
            <a:avLst/>
          </a:prstGeom>
        </p:spPr>
        <p:txBody>
          <a:bodyPr anchorCtr="0" anchor="t" bIns="113100" lIns="113100" spcFirstLastPara="1" rIns="113100" wrap="square" tIns="113100">
            <a:noAutofit/>
          </a:bodyPr>
          <a:lstStyle/>
          <a:p>
            <a:pPr indent="0" lvl="0" marL="0" rtl="0" algn="l">
              <a:lnSpc>
                <a:spcPct val="115000"/>
              </a:lnSpc>
              <a:spcBef>
                <a:spcPts val="0"/>
              </a:spcBef>
              <a:spcAft>
                <a:spcPts val="2000"/>
              </a:spcAft>
              <a:buNone/>
            </a:pPr>
            <a:r>
              <a:rPr lang="en" sz="2200">
                <a:solidFill>
                  <a:schemeClr val="accent1"/>
                </a:solidFill>
              </a:rPr>
              <a:t>Table of Contents</a:t>
            </a:r>
            <a:endParaRPr i="1" sz="2200">
              <a:solidFill>
                <a:schemeClr val="accent1"/>
              </a:solidFill>
              <a:latin typeface="Montserrat"/>
              <a:ea typeface="Montserrat"/>
              <a:cs typeface="Montserrat"/>
              <a:sym typeface="Montserrat"/>
            </a:endParaRPr>
          </a:p>
        </p:txBody>
      </p:sp>
      <p:graphicFrame>
        <p:nvGraphicFramePr>
          <p:cNvPr id="39" name="Google Shape;39;p7"/>
          <p:cNvGraphicFramePr/>
          <p:nvPr/>
        </p:nvGraphicFramePr>
        <p:xfrm>
          <a:off x="5262654" y="1450832"/>
          <a:ext cx="3000000" cy="3000000"/>
        </p:xfrm>
        <a:graphic>
          <a:graphicData uri="http://schemas.openxmlformats.org/drawingml/2006/table">
            <a:tbl>
              <a:tblPr>
                <a:noFill/>
                <a:tableStyleId>{14D47D52-66CE-4A08-A884-438E3A053E4B}</a:tableStyleId>
              </a:tblPr>
              <a:tblGrid>
                <a:gridCol w="2094450"/>
                <a:gridCol w="2094450"/>
              </a:tblGrid>
              <a:tr h="381000">
                <a:tc>
                  <a:txBody>
                    <a:bodyPr/>
                    <a:lstStyle/>
                    <a:p>
                      <a:pPr indent="0" lvl="0" marL="0" rtl="0" algn="l">
                        <a:lnSpc>
                          <a:spcPct val="115000"/>
                        </a:lnSpc>
                        <a:spcBef>
                          <a:spcPts val="0"/>
                        </a:spcBef>
                        <a:spcAft>
                          <a:spcPts val="0"/>
                        </a:spcAft>
                        <a:buNone/>
                      </a:pPr>
                      <a:r>
                        <a:rPr b="1" lang="en" sz="1000">
                          <a:solidFill>
                            <a:schemeClr val="accent1"/>
                          </a:solidFill>
                          <a:latin typeface="Montserrat"/>
                          <a:ea typeface="Montserrat"/>
                          <a:cs typeface="Montserrat"/>
                          <a:sym typeface="Montserrat"/>
                        </a:rPr>
                        <a:t>CONTENTS</a:t>
                      </a:r>
                      <a:endParaRPr b="1" sz="1000">
                        <a:solidFill>
                          <a:schemeClr val="accent1"/>
                        </a:solidFill>
                        <a:latin typeface="Montserrat"/>
                        <a:ea typeface="Montserrat"/>
                        <a:cs typeface="Montserrat"/>
                        <a:sym typeface="Montserrat"/>
                      </a:endParaRPr>
                    </a:p>
                    <a:p>
                      <a:pPr indent="0" lvl="0" marL="0" rtl="0" algn="l">
                        <a:lnSpc>
                          <a:spcPct val="115000"/>
                        </a:lnSpc>
                        <a:spcBef>
                          <a:spcPts val="1000"/>
                        </a:spcBef>
                        <a:spcAft>
                          <a:spcPts val="0"/>
                        </a:spcAft>
                        <a:buNone/>
                      </a:pPr>
                      <a:r>
                        <a:rPr lang="en" sz="1000">
                          <a:solidFill>
                            <a:schemeClr val="dk2"/>
                          </a:solidFill>
                          <a:latin typeface="Montserrat"/>
                          <a:ea typeface="Montserrat"/>
                          <a:cs typeface="Montserrat"/>
                          <a:sym typeface="Montserrat"/>
                        </a:rPr>
                        <a:t>Property information…</a:t>
                      </a:r>
                      <a:endParaRPr sz="1000">
                        <a:solidFill>
                          <a:schemeClr val="dk2"/>
                        </a:solidFill>
                        <a:latin typeface="Montserrat"/>
                        <a:ea typeface="Montserrat"/>
                        <a:cs typeface="Montserrat"/>
                        <a:sym typeface="Montserrat"/>
                      </a:endParaRPr>
                    </a:p>
                    <a:p>
                      <a:pPr indent="0" lvl="0" marL="0" rtl="0" algn="l">
                        <a:lnSpc>
                          <a:spcPct val="115000"/>
                        </a:lnSpc>
                        <a:spcBef>
                          <a:spcPts val="400"/>
                        </a:spcBef>
                        <a:spcAft>
                          <a:spcPts val="0"/>
                        </a:spcAft>
                        <a:buNone/>
                      </a:pPr>
                      <a:r>
                        <a:rPr lang="en" sz="1000">
                          <a:solidFill>
                            <a:schemeClr val="dk2"/>
                          </a:solidFill>
                          <a:latin typeface="Montserrat"/>
                          <a:ea typeface="Montserrat"/>
                          <a:cs typeface="Montserrat"/>
                          <a:sym typeface="Montserrat"/>
                        </a:rPr>
                        <a:t>Location information...</a:t>
                      </a:r>
                      <a:endParaRPr sz="1000">
                        <a:solidFill>
                          <a:schemeClr val="dk2"/>
                        </a:solidFill>
                        <a:latin typeface="Montserrat"/>
                        <a:ea typeface="Montserrat"/>
                        <a:cs typeface="Montserrat"/>
                        <a:sym typeface="Montserrat"/>
                      </a:endParaRPr>
                    </a:p>
                    <a:p>
                      <a:pPr indent="0" lvl="0" marL="0" rtl="0" algn="l">
                        <a:lnSpc>
                          <a:spcPct val="115000"/>
                        </a:lnSpc>
                        <a:spcBef>
                          <a:spcPts val="400"/>
                        </a:spcBef>
                        <a:spcAft>
                          <a:spcPts val="0"/>
                        </a:spcAft>
                        <a:buNone/>
                      </a:pPr>
                      <a:r>
                        <a:rPr lang="en" sz="1000">
                          <a:solidFill>
                            <a:schemeClr val="dk2"/>
                          </a:solidFill>
                          <a:latin typeface="Montserrat"/>
                          <a:ea typeface="Montserrat"/>
                          <a:cs typeface="Montserrat"/>
                          <a:sym typeface="Montserrat"/>
                        </a:rPr>
                        <a:t>Financial analysis...</a:t>
                      </a:r>
                      <a:endParaRPr sz="1000">
                        <a:solidFill>
                          <a:schemeClr val="dk2"/>
                        </a:solidFill>
                        <a:latin typeface="Montserrat"/>
                        <a:ea typeface="Montserrat"/>
                        <a:cs typeface="Montserrat"/>
                        <a:sym typeface="Montserrat"/>
                      </a:endParaRPr>
                    </a:p>
                    <a:p>
                      <a:pPr indent="0" lvl="0" marL="0" rtl="0" algn="l">
                        <a:lnSpc>
                          <a:spcPct val="115000"/>
                        </a:lnSpc>
                        <a:spcBef>
                          <a:spcPts val="400"/>
                        </a:spcBef>
                        <a:spcAft>
                          <a:spcPts val="0"/>
                        </a:spcAft>
                        <a:buNone/>
                      </a:pPr>
                      <a:r>
                        <a:rPr lang="en" sz="1000">
                          <a:solidFill>
                            <a:schemeClr val="dk2"/>
                          </a:solidFill>
                          <a:latin typeface="Montserrat"/>
                          <a:ea typeface="Montserrat"/>
                          <a:cs typeface="Montserrat"/>
                          <a:sym typeface="Montserrat"/>
                        </a:rPr>
                        <a:t>Sale comparables...</a:t>
                      </a:r>
                      <a:endParaRPr sz="1000">
                        <a:solidFill>
                          <a:schemeClr val="dk2"/>
                        </a:solidFill>
                        <a:latin typeface="Montserrat"/>
                        <a:ea typeface="Montserrat"/>
                        <a:cs typeface="Montserrat"/>
                        <a:sym typeface="Montserrat"/>
                      </a:endParaRPr>
                    </a:p>
                    <a:p>
                      <a:pPr indent="0" lvl="0" marL="0" rtl="0" algn="l">
                        <a:lnSpc>
                          <a:spcPct val="115000"/>
                        </a:lnSpc>
                        <a:spcBef>
                          <a:spcPts val="400"/>
                        </a:spcBef>
                        <a:spcAft>
                          <a:spcPts val="0"/>
                        </a:spcAft>
                        <a:buNone/>
                      </a:pPr>
                      <a:r>
                        <a:rPr lang="en" sz="1000">
                          <a:solidFill>
                            <a:schemeClr val="dk2"/>
                          </a:solidFill>
                          <a:latin typeface="Montserrat"/>
                          <a:ea typeface="Montserrat"/>
                          <a:cs typeface="Montserrat"/>
                          <a:sym typeface="Montserrat"/>
                        </a:rPr>
                        <a:t>Rent comparables...</a:t>
                      </a:r>
                      <a:endParaRPr sz="1000">
                        <a:solidFill>
                          <a:schemeClr val="dk2"/>
                        </a:solidFill>
                        <a:latin typeface="Montserrat"/>
                        <a:ea typeface="Montserrat"/>
                        <a:cs typeface="Montserrat"/>
                        <a:sym typeface="Montserrat"/>
                      </a:endParaRPr>
                    </a:p>
                    <a:p>
                      <a:pPr indent="0" lvl="0" marL="0" rtl="0" algn="l">
                        <a:lnSpc>
                          <a:spcPct val="115000"/>
                        </a:lnSpc>
                        <a:spcBef>
                          <a:spcPts val="400"/>
                        </a:spcBef>
                        <a:spcAft>
                          <a:spcPts val="0"/>
                        </a:spcAft>
                        <a:buNone/>
                      </a:pPr>
                      <a:r>
                        <a:rPr lang="en" sz="1000">
                          <a:solidFill>
                            <a:schemeClr val="dk2"/>
                          </a:solidFill>
                          <a:latin typeface="Montserrat"/>
                          <a:ea typeface="Montserrat"/>
                          <a:cs typeface="Montserrat"/>
                          <a:sym typeface="Montserrat"/>
                        </a:rPr>
                        <a:t>Demographics...</a:t>
                      </a:r>
                      <a:endParaRPr sz="1000">
                        <a:solidFill>
                          <a:schemeClr val="dk2"/>
                        </a:solidFill>
                        <a:latin typeface="Montserrat"/>
                        <a:ea typeface="Montserrat"/>
                        <a:cs typeface="Montserrat"/>
                        <a:sym typeface="Montserrat"/>
                      </a:endParaRPr>
                    </a:p>
                    <a:p>
                      <a:pPr indent="0" lvl="0" marL="0" rtl="0" algn="l">
                        <a:lnSpc>
                          <a:spcPct val="115000"/>
                        </a:lnSpc>
                        <a:spcBef>
                          <a:spcPts val="400"/>
                        </a:spcBef>
                        <a:spcAft>
                          <a:spcPts val="0"/>
                        </a:spcAft>
                        <a:buNone/>
                      </a:pPr>
                      <a:r>
                        <a:rPr lang="en" sz="1000">
                          <a:solidFill>
                            <a:schemeClr val="dk2"/>
                          </a:solidFill>
                          <a:latin typeface="Montserrat"/>
                          <a:ea typeface="Montserrat"/>
                          <a:cs typeface="Montserrat"/>
                          <a:sym typeface="Montserrat"/>
                        </a:rPr>
                        <a:t>About the company...</a:t>
                      </a:r>
                      <a:endParaRPr sz="1000">
                        <a:solidFill>
                          <a:schemeClr val="dk2"/>
                        </a:solidFill>
                        <a:latin typeface="Montserrat"/>
                        <a:ea typeface="Montserrat"/>
                        <a:cs typeface="Montserrat"/>
                        <a:sym typeface="Montserrat"/>
                      </a:endParaRPr>
                    </a:p>
                    <a:p>
                      <a:pPr indent="0" lvl="0" marL="0" rtl="0" algn="l">
                        <a:lnSpc>
                          <a:spcPct val="115000"/>
                        </a:lnSpc>
                        <a:spcBef>
                          <a:spcPts val="400"/>
                        </a:spcBef>
                        <a:spcAft>
                          <a:spcPts val="0"/>
                        </a:spcAft>
                        <a:buNone/>
                      </a:pPr>
                      <a:r>
                        <a:rPr lang="en" sz="1000">
                          <a:solidFill>
                            <a:schemeClr val="dk2"/>
                          </a:solidFill>
                          <a:latin typeface="Montserrat"/>
                          <a:ea typeface="Montserrat"/>
                          <a:cs typeface="Montserrat"/>
                          <a:sym typeface="Montserrat"/>
                        </a:rPr>
                        <a:t>Marketing...</a:t>
                      </a:r>
                      <a:endParaRPr sz="1000">
                        <a:solidFill>
                          <a:schemeClr val="dk2"/>
                        </a:solidFill>
                        <a:latin typeface="Montserrat"/>
                        <a:ea typeface="Montserrat"/>
                        <a:cs typeface="Montserrat"/>
                        <a:sym typeface="Montserrat"/>
                      </a:endParaRPr>
                    </a:p>
                    <a:p>
                      <a:pPr indent="0" lvl="0" marL="0" rtl="0" algn="l">
                        <a:lnSpc>
                          <a:spcPct val="115000"/>
                        </a:lnSpc>
                        <a:spcBef>
                          <a:spcPts val="400"/>
                        </a:spcBef>
                        <a:spcAft>
                          <a:spcPts val="400"/>
                        </a:spcAft>
                        <a:buNone/>
                      </a:pPr>
                      <a:r>
                        <a:rPr lang="en" sz="1000">
                          <a:solidFill>
                            <a:schemeClr val="dk2"/>
                          </a:solidFill>
                          <a:latin typeface="Montserrat"/>
                          <a:ea typeface="Montserrat"/>
                          <a:cs typeface="Montserrat"/>
                          <a:sym typeface="Montserrat"/>
                        </a:rPr>
                        <a:t>Advisor Bios...</a:t>
                      </a:r>
                      <a:endParaRPr sz="1000"/>
                    </a:p>
                  </a:txBody>
                  <a:tcPr marT="91425" marB="91425"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0" marR="0" rtl="0" algn="l">
                        <a:lnSpc>
                          <a:spcPct val="115000"/>
                        </a:lnSpc>
                        <a:spcBef>
                          <a:spcPts val="0"/>
                        </a:spcBef>
                        <a:spcAft>
                          <a:spcPts val="0"/>
                        </a:spcAft>
                        <a:buNone/>
                      </a:pPr>
                      <a:r>
                        <a:t/>
                      </a:r>
                      <a:endParaRPr b="1" sz="1000">
                        <a:solidFill>
                          <a:schemeClr val="dk2"/>
                        </a:solidFill>
                        <a:latin typeface="Montserrat"/>
                        <a:ea typeface="Montserrat"/>
                        <a:cs typeface="Montserrat"/>
                        <a:sym typeface="Montserrat"/>
                      </a:endParaRPr>
                    </a:p>
                    <a:p>
                      <a:pPr indent="0" lvl="0" marL="114300" rtl="0" algn="r">
                        <a:lnSpc>
                          <a:spcPct val="115000"/>
                        </a:lnSpc>
                        <a:spcBef>
                          <a:spcPts val="1000"/>
                        </a:spcBef>
                        <a:spcAft>
                          <a:spcPts val="0"/>
                        </a:spcAft>
                        <a:buNone/>
                      </a:pPr>
                      <a:r>
                        <a:rPr lang="en" sz="1000">
                          <a:solidFill>
                            <a:schemeClr val="dk2"/>
                          </a:solidFill>
                          <a:latin typeface="Montserrat"/>
                          <a:ea typeface="Montserrat"/>
                          <a:cs typeface="Montserrat"/>
                          <a:sym typeface="Montserrat"/>
                        </a:rPr>
                        <a:t> 3</a:t>
                      </a:r>
                      <a:endParaRPr sz="1000">
                        <a:solidFill>
                          <a:schemeClr val="dk2"/>
                        </a:solidFill>
                        <a:latin typeface="Montserrat"/>
                        <a:ea typeface="Montserrat"/>
                        <a:cs typeface="Montserrat"/>
                        <a:sym typeface="Montserrat"/>
                      </a:endParaRPr>
                    </a:p>
                    <a:p>
                      <a:pPr indent="0" lvl="0" marL="114300" rtl="0" algn="r">
                        <a:lnSpc>
                          <a:spcPct val="115000"/>
                        </a:lnSpc>
                        <a:spcBef>
                          <a:spcPts val="400"/>
                        </a:spcBef>
                        <a:spcAft>
                          <a:spcPts val="0"/>
                        </a:spcAft>
                        <a:buNone/>
                      </a:pPr>
                      <a:r>
                        <a:rPr lang="en" sz="1000">
                          <a:solidFill>
                            <a:schemeClr val="dk2"/>
                          </a:solidFill>
                          <a:latin typeface="Montserrat"/>
                          <a:ea typeface="Montserrat"/>
                          <a:cs typeface="Montserrat"/>
                          <a:sym typeface="Montserrat"/>
                        </a:rPr>
                        <a:t>8</a:t>
                      </a:r>
                      <a:endParaRPr sz="1000">
                        <a:solidFill>
                          <a:schemeClr val="dk2"/>
                        </a:solidFill>
                        <a:latin typeface="Montserrat"/>
                        <a:ea typeface="Montserrat"/>
                        <a:cs typeface="Montserrat"/>
                        <a:sym typeface="Montserrat"/>
                      </a:endParaRPr>
                    </a:p>
                    <a:p>
                      <a:pPr indent="0" lvl="0" marL="114300" rtl="0" algn="r">
                        <a:lnSpc>
                          <a:spcPct val="115000"/>
                        </a:lnSpc>
                        <a:spcBef>
                          <a:spcPts val="400"/>
                        </a:spcBef>
                        <a:spcAft>
                          <a:spcPts val="0"/>
                        </a:spcAft>
                        <a:buNone/>
                      </a:pPr>
                      <a:r>
                        <a:rPr lang="en" sz="1000">
                          <a:solidFill>
                            <a:schemeClr val="dk2"/>
                          </a:solidFill>
                          <a:latin typeface="Montserrat"/>
                          <a:ea typeface="Montserrat"/>
                          <a:cs typeface="Montserrat"/>
                          <a:sym typeface="Montserrat"/>
                        </a:rPr>
                        <a:t>12</a:t>
                      </a:r>
                      <a:endParaRPr sz="1000">
                        <a:solidFill>
                          <a:schemeClr val="dk2"/>
                        </a:solidFill>
                        <a:latin typeface="Montserrat"/>
                        <a:ea typeface="Montserrat"/>
                        <a:cs typeface="Montserrat"/>
                        <a:sym typeface="Montserrat"/>
                      </a:endParaRPr>
                    </a:p>
                    <a:p>
                      <a:pPr indent="0" lvl="0" marL="114300" rtl="0" algn="r">
                        <a:lnSpc>
                          <a:spcPct val="115000"/>
                        </a:lnSpc>
                        <a:spcBef>
                          <a:spcPts val="400"/>
                        </a:spcBef>
                        <a:spcAft>
                          <a:spcPts val="0"/>
                        </a:spcAft>
                        <a:buNone/>
                      </a:pPr>
                      <a:r>
                        <a:rPr lang="en" sz="1000">
                          <a:solidFill>
                            <a:schemeClr val="dk2"/>
                          </a:solidFill>
                          <a:latin typeface="Montserrat"/>
                          <a:ea typeface="Montserrat"/>
                          <a:cs typeface="Montserrat"/>
                          <a:sym typeface="Montserrat"/>
                        </a:rPr>
                        <a:t>16</a:t>
                      </a:r>
                      <a:endParaRPr sz="1000">
                        <a:solidFill>
                          <a:schemeClr val="dk2"/>
                        </a:solidFill>
                        <a:latin typeface="Montserrat"/>
                        <a:ea typeface="Montserrat"/>
                        <a:cs typeface="Montserrat"/>
                        <a:sym typeface="Montserrat"/>
                      </a:endParaRPr>
                    </a:p>
                    <a:p>
                      <a:pPr indent="0" lvl="0" marL="114300" rtl="0" algn="r">
                        <a:lnSpc>
                          <a:spcPct val="115000"/>
                        </a:lnSpc>
                        <a:spcBef>
                          <a:spcPts val="400"/>
                        </a:spcBef>
                        <a:spcAft>
                          <a:spcPts val="0"/>
                        </a:spcAft>
                        <a:buNone/>
                      </a:pPr>
                      <a:r>
                        <a:rPr lang="en" sz="1000">
                          <a:solidFill>
                            <a:schemeClr val="dk2"/>
                          </a:solidFill>
                          <a:latin typeface="Montserrat"/>
                          <a:ea typeface="Montserrat"/>
                          <a:cs typeface="Montserrat"/>
                          <a:sym typeface="Montserrat"/>
                        </a:rPr>
                        <a:t>20</a:t>
                      </a:r>
                      <a:endParaRPr sz="1000">
                        <a:solidFill>
                          <a:schemeClr val="dk2"/>
                        </a:solidFill>
                        <a:latin typeface="Montserrat"/>
                        <a:ea typeface="Montserrat"/>
                        <a:cs typeface="Montserrat"/>
                        <a:sym typeface="Montserrat"/>
                      </a:endParaRPr>
                    </a:p>
                    <a:p>
                      <a:pPr indent="0" lvl="0" marL="114300" rtl="0" algn="r">
                        <a:lnSpc>
                          <a:spcPct val="115000"/>
                        </a:lnSpc>
                        <a:spcBef>
                          <a:spcPts val="400"/>
                        </a:spcBef>
                        <a:spcAft>
                          <a:spcPts val="0"/>
                        </a:spcAft>
                        <a:buNone/>
                      </a:pPr>
                      <a:r>
                        <a:rPr lang="en" sz="1000">
                          <a:solidFill>
                            <a:schemeClr val="dk2"/>
                          </a:solidFill>
                          <a:latin typeface="Montserrat"/>
                          <a:ea typeface="Montserrat"/>
                          <a:cs typeface="Montserrat"/>
                          <a:sym typeface="Montserrat"/>
                        </a:rPr>
                        <a:t>24</a:t>
                      </a:r>
                      <a:endParaRPr sz="1000">
                        <a:solidFill>
                          <a:schemeClr val="dk2"/>
                        </a:solidFill>
                        <a:latin typeface="Montserrat"/>
                        <a:ea typeface="Montserrat"/>
                        <a:cs typeface="Montserrat"/>
                        <a:sym typeface="Montserrat"/>
                      </a:endParaRPr>
                    </a:p>
                    <a:p>
                      <a:pPr indent="0" lvl="0" marL="114300" rtl="0" algn="r">
                        <a:lnSpc>
                          <a:spcPct val="115000"/>
                        </a:lnSpc>
                        <a:spcBef>
                          <a:spcPts val="400"/>
                        </a:spcBef>
                        <a:spcAft>
                          <a:spcPts val="0"/>
                        </a:spcAft>
                        <a:buNone/>
                      </a:pPr>
                      <a:r>
                        <a:rPr lang="en" sz="1000">
                          <a:solidFill>
                            <a:schemeClr val="dk2"/>
                          </a:solidFill>
                          <a:latin typeface="Montserrat"/>
                          <a:ea typeface="Montserrat"/>
                          <a:cs typeface="Montserrat"/>
                          <a:sym typeface="Montserrat"/>
                        </a:rPr>
                        <a:t>27</a:t>
                      </a:r>
                      <a:endParaRPr sz="1000">
                        <a:solidFill>
                          <a:schemeClr val="dk2"/>
                        </a:solidFill>
                        <a:latin typeface="Montserrat"/>
                        <a:ea typeface="Montserrat"/>
                        <a:cs typeface="Montserrat"/>
                        <a:sym typeface="Montserrat"/>
                      </a:endParaRPr>
                    </a:p>
                    <a:p>
                      <a:pPr indent="0" lvl="0" marL="114300" rtl="0" algn="r">
                        <a:lnSpc>
                          <a:spcPct val="115000"/>
                        </a:lnSpc>
                        <a:spcBef>
                          <a:spcPts val="400"/>
                        </a:spcBef>
                        <a:spcAft>
                          <a:spcPts val="0"/>
                        </a:spcAft>
                        <a:buNone/>
                      </a:pPr>
                      <a:r>
                        <a:rPr lang="en" sz="1000">
                          <a:solidFill>
                            <a:schemeClr val="dk2"/>
                          </a:solidFill>
                          <a:latin typeface="Montserrat"/>
                          <a:ea typeface="Montserrat"/>
                          <a:cs typeface="Montserrat"/>
                          <a:sym typeface="Montserrat"/>
                        </a:rPr>
                        <a:t>29</a:t>
                      </a:r>
                      <a:endParaRPr sz="1000">
                        <a:solidFill>
                          <a:schemeClr val="dk2"/>
                        </a:solidFill>
                        <a:latin typeface="Montserrat"/>
                        <a:ea typeface="Montserrat"/>
                        <a:cs typeface="Montserrat"/>
                        <a:sym typeface="Montserrat"/>
                      </a:endParaRPr>
                    </a:p>
                    <a:p>
                      <a:pPr indent="0" lvl="0" marL="114300" rtl="0" algn="r">
                        <a:lnSpc>
                          <a:spcPct val="115000"/>
                        </a:lnSpc>
                        <a:spcBef>
                          <a:spcPts val="400"/>
                        </a:spcBef>
                        <a:spcAft>
                          <a:spcPts val="400"/>
                        </a:spcAft>
                        <a:buNone/>
                      </a:pPr>
                      <a:r>
                        <a:rPr lang="en" sz="1000">
                          <a:solidFill>
                            <a:schemeClr val="dk2"/>
                          </a:solidFill>
                          <a:latin typeface="Montserrat"/>
                          <a:ea typeface="Montserrat"/>
                          <a:cs typeface="Montserrat"/>
                          <a:sym typeface="Montserrat"/>
                        </a:rPr>
                        <a:t>33</a:t>
                      </a:r>
                      <a:endParaRPr sz="1000">
                        <a:solidFill>
                          <a:schemeClr val="dk2"/>
                        </a:solidFill>
                        <a:latin typeface="Montserrat"/>
                        <a:ea typeface="Montserrat"/>
                        <a:cs typeface="Montserrat"/>
                        <a:sym typeface="Montserrat"/>
                      </a:endParaRPr>
                    </a:p>
                  </a:txBody>
                  <a:tcPr marT="91425" marB="91425"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r>
            </a:tbl>
          </a:graphicData>
        </a:graphic>
      </p:graphicFrame>
      <p:sp>
        <p:nvSpPr>
          <p:cNvPr id="40" name="Google Shape;40;p7"/>
          <p:cNvSpPr txBox="1"/>
          <p:nvPr>
            <p:ph idx="4294967295" type="subTitle"/>
          </p:nvPr>
        </p:nvSpPr>
        <p:spPr>
          <a:xfrm>
            <a:off x="685800" y="1429350"/>
            <a:ext cx="4343400" cy="5809800"/>
          </a:xfrm>
          <a:prstGeom prst="rect">
            <a:avLst/>
          </a:prstGeom>
          <a:noFill/>
        </p:spPr>
        <p:txBody>
          <a:bodyPr anchorCtr="0" anchor="t" bIns="113100" lIns="113100" spcFirstLastPara="1" rIns="113100" wrap="square" tIns="113100">
            <a:noAutofit/>
          </a:bodyPr>
          <a:lstStyle/>
          <a:p>
            <a:pPr indent="0" lvl="0" marL="0" rtl="0" algn="l">
              <a:lnSpc>
                <a:spcPct val="115000"/>
              </a:lnSpc>
              <a:spcBef>
                <a:spcPts val="0"/>
              </a:spcBef>
              <a:spcAft>
                <a:spcPts val="0"/>
              </a:spcAft>
              <a:buNone/>
            </a:pPr>
            <a:r>
              <a:rPr b="1" lang="en" sz="1000">
                <a:solidFill>
                  <a:schemeClr val="accent1"/>
                </a:solidFill>
              </a:rPr>
              <a:t>CONFIDENTIALITY &amp; DISCLAIMER</a:t>
            </a:r>
            <a:endParaRPr b="1" sz="1000">
              <a:solidFill>
                <a:schemeClr val="accent1"/>
              </a:solidFill>
            </a:endParaRPr>
          </a:p>
          <a:p>
            <a:pPr indent="0" lvl="0" marL="0" rtl="0" algn="l">
              <a:lnSpc>
                <a:spcPct val="115000"/>
              </a:lnSpc>
              <a:spcBef>
                <a:spcPts val="1000"/>
              </a:spcBef>
              <a:spcAft>
                <a:spcPts val="0"/>
              </a:spcAft>
              <a:buClr>
                <a:schemeClr val="dk1"/>
              </a:buClr>
              <a:buSzPts val="1100"/>
              <a:buFont typeface="Arial"/>
              <a:buNone/>
            </a:pPr>
            <a:r>
              <a:rPr lang="en" sz="1000"/>
              <a:t>Lorem ipsum dolor sit amet, consectetur adipiscing elit. Nulla luctus fermentum feugiat. Morbi non feugiat nulla. Nullam sed pellentesque arcu, aliquet dictum quam. Etiam pretium felis viverra, egestas nisl nec, vestibulum ligula. Pellentesque finibus massa et quam lacinia, viverra cursus purus scelerisque. Integer laoreet nunc euismod lobortis sagittis. Nullam in odio convallis, vestibulum nisi in, placerat ipsum.</a:t>
            </a:r>
            <a:endParaRPr sz="1000"/>
          </a:p>
          <a:p>
            <a:pPr indent="0" lvl="0" marL="0" rtl="0" algn="l">
              <a:lnSpc>
                <a:spcPct val="115000"/>
              </a:lnSpc>
              <a:spcBef>
                <a:spcPts val="1000"/>
              </a:spcBef>
              <a:spcAft>
                <a:spcPts val="0"/>
              </a:spcAft>
              <a:buClr>
                <a:schemeClr val="dk1"/>
              </a:buClr>
              <a:buSzPts val="1100"/>
              <a:buFont typeface="Arial"/>
              <a:buNone/>
            </a:pPr>
            <a:r>
              <a:rPr lang="en" sz="1000"/>
              <a:t>Vestibulum ante ipsum primis in faucibus orci luctus et ultrices posuere cubilia curae; Nullam laoreet, nisl nec cursus porta, urna eros tincidunt erat, vitae maximus nibh tortor et metus. Quisque tincidunt velit ligula, non efficitur quam tincidunt eu. Pellentesque a nisl sollicitudin, venenatis augue in, fringilla quam. Sed tristique, felis sit amet varius elementum, elit purus pretium mauris, quis pulvinar tortor metus venenatis sapien. Vivamus porttitor, dolor tempus fermentum fringilla, mauris nibh porttitor mi, id pellentesque libero purus sed augue. Pellentesque a velit leo. Aenean vel felis aliquet mi tincidunt convallis. Duis est leo, facilisis et semper consectetur, feugiat venenatis metus.</a:t>
            </a:r>
            <a:endParaRPr sz="1000"/>
          </a:p>
          <a:p>
            <a:pPr indent="0" lvl="0" marL="0" rtl="0" algn="l">
              <a:lnSpc>
                <a:spcPct val="115000"/>
              </a:lnSpc>
              <a:spcBef>
                <a:spcPts val="1000"/>
              </a:spcBef>
              <a:spcAft>
                <a:spcPts val="0"/>
              </a:spcAft>
              <a:buClr>
                <a:schemeClr val="dk1"/>
              </a:buClr>
              <a:buSzPts val="1100"/>
              <a:buFont typeface="Arial"/>
              <a:buNone/>
            </a:pPr>
            <a:r>
              <a:rPr lang="en" sz="1000"/>
              <a:t>Nunc maximus vitae turpis non imperdiet. In ligula metus, aliquam eu congue vitae, ultrices ac neque. Orci varius natoque penatibus et magnis dis parturient montes, nascetur ridiculus mus. Nunc tortor tortor, interdum et arcu id, facilisis condimentum velit. Nullam pulvinar congue ipsum eu accumsan. Praesent vel laoreet mi. Sed odio eros, aliquet in porta ut, varius in quam. Donec in commodo mi. Aliquam ultricies ultrices lacus, sit amet mattis purus ultrices in. Donec tincidunt nisl quis tellus accumsan commodo. Integer eleifend maximus ex, eget blandit arcu.</a:t>
            </a:r>
            <a:endParaRPr sz="1000"/>
          </a:p>
          <a:p>
            <a:pPr indent="0" lvl="0" marL="0" rtl="0" algn="l">
              <a:lnSpc>
                <a:spcPct val="115000"/>
              </a:lnSpc>
              <a:spcBef>
                <a:spcPts val="1000"/>
              </a:spcBef>
              <a:spcAft>
                <a:spcPts val="1000"/>
              </a:spcAft>
              <a:buNone/>
            </a:pPr>
            <a:r>
              <a:t/>
            </a:r>
            <a:endParaRPr sz="1000"/>
          </a:p>
        </p:txBody>
      </p:sp>
      <p:sp>
        <p:nvSpPr>
          <p:cNvPr id="41" name="Google Shape;41;p7"/>
          <p:cNvSpPr txBox="1"/>
          <p:nvPr>
            <p:ph idx="12" type="sldNum"/>
          </p:nvPr>
        </p:nvSpPr>
        <p:spPr>
          <a:xfrm>
            <a:off x="6973103" y="7364925"/>
            <a:ext cx="2506500" cy="407100"/>
          </a:xfrm>
          <a:prstGeom prst="rect">
            <a:avLst/>
          </a:prstGeom>
        </p:spPr>
        <p:txBody>
          <a:bodyPr anchorCtr="0" anchor="ctr" bIns="113100" lIns="113100" spcFirstLastPara="1" rIns="113100" wrap="square" tIns="113100">
            <a:noAutofit/>
          </a:bodyPr>
          <a:lstStyle/>
          <a:p>
            <a:pPr indent="0" lvl="0" marL="0" rtl="0" algn="r">
              <a:spcBef>
                <a:spcPts val="0"/>
              </a:spcBef>
              <a:spcAft>
                <a:spcPts val="0"/>
              </a:spcAft>
              <a:buNone/>
            </a:pPr>
            <a:r>
              <a:rPr lang="en"/>
              <a:t>Page </a:t>
            </a:r>
            <a:fld id="{00000000-1234-1234-1234-123412341234}" type="slidenum">
              <a:rPr lang="en"/>
              <a:t>‹#›</a:t>
            </a:fld>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3" name="Shape 193"/>
        <p:cNvGrpSpPr/>
        <p:nvPr/>
      </p:nvGrpSpPr>
      <p:grpSpPr>
        <a:xfrm>
          <a:off x="0" y="0"/>
          <a:ext cx="0" cy="0"/>
          <a:chOff x="0" y="0"/>
          <a:chExt cx="0" cy="0"/>
        </a:xfrm>
      </p:grpSpPr>
      <p:sp>
        <p:nvSpPr>
          <p:cNvPr id="194" name="Google Shape;194;p25"/>
          <p:cNvSpPr txBox="1"/>
          <p:nvPr>
            <p:ph idx="4294967295" type="subTitle"/>
          </p:nvPr>
        </p:nvSpPr>
        <p:spPr>
          <a:xfrm>
            <a:off x="685800" y="0"/>
            <a:ext cx="8686800" cy="7772400"/>
          </a:xfrm>
          <a:prstGeom prst="rect">
            <a:avLst/>
          </a:prstGeom>
        </p:spPr>
        <p:txBody>
          <a:bodyPr anchorCtr="0" anchor="ctr" bIns="113100" lIns="113100" spcFirstLastPara="1" rIns="113100" wrap="square" tIns="113100">
            <a:noAutofit/>
          </a:bodyPr>
          <a:lstStyle/>
          <a:p>
            <a:pPr indent="0" lvl="0" marL="0" rtl="0" algn="l">
              <a:lnSpc>
                <a:spcPct val="115000"/>
              </a:lnSpc>
              <a:spcBef>
                <a:spcPts val="0"/>
              </a:spcBef>
              <a:spcAft>
                <a:spcPts val="0"/>
              </a:spcAft>
              <a:buNone/>
            </a:pPr>
            <a:r>
              <a:rPr b="1" lang="en" sz="1100">
                <a:solidFill>
                  <a:schemeClr val="lt1"/>
                </a:solidFill>
              </a:rPr>
              <a:t>SECTION 5</a:t>
            </a:r>
            <a:endParaRPr b="1" sz="1100">
              <a:solidFill>
                <a:schemeClr val="lt1"/>
              </a:solidFill>
            </a:endParaRPr>
          </a:p>
          <a:p>
            <a:pPr indent="0" lvl="0" marL="0" rtl="0" algn="l">
              <a:lnSpc>
                <a:spcPct val="115000"/>
              </a:lnSpc>
              <a:spcBef>
                <a:spcPts val="1000"/>
              </a:spcBef>
              <a:spcAft>
                <a:spcPts val="0"/>
              </a:spcAft>
              <a:buNone/>
            </a:pPr>
            <a:r>
              <a:rPr lang="en" sz="3600">
                <a:solidFill>
                  <a:schemeClr val="lt1"/>
                </a:solidFill>
              </a:rPr>
              <a:t>Rent Comparables</a:t>
            </a:r>
            <a:endParaRPr i="1" sz="3600">
              <a:solidFill>
                <a:schemeClr val="lt1"/>
              </a:solidFill>
              <a:latin typeface="Montserrat"/>
              <a:ea typeface="Montserrat"/>
              <a:cs typeface="Montserrat"/>
              <a:sym typeface="Montserrat"/>
            </a:endParaRPr>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FFF"/>
        </a:solidFill>
      </p:bgPr>
    </p:bg>
    <p:spTree>
      <p:nvGrpSpPr>
        <p:cNvPr id="198" name="Shape 198"/>
        <p:cNvGrpSpPr/>
        <p:nvPr/>
      </p:nvGrpSpPr>
      <p:grpSpPr>
        <a:xfrm>
          <a:off x="0" y="0"/>
          <a:ext cx="0" cy="0"/>
          <a:chOff x="0" y="0"/>
          <a:chExt cx="0" cy="0"/>
        </a:xfrm>
      </p:grpSpPr>
      <p:sp>
        <p:nvSpPr>
          <p:cNvPr id="199" name="Google Shape;199;p26"/>
          <p:cNvSpPr txBox="1"/>
          <p:nvPr>
            <p:ph idx="4294967295" type="subTitle"/>
          </p:nvPr>
        </p:nvSpPr>
        <p:spPr>
          <a:xfrm>
            <a:off x="549029" y="508257"/>
            <a:ext cx="9189600" cy="572100"/>
          </a:xfrm>
          <a:prstGeom prst="rect">
            <a:avLst/>
          </a:prstGeom>
        </p:spPr>
        <p:txBody>
          <a:bodyPr anchorCtr="0" anchor="t" bIns="113100" lIns="113100" spcFirstLastPara="1" rIns="113100" wrap="square" tIns="113100">
            <a:noAutofit/>
          </a:bodyPr>
          <a:lstStyle/>
          <a:p>
            <a:pPr indent="0" lvl="0" marL="0" rtl="0" algn="l">
              <a:lnSpc>
                <a:spcPct val="115000"/>
              </a:lnSpc>
              <a:spcBef>
                <a:spcPts val="0"/>
              </a:spcBef>
              <a:spcAft>
                <a:spcPts val="2000"/>
              </a:spcAft>
              <a:buNone/>
            </a:pPr>
            <a:r>
              <a:rPr lang="en" sz="2200">
                <a:solidFill>
                  <a:schemeClr val="accent1"/>
                </a:solidFill>
              </a:rPr>
              <a:t>Rent</a:t>
            </a:r>
            <a:r>
              <a:rPr lang="en" sz="2200">
                <a:solidFill>
                  <a:schemeClr val="accent1"/>
                </a:solidFill>
              </a:rPr>
              <a:t> Comps</a:t>
            </a:r>
            <a:endParaRPr i="1" sz="2200">
              <a:solidFill>
                <a:schemeClr val="accent1"/>
              </a:solidFill>
              <a:latin typeface="Montserrat"/>
              <a:ea typeface="Montserrat"/>
              <a:cs typeface="Montserrat"/>
              <a:sym typeface="Montserrat"/>
            </a:endParaRPr>
          </a:p>
        </p:txBody>
      </p:sp>
      <p:graphicFrame>
        <p:nvGraphicFramePr>
          <p:cNvPr id="200" name="Google Shape;200;p26"/>
          <p:cNvGraphicFramePr/>
          <p:nvPr/>
        </p:nvGraphicFramePr>
        <p:xfrm>
          <a:off x="4332957" y="1461354"/>
          <a:ext cx="3000000" cy="3000000"/>
        </p:xfrm>
        <a:graphic>
          <a:graphicData uri="http://schemas.openxmlformats.org/drawingml/2006/table">
            <a:tbl>
              <a:tblPr>
                <a:noFill/>
                <a:tableStyleId>{14D47D52-66CE-4A08-A884-438E3A053E4B}</a:tableStyleId>
              </a:tblPr>
              <a:tblGrid>
                <a:gridCol w="1257300"/>
                <a:gridCol w="1257300"/>
                <a:gridCol w="1257300"/>
                <a:gridCol w="1257300"/>
              </a:tblGrid>
              <a:tr h="257225">
                <a:tc gridSpan="4">
                  <a:txBody>
                    <a:bodyPr/>
                    <a:lstStyle/>
                    <a:p>
                      <a:pPr indent="0" lvl="0" marL="0" rtl="0" algn="l">
                        <a:lnSpc>
                          <a:spcPct val="115000"/>
                        </a:lnSpc>
                        <a:spcBef>
                          <a:spcPts val="0"/>
                        </a:spcBef>
                        <a:spcAft>
                          <a:spcPts val="0"/>
                        </a:spcAft>
                        <a:buNone/>
                      </a:pPr>
                      <a:r>
                        <a:rPr b="1" lang="en" sz="1000">
                          <a:solidFill>
                            <a:schemeClr val="accent1"/>
                          </a:solidFill>
                          <a:latin typeface="Montserrat"/>
                          <a:ea typeface="Montserrat"/>
                          <a:cs typeface="Montserrat"/>
                          <a:sym typeface="Montserrat"/>
                        </a:rPr>
                        <a:t>SUBJECT PROPERTY</a:t>
                      </a:r>
                      <a:endParaRPr b="1" sz="1000">
                        <a:solidFill>
                          <a:schemeClr val="accent1"/>
                        </a:solidFill>
                        <a:latin typeface="Montserrat"/>
                        <a:ea typeface="Montserrat"/>
                        <a:cs typeface="Montserrat"/>
                        <a:sym typeface="Montserrat"/>
                      </a:endParaRPr>
                    </a:p>
                    <a:p>
                      <a:pPr indent="0" lvl="0" marL="0" rtl="0" algn="l">
                        <a:lnSpc>
                          <a:spcPct val="115000"/>
                        </a:lnSpc>
                        <a:spcBef>
                          <a:spcPts val="0"/>
                        </a:spcBef>
                        <a:spcAft>
                          <a:spcPts val="0"/>
                        </a:spcAft>
                        <a:buNone/>
                      </a:pPr>
                      <a:r>
                        <a:rPr lang="en" sz="1000">
                          <a:solidFill>
                            <a:schemeClr val="dk2"/>
                          </a:solidFill>
                          <a:latin typeface="Montserrat"/>
                          <a:ea typeface="Montserrat"/>
                          <a:cs typeface="Montserrat"/>
                          <a:sym typeface="Montserrat"/>
                        </a:rPr>
                        <a:t>Street address | City State, Zip</a:t>
                      </a:r>
                      <a:endParaRPr b="1" sz="1000">
                        <a:solidFill>
                          <a:schemeClr val="dk2"/>
                        </a:solidFill>
                        <a:latin typeface="Montserrat"/>
                        <a:ea typeface="Montserrat"/>
                        <a:cs typeface="Montserrat"/>
                        <a:sym typeface="Montserrat"/>
                      </a:endParaRPr>
                    </a:p>
                  </a:txBody>
                  <a:tcPr marT="91425" marB="91425" marR="91425" marL="91425">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hMerge="1"/>
                <a:tc hMerge="1"/>
                <a:tc hMerge="1"/>
              </a:tr>
              <a:tr h="100000">
                <a:tc rowSpan="3">
                  <a:txBody>
                    <a:bodyPr/>
                    <a:lstStyle/>
                    <a:p>
                      <a:pPr indent="0" lvl="0" marL="0" rtl="0" algn="l">
                        <a:lnSpc>
                          <a:spcPct val="115000"/>
                        </a:lnSpc>
                        <a:spcBef>
                          <a:spcPts val="0"/>
                        </a:spcBef>
                        <a:spcAft>
                          <a:spcPts val="0"/>
                        </a:spcAft>
                        <a:buNone/>
                      </a:pPr>
                      <a:r>
                        <a:rPr lang="en" sz="1000">
                          <a:solidFill>
                            <a:schemeClr val="dk2"/>
                          </a:solidFill>
                          <a:latin typeface="Montserrat"/>
                          <a:ea typeface="Montserrat"/>
                          <a:cs typeface="Montserrat"/>
                          <a:sym typeface="Montserrat"/>
                        </a:rPr>
                        <a:t>Lease rate</a:t>
                      </a:r>
                      <a:endParaRPr sz="1000">
                        <a:solidFill>
                          <a:schemeClr val="dk2"/>
                        </a:solidFill>
                        <a:latin typeface="Montserrat"/>
                        <a:ea typeface="Montserrat"/>
                        <a:cs typeface="Montserrat"/>
                        <a:sym typeface="Montserrat"/>
                      </a:endParaRPr>
                    </a:p>
                    <a:p>
                      <a:pPr indent="0" lvl="0" marL="0" rtl="0" algn="l">
                        <a:lnSpc>
                          <a:spcPct val="115000"/>
                        </a:lnSpc>
                        <a:spcBef>
                          <a:spcPts val="400"/>
                        </a:spcBef>
                        <a:spcAft>
                          <a:spcPts val="0"/>
                        </a:spcAft>
                        <a:buNone/>
                      </a:pPr>
                      <a:r>
                        <a:rPr lang="en" sz="1000">
                          <a:solidFill>
                            <a:schemeClr val="dk2"/>
                          </a:solidFill>
                          <a:latin typeface="Montserrat"/>
                          <a:ea typeface="Montserrat"/>
                          <a:cs typeface="Montserrat"/>
                          <a:sym typeface="Montserrat"/>
                        </a:rPr>
                        <a:t>Space size</a:t>
                      </a:r>
                      <a:endParaRPr sz="1000">
                        <a:solidFill>
                          <a:schemeClr val="dk2"/>
                        </a:solidFill>
                        <a:latin typeface="Montserrat"/>
                        <a:ea typeface="Montserrat"/>
                        <a:cs typeface="Montserrat"/>
                        <a:sym typeface="Montserrat"/>
                      </a:endParaRPr>
                    </a:p>
                    <a:p>
                      <a:pPr indent="0" lvl="0" marL="0" rtl="0" algn="l">
                        <a:lnSpc>
                          <a:spcPct val="115000"/>
                        </a:lnSpc>
                        <a:spcBef>
                          <a:spcPts val="400"/>
                        </a:spcBef>
                        <a:spcAft>
                          <a:spcPts val="400"/>
                        </a:spcAft>
                        <a:buNone/>
                      </a:pPr>
                      <a:r>
                        <a:rPr lang="en" sz="1000">
                          <a:solidFill>
                            <a:schemeClr val="dk2"/>
                          </a:solidFill>
                          <a:latin typeface="Montserrat"/>
                          <a:ea typeface="Montserrat"/>
                          <a:cs typeface="Montserrat"/>
                          <a:sym typeface="Montserrat"/>
                        </a:rPr>
                        <a:t>Lot size</a:t>
                      </a:r>
                      <a:endParaRPr sz="1000">
                        <a:solidFill>
                          <a:schemeClr val="dk2"/>
                        </a:solidFill>
                        <a:latin typeface="Montserrat"/>
                        <a:ea typeface="Montserrat"/>
                        <a:cs typeface="Montserrat"/>
                        <a:sym typeface="Montserrat"/>
                      </a:endParaRPr>
                    </a:p>
                  </a:txBody>
                  <a:tcPr marT="91425" marB="91425" marR="91425" marL="91425">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rowSpan="3">
                  <a:txBody>
                    <a:bodyPr/>
                    <a:lstStyle/>
                    <a:p>
                      <a:pPr indent="0" lvl="0" marL="0" rtl="0" algn="l">
                        <a:lnSpc>
                          <a:spcPct val="115000"/>
                        </a:lnSpc>
                        <a:spcBef>
                          <a:spcPts val="0"/>
                        </a:spcBef>
                        <a:spcAft>
                          <a:spcPts val="0"/>
                        </a:spcAft>
                        <a:buNone/>
                      </a:pPr>
                      <a:r>
                        <a:rPr lang="en" sz="1000">
                          <a:solidFill>
                            <a:schemeClr val="dk2"/>
                          </a:solidFill>
                          <a:latin typeface="Montserrat"/>
                          <a:ea typeface="Montserrat"/>
                          <a:cs typeface="Montserrat"/>
                          <a:sym typeface="Montserrat"/>
                        </a:rPr>
                        <a:t>$26.00 - 29.00 / SF</a:t>
                      </a:r>
                      <a:endParaRPr sz="1000">
                        <a:solidFill>
                          <a:schemeClr val="dk2"/>
                        </a:solidFill>
                        <a:latin typeface="Montserrat"/>
                        <a:ea typeface="Montserrat"/>
                        <a:cs typeface="Montserrat"/>
                        <a:sym typeface="Montserrat"/>
                      </a:endParaRPr>
                    </a:p>
                    <a:p>
                      <a:pPr indent="0" lvl="0" marL="0" rtl="0" algn="l">
                        <a:lnSpc>
                          <a:spcPct val="115000"/>
                        </a:lnSpc>
                        <a:spcBef>
                          <a:spcPts val="400"/>
                        </a:spcBef>
                        <a:spcAft>
                          <a:spcPts val="0"/>
                        </a:spcAft>
                        <a:buNone/>
                      </a:pPr>
                      <a:r>
                        <a:rPr lang="en" sz="1000">
                          <a:solidFill>
                            <a:schemeClr val="dk2"/>
                          </a:solidFill>
                          <a:latin typeface="Montserrat"/>
                          <a:ea typeface="Montserrat"/>
                          <a:cs typeface="Montserrat"/>
                          <a:sym typeface="Montserrat"/>
                        </a:rPr>
                        <a:t>5,000 - 20,000 SF</a:t>
                      </a:r>
                      <a:endParaRPr sz="1000">
                        <a:solidFill>
                          <a:schemeClr val="dk2"/>
                        </a:solidFill>
                        <a:latin typeface="Montserrat"/>
                        <a:ea typeface="Montserrat"/>
                        <a:cs typeface="Montserrat"/>
                        <a:sym typeface="Montserrat"/>
                      </a:endParaRPr>
                    </a:p>
                    <a:p>
                      <a:pPr indent="0" lvl="0" marL="0" rtl="0" algn="l">
                        <a:lnSpc>
                          <a:spcPct val="115000"/>
                        </a:lnSpc>
                        <a:spcBef>
                          <a:spcPts val="400"/>
                        </a:spcBef>
                        <a:spcAft>
                          <a:spcPts val="400"/>
                        </a:spcAft>
                        <a:buNone/>
                      </a:pPr>
                      <a:r>
                        <a:rPr lang="en" sz="1000">
                          <a:solidFill>
                            <a:schemeClr val="dk2"/>
                          </a:solidFill>
                          <a:latin typeface="Montserrat"/>
                          <a:ea typeface="Montserrat"/>
                          <a:cs typeface="Montserrat"/>
                          <a:sym typeface="Montserrat"/>
                        </a:rPr>
                        <a:t>0.5 AC</a:t>
                      </a:r>
                      <a:endParaRPr sz="1000">
                        <a:solidFill>
                          <a:schemeClr val="dk2"/>
                        </a:solidFill>
                        <a:latin typeface="Montserrat"/>
                        <a:ea typeface="Montserrat"/>
                        <a:cs typeface="Montserrat"/>
                        <a:sym typeface="Montserrat"/>
                      </a:endParaRPr>
                    </a:p>
                  </a:txBody>
                  <a:tcPr marT="91425" marB="91425" marR="91425" marL="91425">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rowSpan="3">
                  <a:txBody>
                    <a:bodyPr/>
                    <a:lstStyle/>
                    <a:p>
                      <a:pPr indent="0" lvl="0" marL="0" rtl="0" algn="l">
                        <a:lnSpc>
                          <a:spcPct val="115000"/>
                        </a:lnSpc>
                        <a:spcBef>
                          <a:spcPts val="0"/>
                        </a:spcBef>
                        <a:spcAft>
                          <a:spcPts val="0"/>
                        </a:spcAft>
                        <a:buNone/>
                      </a:pPr>
                      <a:r>
                        <a:rPr lang="en" sz="1000">
                          <a:solidFill>
                            <a:schemeClr val="dk2"/>
                          </a:solidFill>
                          <a:latin typeface="Montserrat"/>
                          <a:ea typeface="Montserrat"/>
                          <a:cs typeface="Montserrat"/>
                          <a:sym typeface="Montserrat"/>
                        </a:rPr>
                        <a:t>Lease type</a:t>
                      </a:r>
                      <a:endParaRPr sz="1000">
                        <a:solidFill>
                          <a:schemeClr val="dk2"/>
                        </a:solidFill>
                        <a:latin typeface="Montserrat"/>
                        <a:ea typeface="Montserrat"/>
                        <a:cs typeface="Montserrat"/>
                        <a:sym typeface="Montserrat"/>
                      </a:endParaRPr>
                    </a:p>
                    <a:p>
                      <a:pPr indent="0" lvl="0" marL="0" rtl="0" algn="l">
                        <a:lnSpc>
                          <a:spcPct val="115000"/>
                        </a:lnSpc>
                        <a:spcBef>
                          <a:spcPts val="400"/>
                        </a:spcBef>
                        <a:spcAft>
                          <a:spcPts val="0"/>
                        </a:spcAft>
                        <a:buNone/>
                      </a:pPr>
                      <a:r>
                        <a:rPr lang="en" sz="1000">
                          <a:solidFill>
                            <a:schemeClr val="dk2"/>
                          </a:solidFill>
                          <a:latin typeface="Montserrat"/>
                          <a:ea typeface="Montserrat"/>
                          <a:cs typeface="Montserrat"/>
                          <a:sym typeface="Montserrat"/>
                        </a:rPr>
                        <a:t>Year built</a:t>
                      </a:r>
                      <a:endParaRPr sz="1000">
                        <a:solidFill>
                          <a:schemeClr val="dk2"/>
                        </a:solidFill>
                        <a:latin typeface="Montserrat"/>
                        <a:ea typeface="Montserrat"/>
                        <a:cs typeface="Montserrat"/>
                        <a:sym typeface="Montserrat"/>
                      </a:endParaRPr>
                    </a:p>
                    <a:p>
                      <a:pPr indent="0" lvl="0" marL="0" rtl="0" algn="l">
                        <a:lnSpc>
                          <a:spcPct val="115000"/>
                        </a:lnSpc>
                        <a:spcBef>
                          <a:spcPts val="400"/>
                        </a:spcBef>
                        <a:spcAft>
                          <a:spcPts val="400"/>
                        </a:spcAft>
                        <a:buNone/>
                      </a:pPr>
                      <a:r>
                        <a:rPr lang="en" sz="1000">
                          <a:solidFill>
                            <a:schemeClr val="dk2"/>
                          </a:solidFill>
                          <a:latin typeface="Montserrat"/>
                          <a:ea typeface="Montserrat"/>
                          <a:cs typeface="Montserrat"/>
                          <a:sym typeface="Montserrat"/>
                        </a:rPr>
                        <a:t>No. units</a:t>
                      </a:r>
                      <a:endParaRPr sz="1000">
                        <a:solidFill>
                          <a:schemeClr val="dk2"/>
                        </a:solidFill>
                        <a:latin typeface="Montserrat"/>
                        <a:ea typeface="Montserrat"/>
                        <a:cs typeface="Montserrat"/>
                        <a:sym typeface="Montserrat"/>
                      </a:endParaRPr>
                    </a:p>
                  </a:txBody>
                  <a:tcPr marT="91425" marB="91425" marR="91425" marL="91425">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rowSpan="3">
                  <a:txBody>
                    <a:bodyPr/>
                    <a:lstStyle/>
                    <a:p>
                      <a:pPr indent="0" lvl="0" marL="0" rtl="0" algn="l">
                        <a:lnSpc>
                          <a:spcPct val="115000"/>
                        </a:lnSpc>
                        <a:spcBef>
                          <a:spcPts val="0"/>
                        </a:spcBef>
                        <a:spcAft>
                          <a:spcPts val="0"/>
                        </a:spcAft>
                        <a:buNone/>
                      </a:pPr>
                      <a:r>
                        <a:rPr lang="en" sz="1000">
                          <a:solidFill>
                            <a:schemeClr val="dk2"/>
                          </a:solidFill>
                          <a:latin typeface="Montserrat"/>
                          <a:ea typeface="Montserrat"/>
                          <a:cs typeface="Montserrat"/>
                          <a:sym typeface="Montserrat"/>
                        </a:rPr>
                        <a:t>MG</a:t>
                      </a:r>
                      <a:endParaRPr sz="1000">
                        <a:solidFill>
                          <a:schemeClr val="dk2"/>
                        </a:solidFill>
                        <a:latin typeface="Montserrat"/>
                        <a:ea typeface="Montserrat"/>
                        <a:cs typeface="Montserrat"/>
                        <a:sym typeface="Montserrat"/>
                      </a:endParaRPr>
                    </a:p>
                    <a:p>
                      <a:pPr indent="0" lvl="0" marL="0" rtl="0" algn="l">
                        <a:lnSpc>
                          <a:spcPct val="115000"/>
                        </a:lnSpc>
                        <a:spcBef>
                          <a:spcPts val="400"/>
                        </a:spcBef>
                        <a:spcAft>
                          <a:spcPts val="0"/>
                        </a:spcAft>
                        <a:buNone/>
                      </a:pPr>
                      <a:r>
                        <a:rPr lang="en" sz="1000">
                          <a:solidFill>
                            <a:schemeClr val="dk2"/>
                          </a:solidFill>
                          <a:latin typeface="Montserrat"/>
                          <a:ea typeface="Montserrat"/>
                          <a:cs typeface="Montserrat"/>
                          <a:sym typeface="Montserrat"/>
                        </a:rPr>
                        <a:t>2006</a:t>
                      </a:r>
                      <a:endParaRPr sz="1000">
                        <a:solidFill>
                          <a:schemeClr val="dk2"/>
                        </a:solidFill>
                        <a:latin typeface="Montserrat"/>
                        <a:ea typeface="Montserrat"/>
                        <a:cs typeface="Montserrat"/>
                        <a:sym typeface="Montserrat"/>
                      </a:endParaRPr>
                    </a:p>
                    <a:p>
                      <a:pPr indent="0" lvl="0" marL="0" rtl="0" algn="l">
                        <a:lnSpc>
                          <a:spcPct val="115000"/>
                        </a:lnSpc>
                        <a:spcBef>
                          <a:spcPts val="400"/>
                        </a:spcBef>
                        <a:spcAft>
                          <a:spcPts val="400"/>
                        </a:spcAft>
                        <a:buNone/>
                      </a:pPr>
                      <a:r>
                        <a:rPr lang="en" sz="1000">
                          <a:solidFill>
                            <a:schemeClr val="dk2"/>
                          </a:solidFill>
                          <a:latin typeface="Montserrat"/>
                          <a:ea typeface="Montserrat"/>
                          <a:cs typeface="Montserrat"/>
                          <a:sym typeface="Montserrat"/>
                        </a:rPr>
                        <a:t>89</a:t>
                      </a:r>
                      <a:endParaRPr sz="1000">
                        <a:solidFill>
                          <a:schemeClr val="dk2"/>
                        </a:solidFill>
                        <a:latin typeface="Montserrat"/>
                        <a:ea typeface="Montserrat"/>
                        <a:cs typeface="Montserrat"/>
                        <a:sym typeface="Montserrat"/>
                      </a:endParaRPr>
                    </a:p>
                  </a:txBody>
                  <a:tcPr marT="91425" marB="91425" marR="91425" marL="91425">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r>
              <a:tr h="100000">
                <a:tc vMerge="1"/>
                <a:tc vMerge="1"/>
                <a:tc vMerge="1"/>
                <a:tc vMerge="1"/>
              </a:tr>
              <a:tr h="100000">
                <a:tc vMerge="1"/>
                <a:tc vMerge="1"/>
                <a:tc vMerge="1"/>
                <a:tc vMerge="1"/>
              </a:tr>
            </a:tbl>
          </a:graphicData>
        </a:graphic>
      </p:graphicFrame>
      <p:graphicFrame>
        <p:nvGraphicFramePr>
          <p:cNvPr id="201" name="Google Shape;201;p26"/>
          <p:cNvGraphicFramePr/>
          <p:nvPr/>
        </p:nvGraphicFramePr>
        <p:xfrm>
          <a:off x="4332957" y="3394191"/>
          <a:ext cx="3000000" cy="3000000"/>
        </p:xfrm>
        <a:graphic>
          <a:graphicData uri="http://schemas.openxmlformats.org/drawingml/2006/table">
            <a:tbl>
              <a:tblPr>
                <a:noFill/>
                <a:tableStyleId>{14D47D52-66CE-4A08-A884-438E3A053E4B}</a:tableStyleId>
              </a:tblPr>
              <a:tblGrid>
                <a:gridCol w="1257300"/>
                <a:gridCol w="1257300"/>
                <a:gridCol w="1257300"/>
                <a:gridCol w="1257300"/>
              </a:tblGrid>
              <a:tr h="257225">
                <a:tc gridSpan="4">
                  <a:txBody>
                    <a:bodyPr/>
                    <a:lstStyle/>
                    <a:p>
                      <a:pPr indent="0" lvl="0" marL="0" rtl="0" algn="l">
                        <a:lnSpc>
                          <a:spcPct val="115000"/>
                        </a:lnSpc>
                        <a:spcBef>
                          <a:spcPts val="0"/>
                        </a:spcBef>
                        <a:spcAft>
                          <a:spcPts val="0"/>
                        </a:spcAft>
                        <a:buClr>
                          <a:schemeClr val="dk1"/>
                        </a:buClr>
                        <a:buSzPts val="1100"/>
                        <a:buFont typeface="Arial"/>
                        <a:buNone/>
                      </a:pPr>
                      <a:r>
                        <a:rPr b="1" lang="en" sz="1000">
                          <a:solidFill>
                            <a:schemeClr val="accent1"/>
                          </a:solidFill>
                          <a:latin typeface="Montserrat"/>
                          <a:ea typeface="Montserrat"/>
                          <a:cs typeface="Montserrat"/>
                          <a:sym typeface="Montserrat"/>
                        </a:rPr>
                        <a:t>COMPARABLE PROPERTY #1</a:t>
                      </a:r>
                      <a:endParaRPr b="1" sz="1000">
                        <a:solidFill>
                          <a:schemeClr val="accent1"/>
                        </a:solidFill>
                        <a:latin typeface="Montserrat"/>
                        <a:ea typeface="Montserrat"/>
                        <a:cs typeface="Montserrat"/>
                        <a:sym typeface="Montserrat"/>
                      </a:endParaRPr>
                    </a:p>
                    <a:p>
                      <a:pPr indent="0" lvl="0" marL="0" rtl="0" algn="l">
                        <a:lnSpc>
                          <a:spcPct val="115000"/>
                        </a:lnSpc>
                        <a:spcBef>
                          <a:spcPts val="0"/>
                        </a:spcBef>
                        <a:spcAft>
                          <a:spcPts val="0"/>
                        </a:spcAft>
                        <a:buNone/>
                      </a:pPr>
                      <a:r>
                        <a:rPr lang="en" sz="1000">
                          <a:solidFill>
                            <a:schemeClr val="dk2"/>
                          </a:solidFill>
                          <a:latin typeface="Montserrat"/>
                          <a:ea typeface="Montserrat"/>
                          <a:cs typeface="Montserrat"/>
                          <a:sym typeface="Montserrat"/>
                        </a:rPr>
                        <a:t>Street address | City, State, Zip</a:t>
                      </a:r>
                      <a:endParaRPr b="1" sz="1000">
                        <a:solidFill>
                          <a:schemeClr val="dk2"/>
                        </a:solidFill>
                        <a:latin typeface="Montserrat"/>
                        <a:ea typeface="Montserrat"/>
                        <a:cs typeface="Montserrat"/>
                        <a:sym typeface="Montserrat"/>
                      </a:endParaRPr>
                    </a:p>
                  </a:txBody>
                  <a:tcPr marT="91425" marB="91425" marR="91425" marL="91425">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hMerge="1"/>
                <a:tc hMerge="1"/>
                <a:tc hMerge="1"/>
              </a:tr>
              <a:tr h="100000">
                <a:tc>
                  <a:txBody>
                    <a:bodyPr/>
                    <a:lstStyle/>
                    <a:p>
                      <a:pPr indent="0" lvl="0" marL="0" rtl="0" algn="l">
                        <a:lnSpc>
                          <a:spcPct val="115000"/>
                        </a:lnSpc>
                        <a:spcBef>
                          <a:spcPts val="0"/>
                        </a:spcBef>
                        <a:spcAft>
                          <a:spcPts val="0"/>
                        </a:spcAft>
                        <a:buNone/>
                      </a:pPr>
                      <a:r>
                        <a:rPr lang="en" sz="1000">
                          <a:solidFill>
                            <a:schemeClr val="dk2"/>
                          </a:solidFill>
                          <a:latin typeface="Montserrat"/>
                          <a:ea typeface="Montserrat"/>
                          <a:cs typeface="Montserrat"/>
                          <a:sym typeface="Montserrat"/>
                        </a:rPr>
                        <a:t>Lease type</a:t>
                      </a:r>
                      <a:endParaRPr sz="1000">
                        <a:solidFill>
                          <a:schemeClr val="dk2"/>
                        </a:solidFill>
                        <a:latin typeface="Montserrat"/>
                        <a:ea typeface="Montserrat"/>
                        <a:cs typeface="Montserrat"/>
                        <a:sym typeface="Montserrat"/>
                      </a:endParaRPr>
                    </a:p>
                    <a:p>
                      <a:pPr indent="0" lvl="0" marL="0" rtl="0" algn="l">
                        <a:lnSpc>
                          <a:spcPct val="115000"/>
                        </a:lnSpc>
                        <a:spcBef>
                          <a:spcPts val="400"/>
                        </a:spcBef>
                        <a:spcAft>
                          <a:spcPts val="0"/>
                        </a:spcAft>
                        <a:buNone/>
                      </a:pPr>
                      <a:r>
                        <a:rPr lang="en" sz="1000">
                          <a:solidFill>
                            <a:schemeClr val="dk2"/>
                          </a:solidFill>
                          <a:latin typeface="Montserrat"/>
                          <a:ea typeface="Montserrat"/>
                          <a:cs typeface="Montserrat"/>
                          <a:sym typeface="Montserrat"/>
                        </a:rPr>
                        <a:t>Year built</a:t>
                      </a:r>
                      <a:endParaRPr sz="1000">
                        <a:solidFill>
                          <a:schemeClr val="dk2"/>
                        </a:solidFill>
                        <a:latin typeface="Montserrat"/>
                        <a:ea typeface="Montserrat"/>
                        <a:cs typeface="Montserrat"/>
                        <a:sym typeface="Montserrat"/>
                      </a:endParaRPr>
                    </a:p>
                    <a:p>
                      <a:pPr indent="0" lvl="0" marL="0" rtl="0" algn="l">
                        <a:lnSpc>
                          <a:spcPct val="115000"/>
                        </a:lnSpc>
                        <a:spcBef>
                          <a:spcPts val="400"/>
                        </a:spcBef>
                        <a:spcAft>
                          <a:spcPts val="0"/>
                        </a:spcAft>
                        <a:buNone/>
                      </a:pPr>
                      <a:r>
                        <a:rPr lang="en" sz="1000">
                          <a:solidFill>
                            <a:schemeClr val="dk2"/>
                          </a:solidFill>
                          <a:latin typeface="Montserrat"/>
                          <a:ea typeface="Montserrat"/>
                          <a:cs typeface="Montserrat"/>
                          <a:sym typeface="Montserrat"/>
                        </a:rPr>
                        <a:t>Lot size</a:t>
                      </a:r>
                      <a:endParaRPr sz="1000">
                        <a:solidFill>
                          <a:schemeClr val="dk2"/>
                        </a:solidFill>
                        <a:latin typeface="Montserrat"/>
                        <a:ea typeface="Montserrat"/>
                        <a:cs typeface="Montserrat"/>
                        <a:sym typeface="Montserrat"/>
                      </a:endParaRPr>
                    </a:p>
                    <a:p>
                      <a:pPr indent="0" lvl="0" marL="0" rtl="0" algn="l">
                        <a:lnSpc>
                          <a:spcPct val="115000"/>
                        </a:lnSpc>
                        <a:spcBef>
                          <a:spcPts val="400"/>
                        </a:spcBef>
                        <a:spcAft>
                          <a:spcPts val="0"/>
                        </a:spcAft>
                        <a:buNone/>
                      </a:pPr>
                      <a:r>
                        <a:rPr lang="en" sz="1000">
                          <a:solidFill>
                            <a:schemeClr val="dk2"/>
                          </a:solidFill>
                          <a:latin typeface="Montserrat"/>
                          <a:ea typeface="Montserrat"/>
                          <a:cs typeface="Montserrat"/>
                          <a:sym typeface="Montserrat"/>
                        </a:rPr>
                        <a:t>Avg. size</a:t>
                      </a:r>
                      <a:endParaRPr sz="1000">
                        <a:solidFill>
                          <a:schemeClr val="dk2"/>
                        </a:solidFill>
                        <a:latin typeface="Montserrat"/>
                        <a:ea typeface="Montserrat"/>
                        <a:cs typeface="Montserrat"/>
                        <a:sym typeface="Montserrat"/>
                      </a:endParaRPr>
                    </a:p>
                    <a:p>
                      <a:pPr indent="0" lvl="0" marL="0" rtl="0" algn="l">
                        <a:lnSpc>
                          <a:spcPct val="115000"/>
                        </a:lnSpc>
                        <a:spcBef>
                          <a:spcPts val="400"/>
                        </a:spcBef>
                        <a:spcAft>
                          <a:spcPts val="400"/>
                        </a:spcAft>
                        <a:buNone/>
                      </a:pPr>
                      <a:r>
                        <a:rPr lang="en" sz="1000">
                          <a:solidFill>
                            <a:schemeClr val="dk2"/>
                          </a:solidFill>
                          <a:latin typeface="Montserrat"/>
                          <a:ea typeface="Montserrat"/>
                          <a:cs typeface="Montserrat"/>
                          <a:sym typeface="Montserrat"/>
                        </a:rPr>
                        <a:t>Avg. rent / SF</a:t>
                      </a:r>
                      <a:endParaRPr sz="1000">
                        <a:solidFill>
                          <a:schemeClr val="dk2"/>
                        </a:solidFill>
                        <a:latin typeface="Montserrat"/>
                        <a:ea typeface="Montserrat"/>
                        <a:cs typeface="Montserrat"/>
                        <a:sym typeface="Montserrat"/>
                      </a:endParaRPr>
                    </a:p>
                  </a:txBody>
                  <a:tcPr marT="91425" marB="91425" marR="91425" marL="91425">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rtl="0" algn="l">
                        <a:lnSpc>
                          <a:spcPct val="115000"/>
                        </a:lnSpc>
                        <a:spcBef>
                          <a:spcPts val="0"/>
                        </a:spcBef>
                        <a:spcAft>
                          <a:spcPts val="0"/>
                        </a:spcAft>
                        <a:buNone/>
                      </a:pPr>
                      <a:r>
                        <a:rPr lang="en" sz="1000">
                          <a:solidFill>
                            <a:schemeClr val="dk2"/>
                          </a:solidFill>
                          <a:latin typeface="Montserrat"/>
                          <a:ea typeface="Montserrat"/>
                          <a:cs typeface="Montserrat"/>
                          <a:sym typeface="Montserrat"/>
                        </a:rPr>
                        <a:t>Gross</a:t>
                      </a:r>
                      <a:endParaRPr sz="1000">
                        <a:solidFill>
                          <a:schemeClr val="dk2"/>
                        </a:solidFill>
                        <a:latin typeface="Montserrat"/>
                        <a:ea typeface="Montserrat"/>
                        <a:cs typeface="Montserrat"/>
                        <a:sym typeface="Montserrat"/>
                      </a:endParaRPr>
                    </a:p>
                    <a:p>
                      <a:pPr indent="0" lvl="0" marL="0" rtl="0" algn="l">
                        <a:lnSpc>
                          <a:spcPct val="115000"/>
                        </a:lnSpc>
                        <a:spcBef>
                          <a:spcPts val="400"/>
                        </a:spcBef>
                        <a:spcAft>
                          <a:spcPts val="0"/>
                        </a:spcAft>
                        <a:buNone/>
                      </a:pPr>
                      <a:r>
                        <a:rPr lang="en" sz="1000">
                          <a:solidFill>
                            <a:schemeClr val="dk2"/>
                          </a:solidFill>
                          <a:latin typeface="Montserrat"/>
                          <a:ea typeface="Montserrat"/>
                          <a:cs typeface="Montserrat"/>
                          <a:sym typeface="Montserrat"/>
                        </a:rPr>
                        <a:t>1962</a:t>
                      </a:r>
                      <a:endParaRPr sz="1000">
                        <a:solidFill>
                          <a:schemeClr val="dk2"/>
                        </a:solidFill>
                        <a:latin typeface="Montserrat"/>
                        <a:ea typeface="Montserrat"/>
                        <a:cs typeface="Montserrat"/>
                        <a:sym typeface="Montserrat"/>
                      </a:endParaRPr>
                    </a:p>
                    <a:p>
                      <a:pPr indent="0" lvl="0" marL="0" rtl="0" algn="l">
                        <a:lnSpc>
                          <a:spcPct val="115000"/>
                        </a:lnSpc>
                        <a:spcBef>
                          <a:spcPts val="400"/>
                        </a:spcBef>
                        <a:spcAft>
                          <a:spcPts val="0"/>
                        </a:spcAft>
                        <a:buNone/>
                      </a:pPr>
                      <a:r>
                        <a:rPr lang="en" sz="1000">
                          <a:solidFill>
                            <a:schemeClr val="dk2"/>
                          </a:solidFill>
                          <a:latin typeface="Montserrat"/>
                          <a:ea typeface="Montserrat"/>
                          <a:cs typeface="Montserrat"/>
                          <a:sym typeface="Montserrat"/>
                        </a:rPr>
                        <a:t>1.2 AC</a:t>
                      </a:r>
                      <a:endParaRPr sz="1000">
                        <a:solidFill>
                          <a:schemeClr val="dk2"/>
                        </a:solidFill>
                        <a:latin typeface="Montserrat"/>
                        <a:ea typeface="Montserrat"/>
                        <a:cs typeface="Montserrat"/>
                        <a:sym typeface="Montserrat"/>
                      </a:endParaRPr>
                    </a:p>
                    <a:p>
                      <a:pPr indent="0" lvl="0" marL="0" rtl="0" algn="l">
                        <a:lnSpc>
                          <a:spcPct val="115000"/>
                        </a:lnSpc>
                        <a:spcBef>
                          <a:spcPts val="400"/>
                        </a:spcBef>
                        <a:spcAft>
                          <a:spcPts val="0"/>
                        </a:spcAft>
                        <a:buNone/>
                      </a:pPr>
                      <a:r>
                        <a:rPr lang="en" sz="1000">
                          <a:solidFill>
                            <a:schemeClr val="dk2"/>
                          </a:solidFill>
                          <a:latin typeface="Montserrat"/>
                          <a:ea typeface="Montserrat"/>
                          <a:cs typeface="Montserrat"/>
                          <a:sym typeface="Montserrat"/>
                        </a:rPr>
                        <a:t>735 AC</a:t>
                      </a:r>
                      <a:endParaRPr sz="1000">
                        <a:solidFill>
                          <a:schemeClr val="dk2"/>
                        </a:solidFill>
                        <a:latin typeface="Montserrat"/>
                        <a:ea typeface="Montserrat"/>
                        <a:cs typeface="Montserrat"/>
                        <a:sym typeface="Montserrat"/>
                      </a:endParaRPr>
                    </a:p>
                    <a:p>
                      <a:pPr indent="0" lvl="0" marL="0" rtl="0" algn="l">
                        <a:lnSpc>
                          <a:spcPct val="115000"/>
                        </a:lnSpc>
                        <a:spcBef>
                          <a:spcPts val="400"/>
                        </a:spcBef>
                        <a:spcAft>
                          <a:spcPts val="400"/>
                        </a:spcAft>
                        <a:buNone/>
                      </a:pPr>
                      <a:r>
                        <a:rPr lang="en" sz="1000">
                          <a:solidFill>
                            <a:schemeClr val="dk2"/>
                          </a:solidFill>
                          <a:latin typeface="Montserrat"/>
                          <a:ea typeface="Montserrat"/>
                          <a:cs typeface="Montserrat"/>
                          <a:sym typeface="Montserrat"/>
                        </a:rPr>
                        <a:t>$2.90</a:t>
                      </a:r>
                      <a:endParaRPr sz="1000">
                        <a:solidFill>
                          <a:schemeClr val="dk2"/>
                        </a:solidFill>
                        <a:latin typeface="Montserrat"/>
                        <a:ea typeface="Montserrat"/>
                        <a:cs typeface="Montserrat"/>
                        <a:sym typeface="Montserrat"/>
                      </a:endParaRPr>
                    </a:p>
                  </a:txBody>
                  <a:tcPr marT="91425" marB="91425" marR="91425" marL="91425">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rtl="0" algn="l">
                        <a:lnSpc>
                          <a:spcPct val="115000"/>
                        </a:lnSpc>
                        <a:spcBef>
                          <a:spcPts val="0"/>
                        </a:spcBef>
                        <a:spcAft>
                          <a:spcPts val="0"/>
                        </a:spcAft>
                        <a:buNone/>
                      </a:pPr>
                      <a:r>
                        <a:rPr lang="en" sz="1000">
                          <a:solidFill>
                            <a:schemeClr val="dk2"/>
                          </a:solidFill>
                          <a:latin typeface="Montserrat"/>
                          <a:ea typeface="Montserrat"/>
                          <a:cs typeface="Montserrat"/>
                          <a:sym typeface="Montserrat"/>
                        </a:rPr>
                        <a:t>Space size</a:t>
                      </a:r>
                      <a:endParaRPr sz="1000">
                        <a:solidFill>
                          <a:schemeClr val="dk2"/>
                        </a:solidFill>
                        <a:latin typeface="Montserrat"/>
                        <a:ea typeface="Montserrat"/>
                        <a:cs typeface="Montserrat"/>
                        <a:sym typeface="Montserrat"/>
                      </a:endParaRPr>
                    </a:p>
                    <a:p>
                      <a:pPr indent="0" lvl="0" marL="0" rtl="0" algn="l">
                        <a:lnSpc>
                          <a:spcPct val="115000"/>
                        </a:lnSpc>
                        <a:spcBef>
                          <a:spcPts val="400"/>
                        </a:spcBef>
                        <a:spcAft>
                          <a:spcPts val="0"/>
                        </a:spcAft>
                        <a:buNone/>
                      </a:pPr>
                      <a:r>
                        <a:rPr lang="en" sz="1000">
                          <a:solidFill>
                            <a:schemeClr val="dk2"/>
                          </a:solidFill>
                          <a:latin typeface="Montserrat"/>
                          <a:ea typeface="Montserrat"/>
                          <a:cs typeface="Montserrat"/>
                          <a:sym typeface="Montserrat"/>
                        </a:rPr>
                        <a:t>Bldg size</a:t>
                      </a:r>
                      <a:endParaRPr sz="1000">
                        <a:solidFill>
                          <a:schemeClr val="dk2"/>
                        </a:solidFill>
                        <a:latin typeface="Montserrat"/>
                        <a:ea typeface="Montserrat"/>
                        <a:cs typeface="Montserrat"/>
                        <a:sym typeface="Montserrat"/>
                      </a:endParaRPr>
                    </a:p>
                    <a:p>
                      <a:pPr indent="0" lvl="0" marL="0" rtl="0" algn="l">
                        <a:lnSpc>
                          <a:spcPct val="115000"/>
                        </a:lnSpc>
                        <a:spcBef>
                          <a:spcPts val="400"/>
                        </a:spcBef>
                        <a:spcAft>
                          <a:spcPts val="0"/>
                        </a:spcAft>
                        <a:buNone/>
                      </a:pPr>
                      <a:r>
                        <a:rPr lang="en" sz="1000">
                          <a:solidFill>
                            <a:schemeClr val="dk2"/>
                          </a:solidFill>
                          <a:latin typeface="Montserrat"/>
                          <a:ea typeface="Montserrat"/>
                          <a:cs typeface="Montserrat"/>
                          <a:sym typeface="Montserrat"/>
                        </a:rPr>
                        <a:t>No. units</a:t>
                      </a:r>
                      <a:endParaRPr sz="1000">
                        <a:solidFill>
                          <a:schemeClr val="dk2"/>
                        </a:solidFill>
                        <a:latin typeface="Montserrat"/>
                        <a:ea typeface="Montserrat"/>
                        <a:cs typeface="Montserrat"/>
                        <a:sym typeface="Montserrat"/>
                      </a:endParaRPr>
                    </a:p>
                    <a:p>
                      <a:pPr indent="0" lvl="0" marL="0" rtl="0" algn="l">
                        <a:lnSpc>
                          <a:spcPct val="115000"/>
                        </a:lnSpc>
                        <a:spcBef>
                          <a:spcPts val="400"/>
                        </a:spcBef>
                        <a:spcAft>
                          <a:spcPts val="0"/>
                        </a:spcAft>
                        <a:buNone/>
                      </a:pPr>
                      <a:r>
                        <a:rPr lang="en" sz="1000">
                          <a:solidFill>
                            <a:schemeClr val="dk2"/>
                          </a:solidFill>
                          <a:latin typeface="Montserrat"/>
                          <a:ea typeface="Montserrat"/>
                          <a:cs typeface="Montserrat"/>
                          <a:sym typeface="Montserrat"/>
                        </a:rPr>
                        <a:t>Occupancy</a:t>
                      </a:r>
                      <a:endParaRPr sz="1000">
                        <a:solidFill>
                          <a:schemeClr val="dk2"/>
                        </a:solidFill>
                        <a:latin typeface="Montserrat"/>
                        <a:ea typeface="Montserrat"/>
                        <a:cs typeface="Montserrat"/>
                        <a:sym typeface="Montserrat"/>
                      </a:endParaRPr>
                    </a:p>
                    <a:p>
                      <a:pPr indent="0" lvl="0" marL="0" rtl="0" algn="l">
                        <a:lnSpc>
                          <a:spcPct val="115000"/>
                        </a:lnSpc>
                        <a:spcBef>
                          <a:spcPts val="400"/>
                        </a:spcBef>
                        <a:spcAft>
                          <a:spcPts val="400"/>
                        </a:spcAft>
                        <a:buNone/>
                      </a:pPr>
                      <a:r>
                        <a:rPr lang="en" sz="1000">
                          <a:solidFill>
                            <a:schemeClr val="dk2"/>
                          </a:solidFill>
                          <a:latin typeface="Montserrat"/>
                          <a:ea typeface="Montserrat"/>
                          <a:cs typeface="Montserrat"/>
                          <a:sym typeface="Montserrat"/>
                        </a:rPr>
                        <a:t>Avg. rent</a:t>
                      </a:r>
                      <a:endParaRPr sz="1000">
                        <a:solidFill>
                          <a:schemeClr val="dk2"/>
                        </a:solidFill>
                        <a:latin typeface="Montserrat"/>
                        <a:ea typeface="Montserrat"/>
                        <a:cs typeface="Montserrat"/>
                        <a:sym typeface="Montserrat"/>
                      </a:endParaRPr>
                    </a:p>
                  </a:txBody>
                  <a:tcPr marT="91425" marB="91425" marR="91425" marL="91425">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rtl="0" algn="l">
                        <a:lnSpc>
                          <a:spcPct val="115000"/>
                        </a:lnSpc>
                        <a:spcBef>
                          <a:spcPts val="0"/>
                        </a:spcBef>
                        <a:spcAft>
                          <a:spcPts val="0"/>
                        </a:spcAft>
                        <a:buNone/>
                      </a:pPr>
                      <a:r>
                        <a:rPr lang="en" sz="1000">
                          <a:solidFill>
                            <a:schemeClr val="dk2"/>
                          </a:solidFill>
                          <a:latin typeface="Montserrat"/>
                          <a:ea typeface="Montserrat"/>
                          <a:cs typeface="Montserrat"/>
                          <a:sym typeface="Montserrat"/>
                        </a:rPr>
                        <a:t>138,288 SF</a:t>
                      </a:r>
                      <a:endParaRPr sz="1000">
                        <a:solidFill>
                          <a:schemeClr val="dk2"/>
                        </a:solidFill>
                        <a:latin typeface="Montserrat"/>
                        <a:ea typeface="Montserrat"/>
                        <a:cs typeface="Montserrat"/>
                        <a:sym typeface="Montserrat"/>
                      </a:endParaRPr>
                    </a:p>
                    <a:p>
                      <a:pPr indent="0" lvl="0" marL="0" rtl="0" algn="l">
                        <a:lnSpc>
                          <a:spcPct val="115000"/>
                        </a:lnSpc>
                        <a:spcBef>
                          <a:spcPts val="400"/>
                        </a:spcBef>
                        <a:spcAft>
                          <a:spcPts val="0"/>
                        </a:spcAft>
                        <a:buNone/>
                      </a:pPr>
                      <a:r>
                        <a:rPr lang="en" sz="1000">
                          <a:solidFill>
                            <a:schemeClr val="dk2"/>
                          </a:solidFill>
                          <a:latin typeface="Montserrat"/>
                          <a:ea typeface="Montserrat"/>
                          <a:cs typeface="Montserrat"/>
                          <a:sym typeface="Montserrat"/>
                        </a:rPr>
                        <a:t>150,313 SF</a:t>
                      </a:r>
                      <a:endParaRPr sz="1000">
                        <a:solidFill>
                          <a:schemeClr val="dk2"/>
                        </a:solidFill>
                        <a:latin typeface="Montserrat"/>
                        <a:ea typeface="Montserrat"/>
                        <a:cs typeface="Montserrat"/>
                        <a:sym typeface="Montserrat"/>
                      </a:endParaRPr>
                    </a:p>
                    <a:p>
                      <a:pPr indent="0" lvl="0" marL="0" rtl="0" algn="l">
                        <a:lnSpc>
                          <a:spcPct val="115000"/>
                        </a:lnSpc>
                        <a:spcBef>
                          <a:spcPts val="400"/>
                        </a:spcBef>
                        <a:spcAft>
                          <a:spcPts val="0"/>
                        </a:spcAft>
                        <a:buNone/>
                      </a:pPr>
                      <a:r>
                        <a:rPr lang="en" sz="1000">
                          <a:solidFill>
                            <a:schemeClr val="dk2"/>
                          </a:solidFill>
                          <a:latin typeface="Montserrat"/>
                          <a:ea typeface="Montserrat"/>
                          <a:cs typeface="Montserrat"/>
                          <a:sym typeface="Montserrat"/>
                        </a:rPr>
                        <a:t>188</a:t>
                      </a:r>
                      <a:endParaRPr sz="1000">
                        <a:solidFill>
                          <a:schemeClr val="dk2"/>
                        </a:solidFill>
                        <a:latin typeface="Montserrat"/>
                        <a:ea typeface="Montserrat"/>
                        <a:cs typeface="Montserrat"/>
                        <a:sym typeface="Montserrat"/>
                      </a:endParaRPr>
                    </a:p>
                    <a:p>
                      <a:pPr indent="0" lvl="0" marL="0" rtl="0" algn="l">
                        <a:lnSpc>
                          <a:spcPct val="115000"/>
                        </a:lnSpc>
                        <a:spcBef>
                          <a:spcPts val="400"/>
                        </a:spcBef>
                        <a:spcAft>
                          <a:spcPts val="0"/>
                        </a:spcAft>
                        <a:buNone/>
                      </a:pPr>
                      <a:r>
                        <a:rPr lang="en" sz="1000">
                          <a:solidFill>
                            <a:schemeClr val="dk2"/>
                          </a:solidFill>
                          <a:latin typeface="Montserrat"/>
                          <a:ea typeface="Montserrat"/>
                          <a:cs typeface="Montserrat"/>
                          <a:sym typeface="Montserrat"/>
                        </a:rPr>
                        <a:t>92%</a:t>
                      </a:r>
                      <a:endParaRPr sz="1000">
                        <a:solidFill>
                          <a:schemeClr val="dk2"/>
                        </a:solidFill>
                        <a:latin typeface="Montserrat"/>
                        <a:ea typeface="Montserrat"/>
                        <a:cs typeface="Montserrat"/>
                        <a:sym typeface="Montserrat"/>
                      </a:endParaRPr>
                    </a:p>
                    <a:p>
                      <a:pPr indent="0" lvl="0" marL="0" rtl="0" algn="l">
                        <a:lnSpc>
                          <a:spcPct val="115000"/>
                        </a:lnSpc>
                        <a:spcBef>
                          <a:spcPts val="400"/>
                        </a:spcBef>
                        <a:spcAft>
                          <a:spcPts val="400"/>
                        </a:spcAft>
                        <a:buNone/>
                      </a:pPr>
                      <a:r>
                        <a:rPr lang="en" sz="1000">
                          <a:solidFill>
                            <a:schemeClr val="dk2"/>
                          </a:solidFill>
                          <a:latin typeface="Montserrat"/>
                          <a:ea typeface="Montserrat"/>
                          <a:cs typeface="Montserrat"/>
                          <a:sym typeface="Montserrat"/>
                        </a:rPr>
                        <a:t>$2,130</a:t>
                      </a:r>
                      <a:endParaRPr sz="1000">
                        <a:solidFill>
                          <a:schemeClr val="dk2"/>
                        </a:solidFill>
                        <a:latin typeface="Montserrat"/>
                        <a:ea typeface="Montserrat"/>
                        <a:cs typeface="Montserrat"/>
                        <a:sym typeface="Montserrat"/>
                      </a:endParaRPr>
                    </a:p>
                  </a:txBody>
                  <a:tcPr marT="91425" marB="91425" marR="91425" marL="91425">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r>
              <a:tr h="100000">
                <a:tc>
                  <a:txBody>
                    <a:bodyPr/>
                    <a:lstStyle/>
                    <a:p>
                      <a:pPr indent="0" lvl="0" marL="0" rtl="0" algn="l">
                        <a:spcBef>
                          <a:spcPts val="0"/>
                        </a:spcBef>
                        <a:spcAft>
                          <a:spcPts val="0"/>
                        </a:spcAft>
                        <a:buNone/>
                      </a:pPr>
                      <a:r>
                        <a:t/>
                      </a:r>
                      <a:endParaRPr/>
                    </a:p>
                  </a:txBody>
                  <a:tcPr marT="91425" marB="91425" marR="91425" marL="91425">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rtl="0" algn="l">
                        <a:lnSpc>
                          <a:spcPct val="150000"/>
                        </a:lnSpc>
                        <a:spcBef>
                          <a:spcPts val="0"/>
                        </a:spcBef>
                        <a:spcAft>
                          <a:spcPts val="0"/>
                        </a:spcAft>
                        <a:buNone/>
                      </a:pPr>
                      <a:r>
                        <a:t/>
                      </a:r>
                      <a:endParaRPr b="1" sz="1000">
                        <a:solidFill>
                          <a:schemeClr val="dk2"/>
                        </a:solidFill>
                        <a:latin typeface="Montserrat"/>
                        <a:ea typeface="Montserrat"/>
                        <a:cs typeface="Montserrat"/>
                        <a:sym typeface="Montserrat"/>
                      </a:endParaRPr>
                    </a:p>
                  </a:txBody>
                  <a:tcPr marT="91425" marB="91425" marR="91425" marL="91425">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rtl="0" algn="l">
                        <a:spcBef>
                          <a:spcPts val="0"/>
                        </a:spcBef>
                        <a:spcAft>
                          <a:spcPts val="0"/>
                        </a:spcAft>
                        <a:buNone/>
                      </a:pPr>
                      <a:r>
                        <a:t/>
                      </a:r>
                      <a:endParaRPr/>
                    </a:p>
                  </a:txBody>
                  <a:tcPr marT="91425" marB="91425" marR="91425" marL="91425">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rtl="0" algn="l">
                        <a:lnSpc>
                          <a:spcPct val="150000"/>
                        </a:lnSpc>
                        <a:spcBef>
                          <a:spcPts val="0"/>
                        </a:spcBef>
                        <a:spcAft>
                          <a:spcPts val="0"/>
                        </a:spcAft>
                        <a:buNone/>
                      </a:pPr>
                      <a:r>
                        <a:t/>
                      </a:r>
                      <a:endParaRPr b="1" sz="1000">
                        <a:solidFill>
                          <a:schemeClr val="dk2"/>
                        </a:solidFill>
                        <a:latin typeface="Montserrat"/>
                        <a:ea typeface="Montserrat"/>
                        <a:cs typeface="Montserrat"/>
                        <a:sym typeface="Montserrat"/>
                      </a:endParaRPr>
                    </a:p>
                  </a:txBody>
                  <a:tcPr marT="91425" marB="91425" marR="91425" marL="91425">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r>
              <a:tr h="100000">
                <a:tc>
                  <a:txBody>
                    <a:bodyPr/>
                    <a:lstStyle/>
                    <a:p>
                      <a:pPr indent="0" lvl="0" marL="0" rtl="0" algn="l">
                        <a:spcBef>
                          <a:spcPts val="0"/>
                        </a:spcBef>
                        <a:spcAft>
                          <a:spcPts val="0"/>
                        </a:spcAft>
                        <a:buNone/>
                      </a:pPr>
                      <a:r>
                        <a:t/>
                      </a:r>
                      <a:endParaRPr/>
                    </a:p>
                  </a:txBody>
                  <a:tcPr marT="91425" marB="91425" marR="91425" marL="91425">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rtl="0" algn="l">
                        <a:lnSpc>
                          <a:spcPct val="150000"/>
                        </a:lnSpc>
                        <a:spcBef>
                          <a:spcPts val="0"/>
                        </a:spcBef>
                        <a:spcAft>
                          <a:spcPts val="0"/>
                        </a:spcAft>
                        <a:buNone/>
                      </a:pPr>
                      <a:r>
                        <a:t/>
                      </a:r>
                      <a:endParaRPr b="1" sz="1000">
                        <a:solidFill>
                          <a:schemeClr val="dk2"/>
                        </a:solidFill>
                        <a:latin typeface="Montserrat"/>
                        <a:ea typeface="Montserrat"/>
                        <a:cs typeface="Montserrat"/>
                        <a:sym typeface="Montserrat"/>
                      </a:endParaRPr>
                    </a:p>
                  </a:txBody>
                  <a:tcPr marT="91425" marB="91425" marR="91425" marL="91425">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rtl="0" algn="l">
                        <a:lnSpc>
                          <a:spcPct val="150000"/>
                        </a:lnSpc>
                        <a:spcBef>
                          <a:spcPts val="0"/>
                        </a:spcBef>
                        <a:spcAft>
                          <a:spcPts val="0"/>
                        </a:spcAft>
                        <a:buNone/>
                      </a:pPr>
                      <a:r>
                        <a:t/>
                      </a:r>
                      <a:endParaRPr b="1" sz="1000">
                        <a:solidFill>
                          <a:schemeClr val="dk2"/>
                        </a:solidFill>
                        <a:latin typeface="Montserrat"/>
                        <a:ea typeface="Montserrat"/>
                        <a:cs typeface="Montserrat"/>
                        <a:sym typeface="Montserrat"/>
                      </a:endParaRPr>
                    </a:p>
                  </a:txBody>
                  <a:tcPr marT="91425" marB="91425" marR="91425" marL="91425">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rtl="0" algn="l">
                        <a:lnSpc>
                          <a:spcPct val="150000"/>
                        </a:lnSpc>
                        <a:spcBef>
                          <a:spcPts val="0"/>
                        </a:spcBef>
                        <a:spcAft>
                          <a:spcPts val="0"/>
                        </a:spcAft>
                        <a:buNone/>
                      </a:pPr>
                      <a:r>
                        <a:t/>
                      </a:r>
                      <a:endParaRPr b="1" sz="1000">
                        <a:solidFill>
                          <a:schemeClr val="dk2"/>
                        </a:solidFill>
                        <a:latin typeface="Montserrat"/>
                        <a:ea typeface="Montserrat"/>
                        <a:cs typeface="Montserrat"/>
                        <a:sym typeface="Montserrat"/>
                      </a:endParaRPr>
                    </a:p>
                  </a:txBody>
                  <a:tcPr marT="91425" marB="91425" marR="91425" marL="91425">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r>
            </a:tbl>
          </a:graphicData>
        </a:graphic>
      </p:graphicFrame>
      <p:graphicFrame>
        <p:nvGraphicFramePr>
          <p:cNvPr id="202" name="Google Shape;202;p26"/>
          <p:cNvGraphicFramePr/>
          <p:nvPr/>
        </p:nvGraphicFramePr>
        <p:xfrm>
          <a:off x="4332957" y="5335069"/>
          <a:ext cx="3000000" cy="3000000"/>
        </p:xfrm>
        <a:graphic>
          <a:graphicData uri="http://schemas.openxmlformats.org/drawingml/2006/table">
            <a:tbl>
              <a:tblPr>
                <a:noFill/>
                <a:tableStyleId>{14D47D52-66CE-4A08-A884-438E3A053E4B}</a:tableStyleId>
              </a:tblPr>
              <a:tblGrid>
                <a:gridCol w="1257300"/>
                <a:gridCol w="1257300"/>
                <a:gridCol w="1257300"/>
                <a:gridCol w="1257300"/>
              </a:tblGrid>
              <a:tr h="257225">
                <a:tc gridSpan="4">
                  <a:txBody>
                    <a:bodyPr/>
                    <a:lstStyle/>
                    <a:p>
                      <a:pPr indent="0" lvl="0" marL="0" rtl="0" algn="l">
                        <a:lnSpc>
                          <a:spcPct val="115000"/>
                        </a:lnSpc>
                        <a:spcBef>
                          <a:spcPts val="0"/>
                        </a:spcBef>
                        <a:spcAft>
                          <a:spcPts val="0"/>
                        </a:spcAft>
                        <a:buClr>
                          <a:schemeClr val="dk1"/>
                        </a:buClr>
                        <a:buSzPts val="1100"/>
                        <a:buFont typeface="Arial"/>
                        <a:buNone/>
                      </a:pPr>
                      <a:r>
                        <a:rPr b="1" lang="en" sz="1000">
                          <a:solidFill>
                            <a:schemeClr val="accent1"/>
                          </a:solidFill>
                          <a:latin typeface="Montserrat"/>
                          <a:ea typeface="Montserrat"/>
                          <a:cs typeface="Montserrat"/>
                          <a:sym typeface="Montserrat"/>
                        </a:rPr>
                        <a:t>COMPARABLE PROPERTY #2</a:t>
                      </a:r>
                      <a:endParaRPr b="1" sz="1000">
                        <a:solidFill>
                          <a:schemeClr val="accent1"/>
                        </a:solidFill>
                        <a:latin typeface="Montserrat"/>
                        <a:ea typeface="Montserrat"/>
                        <a:cs typeface="Montserrat"/>
                        <a:sym typeface="Montserrat"/>
                      </a:endParaRPr>
                    </a:p>
                    <a:p>
                      <a:pPr indent="0" lvl="0" marL="0" rtl="0" algn="l">
                        <a:lnSpc>
                          <a:spcPct val="115000"/>
                        </a:lnSpc>
                        <a:spcBef>
                          <a:spcPts val="0"/>
                        </a:spcBef>
                        <a:spcAft>
                          <a:spcPts val="0"/>
                        </a:spcAft>
                        <a:buNone/>
                      </a:pPr>
                      <a:r>
                        <a:rPr lang="en" sz="1000">
                          <a:solidFill>
                            <a:schemeClr val="dk2"/>
                          </a:solidFill>
                          <a:latin typeface="Montserrat"/>
                          <a:ea typeface="Montserrat"/>
                          <a:cs typeface="Montserrat"/>
                          <a:sym typeface="Montserrat"/>
                        </a:rPr>
                        <a:t>Street address | City, State, Zip</a:t>
                      </a:r>
                      <a:endParaRPr b="1" sz="1000">
                        <a:solidFill>
                          <a:schemeClr val="dk2"/>
                        </a:solidFill>
                        <a:latin typeface="Montserrat"/>
                        <a:ea typeface="Montserrat"/>
                        <a:cs typeface="Montserrat"/>
                        <a:sym typeface="Montserrat"/>
                      </a:endParaRPr>
                    </a:p>
                  </a:txBody>
                  <a:tcPr marT="91425" marB="91425" marR="91425" marL="91425">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hMerge="1"/>
                <a:tc hMerge="1"/>
                <a:tc hMerge="1"/>
              </a:tr>
              <a:tr h="100000">
                <a:tc>
                  <a:txBody>
                    <a:bodyPr/>
                    <a:lstStyle/>
                    <a:p>
                      <a:pPr indent="0" lvl="0" marL="0" rtl="0" algn="l">
                        <a:lnSpc>
                          <a:spcPct val="115000"/>
                        </a:lnSpc>
                        <a:spcBef>
                          <a:spcPts val="0"/>
                        </a:spcBef>
                        <a:spcAft>
                          <a:spcPts val="0"/>
                        </a:spcAft>
                        <a:buClr>
                          <a:schemeClr val="dk1"/>
                        </a:buClr>
                        <a:buSzPts val="1100"/>
                        <a:buFont typeface="Arial"/>
                        <a:buNone/>
                      </a:pPr>
                      <a:r>
                        <a:rPr lang="en" sz="1000">
                          <a:solidFill>
                            <a:schemeClr val="dk2"/>
                          </a:solidFill>
                          <a:latin typeface="Montserrat"/>
                          <a:ea typeface="Montserrat"/>
                          <a:cs typeface="Montserrat"/>
                          <a:sym typeface="Montserrat"/>
                        </a:rPr>
                        <a:t>Lease type</a:t>
                      </a:r>
                      <a:endParaRPr sz="1000">
                        <a:solidFill>
                          <a:schemeClr val="dk2"/>
                        </a:solidFill>
                        <a:latin typeface="Montserrat"/>
                        <a:ea typeface="Montserrat"/>
                        <a:cs typeface="Montserrat"/>
                        <a:sym typeface="Montserrat"/>
                      </a:endParaRPr>
                    </a:p>
                    <a:p>
                      <a:pPr indent="0" lvl="0" marL="0" rtl="0" algn="l">
                        <a:lnSpc>
                          <a:spcPct val="115000"/>
                        </a:lnSpc>
                        <a:spcBef>
                          <a:spcPts val="400"/>
                        </a:spcBef>
                        <a:spcAft>
                          <a:spcPts val="0"/>
                        </a:spcAft>
                        <a:buClr>
                          <a:schemeClr val="dk1"/>
                        </a:buClr>
                        <a:buSzPts val="1100"/>
                        <a:buFont typeface="Arial"/>
                        <a:buNone/>
                      </a:pPr>
                      <a:r>
                        <a:rPr lang="en" sz="1000">
                          <a:solidFill>
                            <a:schemeClr val="dk2"/>
                          </a:solidFill>
                          <a:latin typeface="Montserrat"/>
                          <a:ea typeface="Montserrat"/>
                          <a:cs typeface="Montserrat"/>
                          <a:sym typeface="Montserrat"/>
                        </a:rPr>
                        <a:t>Year built</a:t>
                      </a:r>
                      <a:endParaRPr sz="1000">
                        <a:solidFill>
                          <a:schemeClr val="dk2"/>
                        </a:solidFill>
                        <a:latin typeface="Montserrat"/>
                        <a:ea typeface="Montserrat"/>
                        <a:cs typeface="Montserrat"/>
                        <a:sym typeface="Montserrat"/>
                      </a:endParaRPr>
                    </a:p>
                    <a:p>
                      <a:pPr indent="0" lvl="0" marL="0" rtl="0" algn="l">
                        <a:lnSpc>
                          <a:spcPct val="115000"/>
                        </a:lnSpc>
                        <a:spcBef>
                          <a:spcPts val="400"/>
                        </a:spcBef>
                        <a:spcAft>
                          <a:spcPts val="0"/>
                        </a:spcAft>
                        <a:buClr>
                          <a:schemeClr val="dk1"/>
                        </a:buClr>
                        <a:buSzPts val="1100"/>
                        <a:buFont typeface="Arial"/>
                        <a:buNone/>
                      </a:pPr>
                      <a:r>
                        <a:rPr lang="en" sz="1000">
                          <a:solidFill>
                            <a:schemeClr val="dk2"/>
                          </a:solidFill>
                          <a:latin typeface="Montserrat"/>
                          <a:ea typeface="Montserrat"/>
                          <a:cs typeface="Montserrat"/>
                          <a:sym typeface="Montserrat"/>
                        </a:rPr>
                        <a:t>Lot size</a:t>
                      </a:r>
                      <a:endParaRPr sz="1000">
                        <a:solidFill>
                          <a:schemeClr val="dk2"/>
                        </a:solidFill>
                        <a:latin typeface="Montserrat"/>
                        <a:ea typeface="Montserrat"/>
                        <a:cs typeface="Montserrat"/>
                        <a:sym typeface="Montserrat"/>
                      </a:endParaRPr>
                    </a:p>
                    <a:p>
                      <a:pPr indent="0" lvl="0" marL="0" rtl="0" algn="l">
                        <a:lnSpc>
                          <a:spcPct val="115000"/>
                        </a:lnSpc>
                        <a:spcBef>
                          <a:spcPts val="400"/>
                        </a:spcBef>
                        <a:spcAft>
                          <a:spcPts val="0"/>
                        </a:spcAft>
                        <a:buClr>
                          <a:schemeClr val="dk1"/>
                        </a:buClr>
                        <a:buSzPts val="1100"/>
                        <a:buFont typeface="Arial"/>
                        <a:buNone/>
                      </a:pPr>
                      <a:r>
                        <a:rPr lang="en" sz="1000">
                          <a:solidFill>
                            <a:schemeClr val="dk2"/>
                          </a:solidFill>
                          <a:latin typeface="Montserrat"/>
                          <a:ea typeface="Montserrat"/>
                          <a:cs typeface="Montserrat"/>
                          <a:sym typeface="Montserrat"/>
                        </a:rPr>
                        <a:t>Avg. size</a:t>
                      </a:r>
                      <a:endParaRPr sz="1000">
                        <a:solidFill>
                          <a:schemeClr val="dk2"/>
                        </a:solidFill>
                        <a:latin typeface="Montserrat"/>
                        <a:ea typeface="Montserrat"/>
                        <a:cs typeface="Montserrat"/>
                        <a:sym typeface="Montserrat"/>
                      </a:endParaRPr>
                    </a:p>
                    <a:p>
                      <a:pPr indent="0" lvl="0" marL="0" rtl="0" algn="l">
                        <a:lnSpc>
                          <a:spcPct val="115000"/>
                        </a:lnSpc>
                        <a:spcBef>
                          <a:spcPts val="400"/>
                        </a:spcBef>
                        <a:spcAft>
                          <a:spcPts val="400"/>
                        </a:spcAft>
                        <a:buClr>
                          <a:schemeClr val="dk1"/>
                        </a:buClr>
                        <a:buSzPts val="1100"/>
                        <a:buFont typeface="Arial"/>
                        <a:buNone/>
                      </a:pPr>
                      <a:r>
                        <a:rPr lang="en" sz="1000">
                          <a:solidFill>
                            <a:schemeClr val="dk2"/>
                          </a:solidFill>
                          <a:latin typeface="Montserrat"/>
                          <a:ea typeface="Montserrat"/>
                          <a:cs typeface="Montserrat"/>
                          <a:sym typeface="Montserrat"/>
                        </a:rPr>
                        <a:t>Avg. rent / SF</a:t>
                      </a:r>
                      <a:endParaRPr sz="1000">
                        <a:solidFill>
                          <a:schemeClr val="dk2"/>
                        </a:solidFill>
                        <a:latin typeface="Montserrat"/>
                        <a:ea typeface="Montserrat"/>
                        <a:cs typeface="Montserrat"/>
                        <a:sym typeface="Montserrat"/>
                      </a:endParaRPr>
                    </a:p>
                  </a:txBody>
                  <a:tcPr marT="91425" marB="91425" marR="91425" marL="91425">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rtl="0" algn="l">
                        <a:lnSpc>
                          <a:spcPct val="115000"/>
                        </a:lnSpc>
                        <a:spcBef>
                          <a:spcPts val="0"/>
                        </a:spcBef>
                        <a:spcAft>
                          <a:spcPts val="0"/>
                        </a:spcAft>
                        <a:buNone/>
                      </a:pPr>
                      <a:r>
                        <a:rPr lang="en" sz="1000">
                          <a:solidFill>
                            <a:schemeClr val="dk2"/>
                          </a:solidFill>
                          <a:latin typeface="Montserrat"/>
                          <a:ea typeface="Montserrat"/>
                          <a:cs typeface="Montserrat"/>
                          <a:sym typeface="Montserrat"/>
                        </a:rPr>
                        <a:t>Gross</a:t>
                      </a:r>
                      <a:endParaRPr sz="1000">
                        <a:solidFill>
                          <a:schemeClr val="dk2"/>
                        </a:solidFill>
                        <a:latin typeface="Montserrat"/>
                        <a:ea typeface="Montserrat"/>
                        <a:cs typeface="Montserrat"/>
                        <a:sym typeface="Montserrat"/>
                      </a:endParaRPr>
                    </a:p>
                    <a:p>
                      <a:pPr indent="0" lvl="0" marL="0" rtl="0" algn="l">
                        <a:lnSpc>
                          <a:spcPct val="115000"/>
                        </a:lnSpc>
                        <a:spcBef>
                          <a:spcPts val="400"/>
                        </a:spcBef>
                        <a:spcAft>
                          <a:spcPts val="0"/>
                        </a:spcAft>
                        <a:buNone/>
                      </a:pPr>
                      <a:r>
                        <a:rPr lang="en" sz="1000">
                          <a:solidFill>
                            <a:schemeClr val="dk2"/>
                          </a:solidFill>
                          <a:latin typeface="Montserrat"/>
                          <a:ea typeface="Montserrat"/>
                          <a:cs typeface="Montserrat"/>
                          <a:sym typeface="Montserrat"/>
                        </a:rPr>
                        <a:t>1966</a:t>
                      </a:r>
                      <a:endParaRPr sz="1000">
                        <a:solidFill>
                          <a:schemeClr val="dk2"/>
                        </a:solidFill>
                        <a:latin typeface="Montserrat"/>
                        <a:ea typeface="Montserrat"/>
                        <a:cs typeface="Montserrat"/>
                        <a:sym typeface="Montserrat"/>
                      </a:endParaRPr>
                    </a:p>
                    <a:p>
                      <a:pPr indent="0" lvl="0" marL="0" rtl="0" algn="l">
                        <a:lnSpc>
                          <a:spcPct val="115000"/>
                        </a:lnSpc>
                        <a:spcBef>
                          <a:spcPts val="400"/>
                        </a:spcBef>
                        <a:spcAft>
                          <a:spcPts val="0"/>
                        </a:spcAft>
                        <a:buNone/>
                      </a:pPr>
                      <a:r>
                        <a:rPr lang="en" sz="1000">
                          <a:solidFill>
                            <a:schemeClr val="dk2"/>
                          </a:solidFill>
                          <a:latin typeface="Montserrat"/>
                          <a:ea typeface="Montserrat"/>
                          <a:cs typeface="Montserrat"/>
                          <a:sym typeface="Montserrat"/>
                        </a:rPr>
                        <a:t>0.75 AC</a:t>
                      </a:r>
                      <a:endParaRPr sz="1000">
                        <a:solidFill>
                          <a:schemeClr val="dk2"/>
                        </a:solidFill>
                        <a:latin typeface="Montserrat"/>
                        <a:ea typeface="Montserrat"/>
                        <a:cs typeface="Montserrat"/>
                        <a:sym typeface="Montserrat"/>
                      </a:endParaRPr>
                    </a:p>
                    <a:p>
                      <a:pPr indent="0" lvl="0" marL="0" rtl="0" algn="l">
                        <a:lnSpc>
                          <a:spcPct val="115000"/>
                        </a:lnSpc>
                        <a:spcBef>
                          <a:spcPts val="400"/>
                        </a:spcBef>
                        <a:spcAft>
                          <a:spcPts val="0"/>
                        </a:spcAft>
                        <a:buNone/>
                      </a:pPr>
                      <a:r>
                        <a:rPr lang="en" sz="1000">
                          <a:solidFill>
                            <a:schemeClr val="dk2"/>
                          </a:solidFill>
                          <a:latin typeface="Montserrat"/>
                          <a:ea typeface="Montserrat"/>
                          <a:cs typeface="Montserrat"/>
                          <a:sym typeface="Montserrat"/>
                        </a:rPr>
                        <a:t>821 SF</a:t>
                      </a:r>
                      <a:endParaRPr sz="1000">
                        <a:solidFill>
                          <a:schemeClr val="dk2"/>
                        </a:solidFill>
                        <a:latin typeface="Montserrat"/>
                        <a:ea typeface="Montserrat"/>
                        <a:cs typeface="Montserrat"/>
                        <a:sym typeface="Montserrat"/>
                      </a:endParaRPr>
                    </a:p>
                    <a:p>
                      <a:pPr indent="0" lvl="0" marL="0" rtl="0" algn="l">
                        <a:lnSpc>
                          <a:spcPct val="115000"/>
                        </a:lnSpc>
                        <a:spcBef>
                          <a:spcPts val="400"/>
                        </a:spcBef>
                        <a:spcAft>
                          <a:spcPts val="400"/>
                        </a:spcAft>
                        <a:buNone/>
                      </a:pPr>
                      <a:r>
                        <a:rPr lang="en" sz="1000">
                          <a:solidFill>
                            <a:schemeClr val="dk2"/>
                          </a:solidFill>
                          <a:latin typeface="Montserrat"/>
                          <a:ea typeface="Montserrat"/>
                          <a:cs typeface="Montserrat"/>
                          <a:sym typeface="Montserrat"/>
                        </a:rPr>
                        <a:t>$3.96</a:t>
                      </a:r>
                      <a:endParaRPr sz="1000">
                        <a:solidFill>
                          <a:schemeClr val="dk2"/>
                        </a:solidFill>
                        <a:latin typeface="Montserrat"/>
                        <a:ea typeface="Montserrat"/>
                        <a:cs typeface="Montserrat"/>
                        <a:sym typeface="Montserrat"/>
                      </a:endParaRPr>
                    </a:p>
                  </a:txBody>
                  <a:tcPr marT="91425" marB="91425" marR="91425" marL="91425">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rtl="0" algn="l">
                        <a:lnSpc>
                          <a:spcPct val="115000"/>
                        </a:lnSpc>
                        <a:spcBef>
                          <a:spcPts val="0"/>
                        </a:spcBef>
                        <a:spcAft>
                          <a:spcPts val="0"/>
                        </a:spcAft>
                        <a:buClr>
                          <a:schemeClr val="dk1"/>
                        </a:buClr>
                        <a:buSzPts val="1100"/>
                        <a:buFont typeface="Arial"/>
                        <a:buNone/>
                      </a:pPr>
                      <a:r>
                        <a:rPr lang="en" sz="1000">
                          <a:solidFill>
                            <a:schemeClr val="dk2"/>
                          </a:solidFill>
                          <a:latin typeface="Montserrat"/>
                          <a:ea typeface="Montserrat"/>
                          <a:cs typeface="Montserrat"/>
                          <a:sym typeface="Montserrat"/>
                        </a:rPr>
                        <a:t>Space size</a:t>
                      </a:r>
                      <a:endParaRPr sz="1000">
                        <a:solidFill>
                          <a:schemeClr val="dk2"/>
                        </a:solidFill>
                        <a:latin typeface="Montserrat"/>
                        <a:ea typeface="Montserrat"/>
                        <a:cs typeface="Montserrat"/>
                        <a:sym typeface="Montserrat"/>
                      </a:endParaRPr>
                    </a:p>
                    <a:p>
                      <a:pPr indent="0" lvl="0" marL="0" rtl="0" algn="l">
                        <a:lnSpc>
                          <a:spcPct val="115000"/>
                        </a:lnSpc>
                        <a:spcBef>
                          <a:spcPts val="400"/>
                        </a:spcBef>
                        <a:spcAft>
                          <a:spcPts val="0"/>
                        </a:spcAft>
                        <a:buClr>
                          <a:schemeClr val="dk1"/>
                        </a:buClr>
                        <a:buSzPts val="1100"/>
                        <a:buFont typeface="Arial"/>
                        <a:buNone/>
                      </a:pPr>
                      <a:r>
                        <a:rPr lang="en" sz="1000">
                          <a:solidFill>
                            <a:schemeClr val="dk2"/>
                          </a:solidFill>
                          <a:latin typeface="Montserrat"/>
                          <a:ea typeface="Montserrat"/>
                          <a:cs typeface="Montserrat"/>
                          <a:sym typeface="Montserrat"/>
                        </a:rPr>
                        <a:t>Bldg size</a:t>
                      </a:r>
                      <a:endParaRPr sz="1000">
                        <a:solidFill>
                          <a:schemeClr val="dk2"/>
                        </a:solidFill>
                        <a:latin typeface="Montserrat"/>
                        <a:ea typeface="Montserrat"/>
                        <a:cs typeface="Montserrat"/>
                        <a:sym typeface="Montserrat"/>
                      </a:endParaRPr>
                    </a:p>
                    <a:p>
                      <a:pPr indent="0" lvl="0" marL="0" rtl="0" algn="l">
                        <a:lnSpc>
                          <a:spcPct val="115000"/>
                        </a:lnSpc>
                        <a:spcBef>
                          <a:spcPts val="400"/>
                        </a:spcBef>
                        <a:spcAft>
                          <a:spcPts val="0"/>
                        </a:spcAft>
                        <a:buClr>
                          <a:schemeClr val="dk1"/>
                        </a:buClr>
                        <a:buSzPts val="1100"/>
                        <a:buFont typeface="Arial"/>
                        <a:buNone/>
                      </a:pPr>
                      <a:r>
                        <a:rPr lang="en" sz="1000">
                          <a:solidFill>
                            <a:schemeClr val="dk2"/>
                          </a:solidFill>
                          <a:latin typeface="Montserrat"/>
                          <a:ea typeface="Montserrat"/>
                          <a:cs typeface="Montserrat"/>
                          <a:sym typeface="Montserrat"/>
                        </a:rPr>
                        <a:t>No. units</a:t>
                      </a:r>
                      <a:endParaRPr sz="1000">
                        <a:solidFill>
                          <a:schemeClr val="dk2"/>
                        </a:solidFill>
                        <a:latin typeface="Montserrat"/>
                        <a:ea typeface="Montserrat"/>
                        <a:cs typeface="Montserrat"/>
                        <a:sym typeface="Montserrat"/>
                      </a:endParaRPr>
                    </a:p>
                    <a:p>
                      <a:pPr indent="0" lvl="0" marL="0" rtl="0" algn="l">
                        <a:lnSpc>
                          <a:spcPct val="115000"/>
                        </a:lnSpc>
                        <a:spcBef>
                          <a:spcPts val="400"/>
                        </a:spcBef>
                        <a:spcAft>
                          <a:spcPts val="0"/>
                        </a:spcAft>
                        <a:buClr>
                          <a:schemeClr val="dk1"/>
                        </a:buClr>
                        <a:buSzPts val="1100"/>
                        <a:buFont typeface="Arial"/>
                        <a:buNone/>
                      </a:pPr>
                      <a:r>
                        <a:rPr lang="en" sz="1000">
                          <a:solidFill>
                            <a:schemeClr val="dk2"/>
                          </a:solidFill>
                          <a:latin typeface="Montserrat"/>
                          <a:ea typeface="Montserrat"/>
                          <a:cs typeface="Montserrat"/>
                          <a:sym typeface="Montserrat"/>
                        </a:rPr>
                        <a:t>Occupancy</a:t>
                      </a:r>
                      <a:endParaRPr sz="1000">
                        <a:solidFill>
                          <a:schemeClr val="dk2"/>
                        </a:solidFill>
                        <a:latin typeface="Montserrat"/>
                        <a:ea typeface="Montserrat"/>
                        <a:cs typeface="Montserrat"/>
                        <a:sym typeface="Montserrat"/>
                      </a:endParaRPr>
                    </a:p>
                    <a:p>
                      <a:pPr indent="0" lvl="0" marL="0" rtl="0" algn="l">
                        <a:lnSpc>
                          <a:spcPct val="115000"/>
                        </a:lnSpc>
                        <a:spcBef>
                          <a:spcPts val="400"/>
                        </a:spcBef>
                        <a:spcAft>
                          <a:spcPts val="400"/>
                        </a:spcAft>
                        <a:buClr>
                          <a:schemeClr val="dk1"/>
                        </a:buClr>
                        <a:buSzPts val="1100"/>
                        <a:buFont typeface="Arial"/>
                        <a:buNone/>
                      </a:pPr>
                      <a:r>
                        <a:rPr lang="en" sz="1000">
                          <a:solidFill>
                            <a:schemeClr val="dk2"/>
                          </a:solidFill>
                          <a:latin typeface="Montserrat"/>
                          <a:ea typeface="Montserrat"/>
                          <a:cs typeface="Montserrat"/>
                          <a:sym typeface="Montserrat"/>
                        </a:rPr>
                        <a:t>Avg. rent</a:t>
                      </a:r>
                      <a:endParaRPr sz="1000">
                        <a:solidFill>
                          <a:schemeClr val="dk2"/>
                        </a:solidFill>
                        <a:latin typeface="Montserrat"/>
                        <a:ea typeface="Montserrat"/>
                        <a:cs typeface="Montserrat"/>
                        <a:sym typeface="Montserrat"/>
                      </a:endParaRPr>
                    </a:p>
                  </a:txBody>
                  <a:tcPr marT="91425" marB="91425" marR="91425" marL="91425">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a:txBody>
                    <a:bodyPr/>
                    <a:lstStyle/>
                    <a:p>
                      <a:pPr indent="0" lvl="0" marL="0" rtl="0" algn="l">
                        <a:lnSpc>
                          <a:spcPct val="115000"/>
                        </a:lnSpc>
                        <a:spcBef>
                          <a:spcPts val="0"/>
                        </a:spcBef>
                        <a:spcAft>
                          <a:spcPts val="0"/>
                        </a:spcAft>
                        <a:buNone/>
                      </a:pPr>
                      <a:r>
                        <a:rPr lang="en" sz="1000">
                          <a:solidFill>
                            <a:schemeClr val="dk2"/>
                          </a:solidFill>
                          <a:latin typeface="Montserrat"/>
                          <a:ea typeface="Montserrat"/>
                          <a:cs typeface="Montserrat"/>
                          <a:sym typeface="Montserrat"/>
                        </a:rPr>
                        <a:t>72,280 SF</a:t>
                      </a:r>
                      <a:endParaRPr sz="1000">
                        <a:solidFill>
                          <a:schemeClr val="dk2"/>
                        </a:solidFill>
                        <a:latin typeface="Montserrat"/>
                        <a:ea typeface="Montserrat"/>
                        <a:cs typeface="Montserrat"/>
                        <a:sym typeface="Montserrat"/>
                      </a:endParaRPr>
                    </a:p>
                    <a:p>
                      <a:pPr indent="0" lvl="0" marL="0" rtl="0" algn="l">
                        <a:lnSpc>
                          <a:spcPct val="115000"/>
                        </a:lnSpc>
                        <a:spcBef>
                          <a:spcPts val="400"/>
                        </a:spcBef>
                        <a:spcAft>
                          <a:spcPts val="0"/>
                        </a:spcAft>
                        <a:buNone/>
                      </a:pPr>
                      <a:r>
                        <a:rPr lang="en" sz="1000">
                          <a:solidFill>
                            <a:schemeClr val="dk2"/>
                          </a:solidFill>
                          <a:latin typeface="Montserrat"/>
                          <a:ea typeface="Montserrat"/>
                          <a:cs typeface="Montserrat"/>
                          <a:sym typeface="Montserrat"/>
                        </a:rPr>
                        <a:t>214,000 SF</a:t>
                      </a:r>
                      <a:br>
                        <a:rPr lang="en" sz="1000">
                          <a:solidFill>
                            <a:schemeClr val="dk2"/>
                          </a:solidFill>
                          <a:latin typeface="Montserrat"/>
                          <a:ea typeface="Montserrat"/>
                          <a:cs typeface="Montserrat"/>
                          <a:sym typeface="Montserrat"/>
                        </a:rPr>
                      </a:br>
                      <a:r>
                        <a:rPr lang="en" sz="1000">
                          <a:solidFill>
                            <a:schemeClr val="dk2"/>
                          </a:solidFill>
                          <a:latin typeface="Montserrat"/>
                          <a:ea typeface="Montserrat"/>
                          <a:cs typeface="Montserrat"/>
                          <a:sym typeface="Montserrat"/>
                        </a:rPr>
                        <a:t>88</a:t>
                      </a:r>
                      <a:endParaRPr sz="1000">
                        <a:solidFill>
                          <a:schemeClr val="dk2"/>
                        </a:solidFill>
                        <a:latin typeface="Montserrat"/>
                        <a:ea typeface="Montserrat"/>
                        <a:cs typeface="Montserrat"/>
                        <a:sym typeface="Montserrat"/>
                      </a:endParaRPr>
                    </a:p>
                    <a:p>
                      <a:pPr indent="0" lvl="0" marL="0" rtl="0" algn="l">
                        <a:lnSpc>
                          <a:spcPct val="115000"/>
                        </a:lnSpc>
                        <a:spcBef>
                          <a:spcPts val="400"/>
                        </a:spcBef>
                        <a:spcAft>
                          <a:spcPts val="0"/>
                        </a:spcAft>
                        <a:buNone/>
                      </a:pPr>
                      <a:r>
                        <a:rPr lang="en" sz="1000">
                          <a:solidFill>
                            <a:schemeClr val="dk2"/>
                          </a:solidFill>
                          <a:latin typeface="Montserrat"/>
                          <a:ea typeface="Montserrat"/>
                          <a:cs typeface="Montserrat"/>
                          <a:sym typeface="Montserrat"/>
                        </a:rPr>
                        <a:t>94%</a:t>
                      </a:r>
                      <a:endParaRPr sz="1000">
                        <a:solidFill>
                          <a:schemeClr val="dk2"/>
                        </a:solidFill>
                        <a:latin typeface="Montserrat"/>
                        <a:ea typeface="Montserrat"/>
                        <a:cs typeface="Montserrat"/>
                        <a:sym typeface="Montserrat"/>
                      </a:endParaRPr>
                    </a:p>
                    <a:p>
                      <a:pPr indent="0" lvl="0" marL="0" rtl="0" algn="l">
                        <a:lnSpc>
                          <a:spcPct val="115000"/>
                        </a:lnSpc>
                        <a:spcBef>
                          <a:spcPts val="400"/>
                        </a:spcBef>
                        <a:spcAft>
                          <a:spcPts val="400"/>
                        </a:spcAft>
                        <a:buNone/>
                      </a:pPr>
                      <a:r>
                        <a:rPr lang="en" sz="1000">
                          <a:solidFill>
                            <a:schemeClr val="dk2"/>
                          </a:solidFill>
                          <a:latin typeface="Montserrat"/>
                          <a:ea typeface="Montserrat"/>
                          <a:cs typeface="Montserrat"/>
                          <a:sym typeface="Montserrat"/>
                        </a:rPr>
                        <a:t>3,249</a:t>
                      </a:r>
                      <a:endParaRPr sz="1000">
                        <a:solidFill>
                          <a:schemeClr val="dk2"/>
                        </a:solidFill>
                        <a:latin typeface="Montserrat"/>
                        <a:ea typeface="Montserrat"/>
                        <a:cs typeface="Montserrat"/>
                        <a:sym typeface="Montserrat"/>
                      </a:endParaRPr>
                    </a:p>
                  </a:txBody>
                  <a:tcPr marT="91425" marB="91425" marR="91425" marL="91425">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r>
            </a:tbl>
          </a:graphicData>
        </a:graphic>
      </p:graphicFrame>
      <p:cxnSp>
        <p:nvCxnSpPr>
          <p:cNvPr id="203" name="Google Shape;203;p26"/>
          <p:cNvCxnSpPr/>
          <p:nvPr/>
        </p:nvCxnSpPr>
        <p:spPr>
          <a:xfrm>
            <a:off x="4333000" y="3212225"/>
            <a:ext cx="5026200" cy="0"/>
          </a:xfrm>
          <a:prstGeom prst="straightConnector1">
            <a:avLst/>
          </a:prstGeom>
          <a:noFill/>
          <a:ln cap="flat" cmpd="sng" w="9525">
            <a:solidFill>
              <a:srgbClr val="B7B7B7"/>
            </a:solidFill>
            <a:prstDash val="solid"/>
            <a:round/>
            <a:headEnd len="med" w="med" type="none"/>
            <a:tailEnd len="med" w="med" type="none"/>
          </a:ln>
        </p:spPr>
      </p:cxnSp>
      <p:pic>
        <p:nvPicPr>
          <p:cNvPr id="204" name="Google Shape;204;p26"/>
          <p:cNvPicPr preferRelativeResize="0"/>
          <p:nvPr/>
        </p:nvPicPr>
        <p:blipFill rotWithShape="1">
          <a:blip r:embed="rId3">
            <a:alphaModFix/>
          </a:blip>
          <a:srcRect b="35716" l="33229" r="33229" t="35714"/>
          <a:stretch/>
        </p:blipFill>
        <p:spPr>
          <a:xfrm>
            <a:off x="693450" y="1461350"/>
            <a:ext cx="3354302" cy="1607099"/>
          </a:xfrm>
          <a:prstGeom prst="rect">
            <a:avLst/>
          </a:prstGeom>
          <a:noFill/>
          <a:ln>
            <a:noFill/>
          </a:ln>
        </p:spPr>
      </p:pic>
      <p:pic>
        <p:nvPicPr>
          <p:cNvPr id="205" name="Google Shape;205;p26"/>
          <p:cNvPicPr preferRelativeResize="0"/>
          <p:nvPr/>
        </p:nvPicPr>
        <p:blipFill rotWithShape="1">
          <a:blip r:embed="rId3">
            <a:alphaModFix/>
          </a:blip>
          <a:srcRect b="35716" l="33229" r="33229" t="35714"/>
          <a:stretch/>
        </p:blipFill>
        <p:spPr>
          <a:xfrm>
            <a:off x="693450" y="3398213"/>
            <a:ext cx="3354302" cy="1607099"/>
          </a:xfrm>
          <a:prstGeom prst="rect">
            <a:avLst/>
          </a:prstGeom>
          <a:noFill/>
          <a:ln>
            <a:noFill/>
          </a:ln>
        </p:spPr>
      </p:pic>
      <p:pic>
        <p:nvPicPr>
          <p:cNvPr id="206" name="Google Shape;206;p26"/>
          <p:cNvPicPr preferRelativeResize="0"/>
          <p:nvPr/>
        </p:nvPicPr>
        <p:blipFill rotWithShape="1">
          <a:blip r:embed="rId3">
            <a:alphaModFix/>
          </a:blip>
          <a:srcRect b="35716" l="33229" r="33229" t="35714"/>
          <a:stretch/>
        </p:blipFill>
        <p:spPr>
          <a:xfrm>
            <a:off x="693450" y="5335063"/>
            <a:ext cx="3354302" cy="1607099"/>
          </a:xfrm>
          <a:prstGeom prst="rect">
            <a:avLst/>
          </a:prstGeom>
          <a:noFill/>
          <a:ln>
            <a:noFill/>
          </a:ln>
        </p:spPr>
      </p:pic>
      <p:sp>
        <p:nvSpPr>
          <p:cNvPr id="207" name="Google Shape;207;p26"/>
          <p:cNvSpPr txBox="1"/>
          <p:nvPr>
            <p:ph idx="12" type="sldNum"/>
          </p:nvPr>
        </p:nvSpPr>
        <p:spPr>
          <a:xfrm>
            <a:off x="6973103" y="7364925"/>
            <a:ext cx="2506500" cy="407100"/>
          </a:xfrm>
          <a:prstGeom prst="rect">
            <a:avLst/>
          </a:prstGeom>
        </p:spPr>
        <p:txBody>
          <a:bodyPr anchorCtr="0" anchor="ctr" bIns="113100" lIns="113100" spcFirstLastPara="1" rIns="113100" wrap="square" tIns="113100">
            <a:noAutofit/>
          </a:bodyPr>
          <a:lstStyle/>
          <a:p>
            <a:pPr indent="0" lvl="0" marL="0" rtl="0" algn="r">
              <a:spcBef>
                <a:spcPts val="0"/>
              </a:spcBef>
              <a:spcAft>
                <a:spcPts val="0"/>
              </a:spcAft>
              <a:buNone/>
            </a:pPr>
            <a:r>
              <a:rPr lang="en"/>
              <a:t>Page </a:t>
            </a:r>
            <a:fld id="{00000000-1234-1234-1234-123412341234}" type="slidenum">
              <a:rPr lang="en"/>
              <a:t>‹#›</a:t>
            </a:fld>
            <a:endParaRPr/>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FFF"/>
        </a:solidFill>
      </p:bgPr>
    </p:bg>
    <p:spTree>
      <p:nvGrpSpPr>
        <p:cNvPr id="211" name="Shape 211"/>
        <p:cNvGrpSpPr/>
        <p:nvPr/>
      </p:nvGrpSpPr>
      <p:grpSpPr>
        <a:xfrm>
          <a:off x="0" y="0"/>
          <a:ext cx="0" cy="0"/>
          <a:chOff x="0" y="0"/>
          <a:chExt cx="0" cy="0"/>
        </a:xfrm>
      </p:grpSpPr>
      <p:sp>
        <p:nvSpPr>
          <p:cNvPr id="212" name="Google Shape;212;p27"/>
          <p:cNvSpPr txBox="1"/>
          <p:nvPr>
            <p:ph idx="4294967295" type="subTitle"/>
          </p:nvPr>
        </p:nvSpPr>
        <p:spPr>
          <a:xfrm>
            <a:off x="549029" y="508257"/>
            <a:ext cx="9189600" cy="572100"/>
          </a:xfrm>
          <a:prstGeom prst="rect">
            <a:avLst/>
          </a:prstGeom>
        </p:spPr>
        <p:txBody>
          <a:bodyPr anchorCtr="0" anchor="t" bIns="113100" lIns="113100" spcFirstLastPara="1" rIns="113100" wrap="square" tIns="113100">
            <a:noAutofit/>
          </a:bodyPr>
          <a:lstStyle/>
          <a:p>
            <a:pPr indent="0" lvl="0" marL="0" rtl="0" algn="l">
              <a:lnSpc>
                <a:spcPct val="115000"/>
              </a:lnSpc>
              <a:spcBef>
                <a:spcPts val="0"/>
              </a:spcBef>
              <a:spcAft>
                <a:spcPts val="2000"/>
              </a:spcAft>
              <a:buNone/>
            </a:pPr>
            <a:r>
              <a:rPr lang="en" sz="2200">
                <a:solidFill>
                  <a:schemeClr val="accent1"/>
                </a:solidFill>
              </a:rPr>
              <a:t>Rent</a:t>
            </a:r>
            <a:r>
              <a:rPr lang="en" sz="2200">
                <a:solidFill>
                  <a:schemeClr val="accent1"/>
                </a:solidFill>
              </a:rPr>
              <a:t> Comps Summary</a:t>
            </a:r>
            <a:endParaRPr i="1" sz="2200">
              <a:solidFill>
                <a:schemeClr val="accent1"/>
              </a:solidFill>
              <a:latin typeface="Montserrat"/>
              <a:ea typeface="Montserrat"/>
              <a:cs typeface="Montserrat"/>
              <a:sym typeface="Montserrat"/>
            </a:endParaRPr>
          </a:p>
        </p:txBody>
      </p:sp>
      <p:graphicFrame>
        <p:nvGraphicFramePr>
          <p:cNvPr id="213" name="Google Shape;213;p27"/>
          <p:cNvGraphicFramePr/>
          <p:nvPr/>
        </p:nvGraphicFramePr>
        <p:xfrm>
          <a:off x="699604" y="3290566"/>
          <a:ext cx="3000000" cy="3000000"/>
        </p:xfrm>
        <a:graphic>
          <a:graphicData uri="http://schemas.openxmlformats.org/drawingml/2006/table">
            <a:tbl>
              <a:tblPr>
                <a:noFill/>
                <a:tableStyleId>{14D47D52-66CE-4A08-A884-438E3A053E4B}</a:tableStyleId>
              </a:tblPr>
              <a:tblGrid>
                <a:gridCol w="1240800"/>
                <a:gridCol w="1240800"/>
                <a:gridCol w="1240800"/>
                <a:gridCol w="1240800"/>
                <a:gridCol w="1240800"/>
                <a:gridCol w="1240800"/>
                <a:gridCol w="1240800"/>
              </a:tblGrid>
              <a:tr h="611250">
                <a:tc gridSpan="2">
                  <a:txBody>
                    <a:bodyPr/>
                    <a:lstStyle/>
                    <a:p>
                      <a:pPr indent="0" lvl="0" marL="0" rtl="0" algn="l">
                        <a:lnSpc>
                          <a:spcPct val="115000"/>
                        </a:lnSpc>
                        <a:spcBef>
                          <a:spcPts val="0"/>
                        </a:spcBef>
                        <a:spcAft>
                          <a:spcPts val="0"/>
                        </a:spcAft>
                        <a:buNone/>
                      </a:pPr>
                      <a:r>
                        <a:rPr b="1" lang="en" sz="1000">
                          <a:solidFill>
                            <a:schemeClr val="accent1"/>
                          </a:solidFill>
                          <a:latin typeface="Montserrat"/>
                          <a:ea typeface="Montserrat"/>
                          <a:cs typeface="Montserrat"/>
                          <a:sym typeface="Montserrat"/>
                        </a:rPr>
                        <a:t>SALE COMPS</a:t>
                      </a:r>
                      <a:endParaRPr b="1" sz="1000">
                        <a:solidFill>
                          <a:schemeClr val="accent1"/>
                        </a:solidFill>
                        <a:latin typeface="Montserrat"/>
                        <a:ea typeface="Montserrat"/>
                        <a:cs typeface="Montserrat"/>
                        <a:sym typeface="Montserrat"/>
                      </a:endParaRPr>
                    </a:p>
                    <a:p>
                      <a:pPr indent="0" lvl="0" marL="0" rtl="0" algn="l">
                        <a:lnSpc>
                          <a:spcPct val="115000"/>
                        </a:lnSpc>
                        <a:spcBef>
                          <a:spcPts val="1000"/>
                        </a:spcBef>
                        <a:spcAft>
                          <a:spcPts val="400"/>
                        </a:spcAft>
                        <a:buNone/>
                      </a:pPr>
                      <a:r>
                        <a:rPr b="1" lang="en" sz="1000">
                          <a:solidFill>
                            <a:schemeClr val="dk2"/>
                          </a:solidFill>
                          <a:latin typeface="Montserrat"/>
                          <a:ea typeface="Montserrat"/>
                          <a:cs typeface="Montserrat"/>
                          <a:sym typeface="Montserrat"/>
                        </a:rPr>
                        <a:t>Building Name</a:t>
                      </a:r>
                      <a:br>
                        <a:rPr b="1" lang="en" sz="1000">
                          <a:solidFill>
                            <a:schemeClr val="dk2"/>
                          </a:solidFill>
                          <a:latin typeface="Montserrat"/>
                          <a:ea typeface="Montserrat"/>
                          <a:cs typeface="Montserrat"/>
                          <a:sym typeface="Montserrat"/>
                        </a:rPr>
                      </a:br>
                      <a:r>
                        <a:rPr lang="en" sz="1000">
                          <a:solidFill>
                            <a:schemeClr val="dk2"/>
                          </a:solidFill>
                          <a:latin typeface="Montserrat"/>
                          <a:ea typeface="Montserrat"/>
                          <a:cs typeface="Montserrat"/>
                          <a:sym typeface="Montserrat"/>
                        </a:rPr>
                        <a:t>Street Address</a:t>
                      </a:r>
                      <a:br>
                        <a:rPr lang="en" sz="1000">
                          <a:solidFill>
                            <a:schemeClr val="dk2"/>
                          </a:solidFill>
                          <a:latin typeface="Montserrat"/>
                          <a:ea typeface="Montserrat"/>
                          <a:cs typeface="Montserrat"/>
                          <a:sym typeface="Montserrat"/>
                        </a:rPr>
                      </a:br>
                      <a:r>
                        <a:rPr lang="en" sz="1000">
                          <a:solidFill>
                            <a:schemeClr val="dk2"/>
                          </a:solidFill>
                          <a:latin typeface="Montserrat"/>
                          <a:ea typeface="Montserrat"/>
                          <a:cs typeface="Montserrat"/>
                          <a:sym typeface="Montserrat"/>
                        </a:rPr>
                        <a:t>City, State, Zip</a:t>
                      </a:r>
                      <a:endParaRPr sz="1000">
                        <a:solidFill>
                          <a:schemeClr val="dk2"/>
                        </a:solidFill>
                        <a:latin typeface="Montserrat"/>
                        <a:ea typeface="Montserrat"/>
                        <a:cs typeface="Montserrat"/>
                        <a:sym typeface="Montserrat"/>
                      </a:endParaRPr>
                    </a:p>
                  </a:txBody>
                  <a:tcPr marT="91425" marB="91425"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hMerge="1"/>
                <a:tc>
                  <a:txBody>
                    <a:bodyPr/>
                    <a:lstStyle/>
                    <a:p>
                      <a:pPr indent="0" lvl="0" marL="0" rtl="0" algn="r">
                        <a:lnSpc>
                          <a:spcPct val="115000"/>
                        </a:lnSpc>
                        <a:spcBef>
                          <a:spcPts val="0"/>
                        </a:spcBef>
                        <a:spcAft>
                          <a:spcPts val="0"/>
                        </a:spcAft>
                        <a:buClr>
                          <a:schemeClr val="dk1"/>
                        </a:buClr>
                        <a:buSzPts val="1100"/>
                        <a:buFont typeface="Arial"/>
                        <a:buNone/>
                      </a:pPr>
                      <a:r>
                        <a:rPr b="1" lang="en" sz="1000">
                          <a:solidFill>
                            <a:schemeClr val="accent1"/>
                          </a:solidFill>
                          <a:latin typeface="Montserrat"/>
                          <a:ea typeface="Montserrat"/>
                          <a:cs typeface="Montserrat"/>
                          <a:sym typeface="Montserrat"/>
                        </a:rPr>
                        <a:t>PRICE/SF/YR</a:t>
                      </a:r>
                      <a:endParaRPr b="1" sz="1000">
                        <a:solidFill>
                          <a:schemeClr val="accent1"/>
                        </a:solidFill>
                        <a:latin typeface="Montserrat"/>
                        <a:ea typeface="Montserrat"/>
                        <a:cs typeface="Montserrat"/>
                        <a:sym typeface="Montserrat"/>
                      </a:endParaRPr>
                    </a:p>
                    <a:p>
                      <a:pPr indent="0" lvl="0" marL="0" rtl="0" algn="r">
                        <a:lnSpc>
                          <a:spcPct val="115000"/>
                        </a:lnSpc>
                        <a:spcBef>
                          <a:spcPts val="1000"/>
                        </a:spcBef>
                        <a:spcAft>
                          <a:spcPts val="400"/>
                        </a:spcAft>
                        <a:buNone/>
                      </a:pPr>
                      <a:r>
                        <a:rPr lang="en" sz="1000">
                          <a:solidFill>
                            <a:schemeClr val="dk2"/>
                          </a:solidFill>
                          <a:latin typeface="Montserrat"/>
                          <a:ea typeface="Montserrat"/>
                          <a:cs typeface="Montserrat"/>
                          <a:sym typeface="Montserrat"/>
                        </a:rPr>
                        <a:t>-</a:t>
                      </a:r>
                      <a:endParaRPr sz="1000">
                        <a:solidFill>
                          <a:schemeClr val="dk2"/>
                        </a:solidFill>
                        <a:latin typeface="Montserrat"/>
                        <a:ea typeface="Montserrat"/>
                        <a:cs typeface="Montserrat"/>
                        <a:sym typeface="Montserrat"/>
                      </a:endParaRPr>
                    </a:p>
                  </a:txBody>
                  <a:tcPr marT="91425" marB="91425"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0" rtl="0" algn="r">
                        <a:lnSpc>
                          <a:spcPct val="115000"/>
                        </a:lnSpc>
                        <a:spcBef>
                          <a:spcPts val="0"/>
                        </a:spcBef>
                        <a:spcAft>
                          <a:spcPts val="0"/>
                        </a:spcAft>
                        <a:buClr>
                          <a:schemeClr val="dk1"/>
                        </a:buClr>
                        <a:buSzPts val="1100"/>
                        <a:buFont typeface="Arial"/>
                        <a:buNone/>
                      </a:pPr>
                      <a:r>
                        <a:rPr b="1" lang="en" sz="1000">
                          <a:solidFill>
                            <a:schemeClr val="accent1"/>
                          </a:solidFill>
                          <a:latin typeface="Montserrat"/>
                          <a:ea typeface="Montserrat"/>
                          <a:cs typeface="Montserrat"/>
                          <a:sym typeface="Montserrat"/>
                        </a:rPr>
                        <a:t>AVAILABLE SF</a:t>
                      </a:r>
                      <a:endParaRPr b="1" sz="1000">
                        <a:solidFill>
                          <a:schemeClr val="accent1"/>
                        </a:solidFill>
                        <a:latin typeface="Montserrat"/>
                        <a:ea typeface="Montserrat"/>
                        <a:cs typeface="Montserrat"/>
                        <a:sym typeface="Montserrat"/>
                      </a:endParaRPr>
                    </a:p>
                    <a:p>
                      <a:pPr indent="0" lvl="0" marL="0" rtl="0" algn="r">
                        <a:lnSpc>
                          <a:spcPct val="115000"/>
                        </a:lnSpc>
                        <a:spcBef>
                          <a:spcPts val="1000"/>
                        </a:spcBef>
                        <a:spcAft>
                          <a:spcPts val="400"/>
                        </a:spcAft>
                        <a:buNone/>
                      </a:pPr>
                      <a:r>
                        <a:rPr lang="en" sz="1000">
                          <a:solidFill>
                            <a:schemeClr val="dk2"/>
                          </a:solidFill>
                          <a:latin typeface="Montserrat"/>
                          <a:ea typeface="Montserrat"/>
                          <a:cs typeface="Montserrat"/>
                          <a:sym typeface="Montserrat"/>
                        </a:rPr>
                        <a:t>138,288, SF</a:t>
                      </a:r>
                      <a:endParaRPr b="1" sz="1000">
                        <a:solidFill>
                          <a:srgbClr val="073763"/>
                        </a:solidFill>
                        <a:latin typeface="Montserrat"/>
                        <a:ea typeface="Montserrat"/>
                        <a:cs typeface="Montserrat"/>
                        <a:sym typeface="Montserrat"/>
                      </a:endParaRPr>
                    </a:p>
                  </a:txBody>
                  <a:tcPr marT="91425" marB="91425"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0" rtl="0" algn="r">
                        <a:lnSpc>
                          <a:spcPct val="115000"/>
                        </a:lnSpc>
                        <a:spcBef>
                          <a:spcPts val="0"/>
                        </a:spcBef>
                        <a:spcAft>
                          <a:spcPts val="0"/>
                        </a:spcAft>
                        <a:buClr>
                          <a:schemeClr val="dk1"/>
                        </a:buClr>
                        <a:buSzPts val="1100"/>
                        <a:buFont typeface="Arial"/>
                        <a:buNone/>
                      </a:pPr>
                      <a:r>
                        <a:rPr b="1" lang="en" sz="1000">
                          <a:solidFill>
                            <a:schemeClr val="accent1"/>
                          </a:solidFill>
                          <a:latin typeface="Montserrat"/>
                          <a:ea typeface="Montserrat"/>
                          <a:cs typeface="Montserrat"/>
                          <a:sym typeface="Montserrat"/>
                        </a:rPr>
                        <a:t>BLDG SF</a:t>
                      </a:r>
                      <a:endParaRPr b="1" sz="1000">
                        <a:solidFill>
                          <a:schemeClr val="accent1"/>
                        </a:solidFill>
                        <a:latin typeface="Montserrat"/>
                        <a:ea typeface="Montserrat"/>
                        <a:cs typeface="Montserrat"/>
                        <a:sym typeface="Montserrat"/>
                      </a:endParaRPr>
                    </a:p>
                    <a:p>
                      <a:pPr indent="0" lvl="0" marL="0" rtl="0" algn="r">
                        <a:lnSpc>
                          <a:spcPct val="115000"/>
                        </a:lnSpc>
                        <a:spcBef>
                          <a:spcPts val="1000"/>
                        </a:spcBef>
                        <a:spcAft>
                          <a:spcPts val="400"/>
                        </a:spcAft>
                        <a:buClr>
                          <a:schemeClr val="dk1"/>
                        </a:buClr>
                        <a:buSzPts val="1100"/>
                        <a:buFont typeface="Arial"/>
                        <a:buNone/>
                      </a:pPr>
                      <a:r>
                        <a:rPr lang="en" sz="1000">
                          <a:solidFill>
                            <a:schemeClr val="dk2"/>
                          </a:solidFill>
                          <a:latin typeface="Montserrat"/>
                          <a:ea typeface="Montserrat"/>
                          <a:cs typeface="Montserrat"/>
                          <a:sym typeface="Montserrat"/>
                        </a:rPr>
                        <a:t>150,313 SF</a:t>
                      </a:r>
                      <a:endParaRPr b="1" sz="1000">
                        <a:solidFill>
                          <a:srgbClr val="073763"/>
                        </a:solidFill>
                        <a:latin typeface="Montserrat"/>
                        <a:ea typeface="Montserrat"/>
                        <a:cs typeface="Montserrat"/>
                        <a:sym typeface="Montserrat"/>
                      </a:endParaRPr>
                    </a:p>
                  </a:txBody>
                  <a:tcPr marT="91425" marB="91425"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0" rtl="0" algn="r">
                        <a:lnSpc>
                          <a:spcPct val="115000"/>
                        </a:lnSpc>
                        <a:spcBef>
                          <a:spcPts val="0"/>
                        </a:spcBef>
                        <a:spcAft>
                          <a:spcPts val="0"/>
                        </a:spcAft>
                        <a:buClr>
                          <a:schemeClr val="dk1"/>
                        </a:buClr>
                        <a:buSzPts val="1100"/>
                        <a:buFont typeface="Arial"/>
                        <a:buNone/>
                      </a:pPr>
                      <a:r>
                        <a:rPr b="1" lang="en" sz="1000">
                          <a:solidFill>
                            <a:schemeClr val="accent1"/>
                          </a:solidFill>
                          <a:latin typeface="Montserrat"/>
                          <a:ea typeface="Montserrat"/>
                          <a:cs typeface="Montserrat"/>
                          <a:sym typeface="Montserrat"/>
                        </a:rPr>
                        <a:t># OF UNITS</a:t>
                      </a:r>
                      <a:endParaRPr b="1" sz="1000">
                        <a:solidFill>
                          <a:schemeClr val="accent1"/>
                        </a:solidFill>
                        <a:latin typeface="Montserrat"/>
                        <a:ea typeface="Montserrat"/>
                        <a:cs typeface="Montserrat"/>
                        <a:sym typeface="Montserrat"/>
                      </a:endParaRPr>
                    </a:p>
                    <a:p>
                      <a:pPr indent="0" lvl="0" marL="0" rtl="0" algn="r">
                        <a:lnSpc>
                          <a:spcPct val="115000"/>
                        </a:lnSpc>
                        <a:spcBef>
                          <a:spcPts val="1000"/>
                        </a:spcBef>
                        <a:spcAft>
                          <a:spcPts val="400"/>
                        </a:spcAft>
                        <a:buClr>
                          <a:schemeClr val="dk1"/>
                        </a:buClr>
                        <a:buSzPts val="1100"/>
                        <a:buFont typeface="Arial"/>
                        <a:buNone/>
                      </a:pPr>
                      <a:r>
                        <a:rPr lang="en" sz="1000">
                          <a:solidFill>
                            <a:schemeClr val="dk2"/>
                          </a:solidFill>
                          <a:latin typeface="Montserrat"/>
                          <a:ea typeface="Montserrat"/>
                          <a:cs typeface="Montserrat"/>
                          <a:sym typeface="Montserrat"/>
                        </a:rPr>
                        <a:t>188</a:t>
                      </a:r>
                      <a:endParaRPr b="1" sz="1000">
                        <a:solidFill>
                          <a:srgbClr val="073763"/>
                        </a:solidFill>
                        <a:latin typeface="Montserrat"/>
                        <a:ea typeface="Montserrat"/>
                        <a:cs typeface="Montserrat"/>
                        <a:sym typeface="Montserrat"/>
                      </a:endParaRPr>
                    </a:p>
                  </a:txBody>
                  <a:tcPr marT="91425" marB="91425"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0" rtl="0" algn="r">
                        <a:lnSpc>
                          <a:spcPct val="115000"/>
                        </a:lnSpc>
                        <a:spcBef>
                          <a:spcPts val="0"/>
                        </a:spcBef>
                        <a:spcAft>
                          <a:spcPts val="0"/>
                        </a:spcAft>
                        <a:buClr>
                          <a:schemeClr val="dk1"/>
                        </a:buClr>
                        <a:buSzPts val="1100"/>
                        <a:buFont typeface="Arial"/>
                        <a:buNone/>
                      </a:pPr>
                      <a:r>
                        <a:rPr b="1" lang="en" sz="1000">
                          <a:solidFill>
                            <a:schemeClr val="accent1"/>
                          </a:solidFill>
                          <a:latin typeface="Montserrat"/>
                          <a:ea typeface="Montserrat"/>
                          <a:cs typeface="Montserrat"/>
                          <a:sym typeface="Montserrat"/>
                        </a:rPr>
                        <a:t>OCCUPANCY</a:t>
                      </a:r>
                      <a:endParaRPr b="1" sz="1000">
                        <a:solidFill>
                          <a:schemeClr val="accent1"/>
                        </a:solidFill>
                        <a:latin typeface="Montserrat"/>
                        <a:ea typeface="Montserrat"/>
                        <a:cs typeface="Montserrat"/>
                        <a:sym typeface="Montserrat"/>
                      </a:endParaRPr>
                    </a:p>
                    <a:p>
                      <a:pPr indent="0" lvl="0" marL="0" rtl="0" algn="r">
                        <a:lnSpc>
                          <a:spcPct val="115000"/>
                        </a:lnSpc>
                        <a:spcBef>
                          <a:spcPts val="1000"/>
                        </a:spcBef>
                        <a:spcAft>
                          <a:spcPts val="400"/>
                        </a:spcAft>
                        <a:buClr>
                          <a:schemeClr val="dk1"/>
                        </a:buClr>
                        <a:buSzPts val="1100"/>
                        <a:buFont typeface="Arial"/>
                        <a:buNone/>
                      </a:pPr>
                      <a:r>
                        <a:rPr lang="en" sz="1000">
                          <a:solidFill>
                            <a:schemeClr val="dk2"/>
                          </a:solidFill>
                          <a:latin typeface="Montserrat"/>
                          <a:ea typeface="Montserrat"/>
                          <a:cs typeface="Montserrat"/>
                          <a:sym typeface="Montserrat"/>
                        </a:rPr>
                        <a:t>92%</a:t>
                      </a:r>
                      <a:endParaRPr b="1" sz="1000">
                        <a:solidFill>
                          <a:srgbClr val="073763"/>
                        </a:solidFill>
                        <a:latin typeface="Montserrat"/>
                        <a:ea typeface="Montserrat"/>
                        <a:cs typeface="Montserrat"/>
                        <a:sym typeface="Montserrat"/>
                      </a:endParaRPr>
                    </a:p>
                  </a:txBody>
                  <a:tcPr marT="91425" marB="91425"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r>
              <a:tr h="100000">
                <a:tc gridSpan="2">
                  <a:txBody>
                    <a:bodyPr/>
                    <a:lstStyle/>
                    <a:p>
                      <a:pPr indent="0" lvl="0" marL="0" rtl="0" algn="l">
                        <a:lnSpc>
                          <a:spcPct val="115000"/>
                        </a:lnSpc>
                        <a:spcBef>
                          <a:spcPts val="0"/>
                        </a:spcBef>
                        <a:spcAft>
                          <a:spcPts val="400"/>
                        </a:spcAft>
                        <a:buNone/>
                      </a:pPr>
                      <a:r>
                        <a:rPr b="1" lang="en" sz="1000">
                          <a:solidFill>
                            <a:schemeClr val="dk2"/>
                          </a:solidFill>
                          <a:latin typeface="Montserrat"/>
                          <a:ea typeface="Montserrat"/>
                          <a:cs typeface="Montserrat"/>
                          <a:sym typeface="Montserrat"/>
                        </a:rPr>
                        <a:t>Building Name</a:t>
                      </a:r>
                      <a:br>
                        <a:rPr b="1" lang="en" sz="1000">
                          <a:solidFill>
                            <a:schemeClr val="dk2"/>
                          </a:solidFill>
                          <a:latin typeface="Montserrat"/>
                          <a:ea typeface="Montserrat"/>
                          <a:cs typeface="Montserrat"/>
                          <a:sym typeface="Montserrat"/>
                        </a:rPr>
                      </a:br>
                      <a:r>
                        <a:rPr lang="en" sz="1000">
                          <a:solidFill>
                            <a:schemeClr val="dk2"/>
                          </a:solidFill>
                          <a:latin typeface="Montserrat"/>
                          <a:ea typeface="Montserrat"/>
                          <a:cs typeface="Montserrat"/>
                          <a:sym typeface="Montserrat"/>
                        </a:rPr>
                        <a:t>Street Address</a:t>
                      </a:r>
                      <a:br>
                        <a:rPr lang="en" sz="1000">
                          <a:solidFill>
                            <a:schemeClr val="dk2"/>
                          </a:solidFill>
                          <a:latin typeface="Montserrat"/>
                          <a:ea typeface="Montserrat"/>
                          <a:cs typeface="Montserrat"/>
                          <a:sym typeface="Montserrat"/>
                        </a:rPr>
                      </a:br>
                      <a:r>
                        <a:rPr lang="en" sz="1000">
                          <a:solidFill>
                            <a:schemeClr val="dk2"/>
                          </a:solidFill>
                          <a:latin typeface="Montserrat"/>
                          <a:ea typeface="Montserrat"/>
                          <a:cs typeface="Montserrat"/>
                          <a:sym typeface="Montserrat"/>
                        </a:rPr>
                        <a:t>City, State, Zip</a:t>
                      </a:r>
                      <a:endParaRPr b="1" sz="1000">
                        <a:solidFill>
                          <a:schemeClr val="dk2"/>
                        </a:solidFill>
                        <a:latin typeface="Montserrat"/>
                        <a:ea typeface="Montserrat"/>
                        <a:cs typeface="Montserrat"/>
                        <a:sym typeface="Montserrat"/>
                      </a:endParaRPr>
                    </a:p>
                  </a:txBody>
                  <a:tcPr marT="91425" marB="91425"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hMerge="1"/>
                <a:tc>
                  <a:txBody>
                    <a:bodyPr/>
                    <a:lstStyle/>
                    <a:p>
                      <a:pPr indent="0" lvl="0" marL="0" rtl="0" algn="r">
                        <a:lnSpc>
                          <a:spcPct val="115000"/>
                        </a:lnSpc>
                        <a:spcBef>
                          <a:spcPts val="0"/>
                        </a:spcBef>
                        <a:spcAft>
                          <a:spcPts val="400"/>
                        </a:spcAft>
                        <a:buNone/>
                      </a:pPr>
                      <a:r>
                        <a:rPr lang="en" sz="1000">
                          <a:solidFill>
                            <a:schemeClr val="dk2"/>
                          </a:solidFill>
                          <a:latin typeface="Montserrat"/>
                          <a:ea typeface="Montserrat"/>
                          <a:cs typeface="Montserrat"/>
                          <a:sym typeface="Montserrat"/>
                        </a:rPr>
                        <a:t>-</a:t>
                      </a:r>
                      <a:endParaRPr b="1" sz="1000">
                        <a:solidFill>
                          <a:schemeClr val="dk2"/>
                        </a:solidFill>
                        <a:latin typeface="Montserrat"/>
                        <a:ea typeface="Montserrat"/>
                        <a:cs typeface="Montserrat"/>
                        <a:sym typeface="Montserrat"/>
                      </a:endParaRPr>
                    </a:p>
                  </a:txBody>
                  <a:tcPr marT="91425" marB="91425"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0" rtl="0" algn="r">
                        <a:lnSpc>
                          <a:spcPct val="115000"/>
                        </a:lnSpc>
                        <a:spcBef>
                          <a:spcPts val="0"/>
                        </a:spcBef>
                        <a:spcAft>
                          <a:spcPts val="0"/>
                        </a:spcAft>
                        <a:buNone/>
                      </a:pPr>
                      <a:r>
                        <a:rPr lang="en" sz="1000">
                          <a:solidFill>
                            <a:schemeClr val="dk2"/>
                          </a:solidFill>
                          <a:latin typeface="Montserrat"/>
                          <a:ea typeface="Montserrat"/>
                          <a:cs typeface="Montserrat"/>
                          <a:sym typeface="Montserrat"/>
                        </a:rPr>
                        <a:t>72,280 SF</a:t>
                      </a:r>
                      <a:endParaRPr sz="1000">
                        <a:solidFill>
                          <a:schemeClr val="dk2"/>
                        </a:solidFill>
                        <a:latin typeface="Montserrat"/>
                        <a:ea typeface="Montserrat"/>
                        <a:cs typeface="Montserrat"/>
                        <a:sym typeface="Montserrat"/>
                      </a:endParaRPr>
                    </a:p>
                    <a:p>
                      <a:pPr indent="0" lvl="0" marL="0" rtl="0" algn="r">
                        <a:lnSpc>
                          <a:spcPct val="115000"/>
                        </a:lnSpc>
                        <a:spcBef>
                          <a:spcPts val="400"/>
                        </a:spcBef>
                        <a:spcAft>
                          <a:spcPts val="1000"/>
                        </a:spcAft>
                        <a:buNone/>
                      </a:pPr>
                      <a:r>
                        <a:t/>
                      </a:r>
                      <a:endParaRPr b="1" sz="1000">
                        <a:solidFill>
                          <a:schemeClr val="dk2"/>
                        </a:solidFill>
                        <a:latin typeface="Montserrat"/>
                        <a:ea typeface="Montserrat"/>
                        <a:cs typeface="Montserrat"/>
                        <a:sym typeface="Montserrat"/>
                      </a:endParaRPr>
                    </a:p>
                  </a:txBody>
                  <a:tcPr marT="91425" marB="91425"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0" rtl="0" algn="r">
                        <a:lnSpc>
                          <a:spcPct val="115000"/>
                        </a:lnSpc>
                        <a:spcBef>
                          <a:spcPts val="0"/>
                        </a:spcBef>
                        <a:spcAft>
                          <a:spcPts val="400"/>
                        </a:spcAft>
                        <a:buNone/>
                      </a:pPr>
                      <a:r>
                        <a:rPr lang="en" sz="1000">
                          <a:solidFill>
                            <a:schemeClr val="dk2"/>
                          </a:solidFill>
                          <a:latin typeface="Montserrat"/>
                          <a:ea typeface="Montserrat"/>
                          <a:cs typeface="Montserrat"/>
                          <a:sym typeface="Montserrat"/>
                        </a:rPr>
                        <a:t>214,000 SF</a:t>
                      </a:r>
                      <a:endParaRPr b="1" sz="1000">
                        <a:solidFill>
                          <a:schemeClr val="dk2"/>
                        </a:solidFill>
                        <a:latin typeface="Montserrat"/>
                        <a:ea typeface="Montserrat"/>
                        <a:cs typeface="Montserrat"/>
                        <a:sym typeface="Montserrat"/>
                      </a:endParaRPr>
                    </a:p>
                  </a:txBody>
                  <a:tcPr marT="91425" marB="91425"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0" rtl="0" algn="r">
                        <a:lnSpc>
                          <a:spcPct val="115000"/>
                        </a:lnSpc>
                        <a:spcBef>
                          <a:spcPts val="0"/>
                        </a:spcBef>
                        <a:spcAft>
                          <a:spcPts val="0"/>
                        </a:spcAft>
                        <a:buNone/>
                      </a:pPr>
                      <a:r>
                        <a:rPr lang="en" sz="1000">
                          <a:solidFill>
                            <a:schemeClr val="dk2"/>
                          </a:solidFill>
                          <a:latin typeface="Montserrat"/>
                          <a:ea typeface="Montserrat"/>
                          <a:cs typeface="Montserrat"/>
                          <a:sym typeface="Montserrat"/>
                        </a:rPr>
                        <a:t>88</a:t>
                      </a:r>
                      <a:endParaRPr sz="1000">
                        <a:solidFill>
                          <a:schemeClr val="dk2"/>
                        </a:solidFill>
                        <a:latin typeface="Montserrat"/>
                        <a:ea typeface="Montserrat"/>
                        <a:cs typeface="Montserrat"/>
                        <a:sym typeface="Montserrat"/>
                      </a:endParaRPr>
                    </a:p>
                    <a:p>
                      <a:pPr indent="0" lvl="0" marL="0" rtl="0" algn="r">
                        <a:lnSpc>
                          <a:spcPct val="115000"/>
                        </a:lnSpc>
                        <a:spcBef>
                          <a:spcPts val="400"/>
                        </a:spcBef>
                        <a:spcAft>
                          <a:spcPts val="1000"/>
                        </a:spcAft>
                        <a:buNone/>
                      </a:pPr>
                      <a:r>
                        <a:t/>
                      </a:r>
                      <a:endParaRPr b="1" sz="1000">
                        <a:solidFill>
                          <a:schemeClr val="dk2"/>
                        </a:solidFill>
                        <a:latin typeface="Montserrat"/>
                        <a:ea typeface="Montserrat"/>
                        <a:cs typeface="Montserrat"/>
                        <a:sym typeface="Montserrat"/>
                      </a:endParaRPr>
                    </a:p>
                  </a:txBody>
                  <a:tcPr marT="91425" marB="91425"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0" rtl="0" algn="r">
                        <a:lnSpc>
                          <a:spcPct val="115000"/>
                        </a:lnSpc>
                        <a:spcBef>
                          <a:spcPts val="0"/>
                        </a:spcBef>
                        <a:spcAft>
                          <a:spcPts val="400"/>
                        </a:spcAft>
                        <a:buNone/>
                      </a:pPr>
                      <a:r>
                        <a:rPr lang="en" sz="1000">
                          <a:solidFill>
                            <a:schemeClr val="dk2"/>
                          </a:solidFill>
                          <a:latin typeface="Montserrat"/>
                          <a:ea typeface="Montserrat"/>
                          <a:cs typeface="Montserrat"/>
                          <a:sym typeface="Montserrat"/>
                        </a:rPr>
                        <a:t>94%</a:t>
                      </a:r>
                      <a:endParaRPr b="1" sz="1000">
                        <a:solidFill>
                          <a:schemeClr val="dk2"/>
                        </a:solidFill>
                        <a:latin typeface="Montserrat"/>
                        <a:ea typeface="Montserrat"/>
                        <a:cs typeface="Montserrat"/>
                        <a:sym typeface="Montserrat"/>
                      </a:endParaRPr>
                    </a:p>
                  </a:txBody>
                  <a:tcPr marT="91425" marB="91425"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r>
              <a:tr h="305375">
                <a:tc gridSpan="2">
                  <a:txBody>
                    <a:bodyPr/>
                    <a:lstStyle/>
                    <a:p>
                      <a:pPr indent="0" lvl="0" marL="0" rtl="0" algn="l">
                        <a:lnSpc>
                          <a:spcPct val="115000"/>
                        </a:lnSpc>
                        <a:spcBef>
                          <a:spcPts val="400"/>
                        </a:spcBef>
                        <a:spcAft>
                          <a:spcPts val="400"/>
                        </a:spcAft>
                        <a:buClr>
                          <a:schemeClr val="dk1"/>
                        </a:buClr>
                        <a:buSzPts val="1100"/>
                        <a:buFont typeface="Arial"/>
                        <a:buNone/>
                      </a:pPr>
                      <a:r>
                        <a:rPr b="1" lang="en" sz="1000">
                          <a:solidFill>
                            <a:schemeClr val="dk2"/>
                          </a:solidFill>
                          <a:latin typeface="Montserrat"/>
                          <a:ea typeface="Montserrat"/>
                          <a:cs typeface="Montserrat"/>
                          <a:sym typeface="Montserrat"/>
                        </a:rPr>
                        <a:t>Totals/Averages</a:t>
                      </a:r>
                      <a:endParaRPr b="1" sz="1000">
                        <a:solidFill>
                          <a:schemeClr val="dk2"/>
                        </a:solidFill>
                        <a:latin typeface="Montserrat"/>
                        <a:ea typeface="Montserrat"/>
                        <a:cs typeface="Montserrat"/>
                        <a:sym typeface="Montserrat"/>
                      </a:endParaRPr>
                    </a:p>
                  </a:txBody>
                  <a:tcPr marT="91425" marB="91425" marR="91425" marL="91425" anchor="ctr">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solidFill>
                      <a:srgbClr val="F3F3F3"/>
                    </a:solidFill>
                  </a:tcPr>
                </a:tc>
                <a:tc hMerge="1"/>
                <a:tc>
                  <a:txBody>
                    <a:bodyPr/>
                    <a:lstStyle/>
                    <a:p>
                      <a:pPr indent="0" lvl="0" marL="0" rtl="0" algn="r">
                        <a:lnSpc>
                          <a:spcPct val="115000"/>
                        </a:lnSpc>
                        <a:spcBef>
                          <a:spcPts val="400"/>
                        </a:spcBef>
                        <a:spcAft>
                          <a:spcPts val="400"/>
                        </a:spcAft>
                        <a:buNone/>
                      </a:pPr>
                      <a:r>
                        <a:rPr b="1" lang="en" sz="1000">
                          <a:solidFill>
                            <a:schemeClr val="dk2"/>
                          </a:solidFill>
                          <a:latin typeface="Montserrat"/>
                          <a:ea typeface="Montserrat"/>
                          <a:cs typeface="Montserrat"/>
                          <a:sym typeface="Montserrat"/>
                        </a:rPr>
                        <a:t>$0.00</a:t>
                      </a:r>
                      <a:endParaRPr b="1" sz="1000">
                        <a:solidFill>
                          <a:schemeClr val="dk2"/>
                        </a:solidFill>
                        <a:latin typeface="Montserrat"/>
                        <a:ea typeface="Montserrat"/>
                        <a:cs typeface="Montserrat"/>
                        <a:sym typeface="Montserrat"/>
                      </a:endParaRPr>
                    </a:p>
                  </a:txBody>
                  <a:tcPr marT="91425" marB="91425" marR="91425" marL="91425" anchor="ctr">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solidFill>
                      <a:srgbClr val="F3F3F3"/>
                    </a:solidFill>
                  </a:tcPr>
                </a:tc>
                <a:tc>
                  <a:txBody>
                    <a:bodyPr/>
                    <a:lstStyle/>
                    <a:p>
                      <a:pPr indent="0" lvl="0" marL="0" rtl="0" algn="r">
                        <a:lnSpc>
                          <a:spcPct val="115000"/>
                        </a:lnSpc>
                        <a:spcBef>
                          <a:spcPts val="400"/>
                        </a:spcBef>
                        <a:spcAft>
                          <a:spcPts val="400"/>
                        </a:spcAft>
                        <a:buClr>
                          <a:schemeClr val="dk1"/>
                        </a:buClr>
                        <a:buSzPts val="1100"/>
                        <a:buFont typeface="Arial"/>
                        <a:buNone/>
                      </a:pPr>
                      <a:r>
                        <a:rPr b="1" lang="en" sz="1000">
                          <a:solidFill>
                            <a:schemeClr val="dk2"/>
                          </a:solidFill>
                          <a:latin typeface="Montserrat"/>
                          <a:ea typeface="Montserrat"/>
                          <a:cs typeface="Montserrat"/>
                          <a:sym typeface="Montserrat"/>
                        </a:rPr>
                        <a:t>105,284 SF</a:t>
                      </a:r>
                      <a:endParaRPr b="1" sz="1000">
                        <a:solidFill>
                          <a:schemeClr val="dk2"/>
                        </a:solidFill>
                        <a:latin typeface="Montserrat"/>
                        <a:ea typeface="Montserrat"/>
                        <a:cs typeface="Montserrat"/>
                        <a:sym typeface="Montserrat"/>
                      </a:endParaRPr>
                    </a:p>
                  </a:txBody>
                  <a:tcPr marT="91425" marB="91425" marR="91425" marL="91425" anchor="ctr">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solidFill>
                      <a:srgbClr val="F3F3F3"/>
                    </a:solidFill>
                  </a:tcPr>
                </a:tc>
                <a:tc>
                  <a:txBody>
                    <a:bodyPr/>
                    <a:lstStyle/>
                    <a:p>
                      <a:pPr indent="0" lvl="0" marL="0" rtl="0" algn="r">
                        <a:lnSpc>
                          <a:spcPct val="115000"/>
                        </a:lnSpc>
                        <a:spcBef>
                          <a:spcPts val="400"/>
                        </a:spcBef>
                        <a:spcAft>
                          <a:spcPts val="400"/>
                        </a:spcAft>
                        <a:buNone/>
                      </a:pPr>
                      <a:r>
                        <a:rPr b="1" lang="en" sz="1000">
                          <a:solidFill>
                            <a:schemeClr val="dk2"/>
                          </a:solidFill>
                          <a:latin typeface="Montserrat"/>
                          <a:ea typeface="Montserrat"/>
                          <a:cs typeface="Montserrat"/>
                          <a:sym typeface="Montserrat"/>
                        </a:rPr>
                        <a:t>182,157 SF</a:t>
                      </a:r>
                      <a:endParaRPr b="1" sz="1000">
                        <a:solidFill>
                          <a:schemeClr val="dk2"/>
                        </a:solidFill>
                        <a:latin typeface="Montserrat"/>
                        <a:ea typeface="Montserrat"/>
                        <a:cs typeface="Montserrat"/>
                        <a:sym typeface="Montserrat"/>
                      </a:endParaRPr>
                    </a:p>
                  </a:txBody>
                  <a:tcPr marT="91425" marB="91425" marR="91425" marL="91425" anchor="ctr">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solidFill>
                      <a:srgbClr val="F3F3F3"/>
                    </a:solidFill>
                  </a:tcPr>
                </a:tc>
                <a:tc>
                  <a:txBody>
                    <a:bodyPr/>
                    <a:lstStyle/>
                    <a:p>
                      <a:pPr indent="0" lvl="0" marL="0" rtl="0" algn="r">
                        <a:lnSpc>
                          <a:spcPct val="115000"/>
                        </a:lnSpc>
                        <a:spcBef>
                          <a:spcPts val="400"/>
                        </a:spcBef>
                        <a:spcAft>
                          <a:spcPts val="400"/>
                        </a:spcAft>
                        <a:buNone/>
                      </a:pPr>
                      <a:r>
                        <a:rPr b="1" lang="en" sz="1000">
                          <a:solidFill>
                            <a:schemeClr val="dk2"/>
                          </a:solidFill>
                          <a:latin typeface="Montserrat"/>
                          <a:ea typeface="Montserrat"/>
                          <a:cs typeface="Montserrat"/>
                          <a:sym typeface="Montserrat"/>
                        </a:rPr>
                        <a:t>138</a:t>
                      </a:r>
                      <a:endParaRPr b="1" sz="1000">
                        <a:solidFill>
                          <a:schemeClr val="dk2"/>
                        </a:solidFill>
                        <a:latin typeface="Montserrat"/>
                        <a:ea typeface="Montserrat"/>
                        <a:cs typeface="Montserrat"/>
                        <a:sym typeface="Montserrat"/>
                      </a:endParaRPr>
                    </a:p>
                  </a:txBody>
                  <a:tcPr marT="91425" marB="91425" marR="91425" marL="91425" anchor="ctr">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solidFill>
                      <a:srgbClr val="F3F3F3"/>
                    </a:solidFill>
                  </a:tcPr>
                </a:tc>
                <a:tc>
                  <a:txBody>
                    <a:bodyPr/>
                    <a:lstStyle/>
                    <a:p>
                      <a:pPr indent="0" lvl="0" marL="0" rtl="0" algn="r">
                        <a:lnSpc>
                          <a:spcPct val="115000"/>
                        </a:lnSpc>
                        <a:spcBef>
                          <a:spcPts val="400"/>
                        </a:spcBef>
                        <a:spcAft>
                          <a:spcPts val="400"/>
                        </a:spcAft>
                        <a:buClr>
                          <a:schemeClr val="dk1"/>
                        </a:buClr>
                        <a:buSzPts val="1100"/>
                        <a:buFont typeface="Arial"/>
                        <a:buNone/>
                      </a:pPr>
                      <a:r>
                        <a:rPr b="1" lang="en" sz="1000">
                          <a:solidFill>
                            <a:schemeClr val="dk2"/>
                          </a:solidFill>
                          <a:latin typeface="Montserrat"/>
                          <a:ea typeface="Montserrat"/>
                          <a:cs typeface="Montserrat"/>
                          <a:sym typeface="Montserrat"/>
                        </a:rPr>
                        <a:t>93%</a:t>
                      </a:r>
                      <a:endParaRPr b="1" sz="1000">
                        <a:solidFill>
                          <a:schemeClr val="dk2"/>
                        </a:solidFill>
                        <a:latin typeface="Montserrat"/>
                        <a:ea typeface="Montserrat"/>
                        <a:cs typeface="Montserrat"/>
                        <a:sym typeface="Montserrat"/>
                      </a:endParaRPr>
                    </a:p>
                  </a:txBody>
                  <a:tcPr marT="91425" marB="91425" marR="91425" marL="91425" anchor="ctr">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solidFill>
                      <a:srgbClr val="F3F3F3"/>
                    </a:solidFill>
                  </a:tcPr>
                </a:tc>
              </a:tr>
            </a:tbl>
          </a:graphicData>
        </a:graphic>
      </p:graphicFrame>
      <p:graphicFrame>
        <p:nvGraphicFramePr>
          <p:cNvPr id="214" name="Google Shape;214;p27"/>
          <p:cNvGraphicFramePr/>
          <p:nvPr/>
        </p:nvGraphicFramePr>
        <p:xfrm>
          <a:off x="699604" y="1461354"/>
          <a:ext cx="3000000" cy="3000000"/>
        </p:xfrm>
        <a:graphic>
          <a:graphicData uri="http://schemas.openxmlformats.org/drawingml/2006/table">
            <a:tbl>
              <a:tblPr>
                <a:noFill/>
                <a:tableStyleId>{14D47D52-66CE-4A08-A884-438E3A053E4B}</a:tableStyleId>
              </a:tblPr>
              <a:tblGrid>
                <a:gridCol w="1237025"/>
                <a:gridCol w="1237025"/>
                <a:gridCol w="1237025"/>
                <a:gridCol w="1237025"/>
                <a:gridCol w="1237025"/>
                <a:gridCol w="1237025"/>
                <a:gridCol w="1237025"/>
              </a:tblGrid>
              <a:tr h="1061300">
                <a:tc gridSpan="2">
                  <a:txBody>
                    <a:bodyPr/>
                    <a:lstStyle/>
                    <a:p>
                      <a:pPr indent="0" lvl="0" marL="0" rtl="0" algn="l">
                        <a:lnSpc>
                          <a:spcPct val="115000"/>
                        </a:lnSpc>
                        <a:spcBef>
                          <a:spcPts val="0"/>
                        </a:spcBef>
                        <a:spcAft>
                          <a:spcPts val="0"/>
                        </a:spcAft>
                        <a:buNone/>
                      </a:pPr>
                      <a:r>
                        <a:rPr b="1" lang="en" sz="1000">
                          <a:solidFill>
                            <a:schemeClr val="accent1"/>
                          </a:solidFill>
                          <a:latin typeface="Montserrat"/>
                          <a:ea typeface="Montserrat"/>
                          <a:cs typeface="Montserrat"/>
                          <a:sym typeface="Montserrat"/>
                        </a:rPr>
                        <a:t>SUBJECT PROPERTY</a:t>
                      </a:r>
                      <a:endParaRPr b="1" sz="1000">
                        <a:solidFill>
                          <a:schemeClr val="accent1"/>
                        </a:solidFill>
                        <a:latin typeface="Montserrat"/>
                        <a:ea typeface="Montserrat"/>
                        <a:cs typeface="Montserrat"/>
                        <a:sym typeface="Montserrat"/>
                      </a:endParaRPr>
                    </a:p>
                    <a:p>
                      <a:pPr indent="0" lvl="0" marL="0" rtl="0" algn="l">
                        <a:lnSpc>
                          <a:spcPct val="115000"/>
                        </a:lnSpc>
                        <a:spcBef>
                          <a:spcPts val="1000"/>
                        </a:spcBef>
                        <a:spcAft>
                          <a:spcPts val="400"/>
                        </a:spcAft>
                        <a:buNone/>
                      </a:pPr>
                      <a:r>
                        <a:rPr b="1" lang="en" sz="1000">
                          <a:solidFill>
                            <a:schemeClr val="dk2"/>
                          </a:solidFill>
                          <a:latin typeface="Montserrat"/>
                          <a:ea typeface="Montserrat"/>
                          <a:cs typeface="Montserrat"/>
                          <a:sym typeface="Montserrat"/>
                        </a:rPr>
                        <a:t>Building Name</a:t>
                      </a:r>
                      <a:br>
                        <a:rPr b="1" lang="en" sz="1000">
                          <a:solidFill>
                            <a:schemeClr val="dk2"/>
                          </a:solidFill>
                          <a:latin typeface="Montserrat"/>
                          <a:ea typeface="Montserrat"/>
                          <a:cs typeface="Montserrat"/>
                          <a:sym typeface="Montserrat"/>
                        </a:rPr>
                      </a:br>
                      <a:r>
                        <a:rPr lang="en" sz="1000">
                          <a:solidFill>
                            <a:schemeClr val="dk2"/>
                          </a:solidFill>
                          <a:latin typeface="Montserrat"/>
                          <a:ea typeface="Montserrat"/>
                          <a:cs typeface="Montserrat"/>
                          <a:sym typeface="Montserrat"/>
                        </a:rPr>
                        <a:t>Street Address</a:t>
                      </a:r>
                      <a:br>
                        <a:rPr lang="en" sz="1000">
                          <a:solidFill>
                            <a:schemeClr val="dk2"/>
                          </a:solidFill>
                          <a:latin typeface="Montserrat"/>
                          <a:ea typeface="Montserrat"/>
                          <a:cs typeface="Montserrat"/>
                          <a:sym typeface="Montserrat"/>
                        </a:rPr>
                      </a:br>
                      <a:r>
                        <a:rPr lang="en" sz="1000">
                          <a:solidFill>
                            <a:schemeClr val="dk2"/>
                          </a:solidFill>
                          <a:latin typeface="Montserrat"/>
                          <a:ea typeface="Montserrat"/>
                          <a:cs typeface="Montserrat"/>
                          <a:sym typeface="Montserrat"/>
                        </a:rPr>
                        <a:t>City, State, Zip</a:t>
                      </a:r>
                      <a:endParaRPr sz="1000">
                        <a:solidFill>
                          <a:schemeClr val="dk2"/>
                        </a:solidFill>
                        <a:latin typeface="Montserrat"/>
                        <a:ea typeface="Montserrat"/>
                        <a:cs typeface="Montserrat"/>
                        <a:sym typeface="Montserrat"/>
                      </a:endParaRPr>
                    </a:p>
                  </a:txBody>
                  <a:tcPr marT="91425" marB="91425"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hMerge="1"/>
                <a:tc>
                  <a:txBody>
                    <a:bodyPr/>
                    <a:lstStyle/>
                    <a:p>
                      <a:pPr indent="0" lvl="0" marL="0" rtl="0" algn="r">
                        <a:lnSpc>
                          <a:spcPct val="115000"/>
                        </a:lnSpc>
                        <a:spcBef>
                          <a:spcPts val="0"/>
                        </a:spcBef>
                        <a:spcAft>
                          <a:spcPts val="0"/>
                        </a:spcAft>
                        <a:buNone/>
                      </a:pPr>
                      <a:r>
                        <a:rPr b="1" lang="en" sz="1000">
                          <a:solidFill>
                            <a:schemeClr val="accent1"/>
                          </a:solidFill>
                          <a:latin typeface="Montserrat"/>
                          <a:ea typeface="Montserrat"/>
                          <a:cs typeface="Montserrat"/>
                          <a:sym typeface="Montserrat"/>
                        </a:rPr>
                        <a:t>PRICE/SF/YR</a:t>
                      </a:r>
                      <a:endParaRPr b="1" sz="1000">
                        <a:solidFill>
                          <a:schemeClr val="accent1"/>
                        </a:solidFill>
                        <a:latin typeface="Montserrat"/>
                        <a:ea typeface="Montserrat"/>
                        <a:cs typeface="Montserrat"/>
                        <a:sym typeface="Montserrat"/>
                      </a:endParaRPr>
                    </a:p>
                    <a:p>
                      <a:pPr indent="0" lvl="0" marL="0" rtl="0" algn="r">
                        <a:lnSpc>
                          <a:spcPct val="115000"/>
                        </a:lnSpc>
                        <a:spcBef>
                          <a:spcPts val="1000"/>
                        </a:spcBef>
                        <a:spcAft>
                          <a:spcPts val="0"/>
                        </a:spcAft>
                        <a:buNone/>
                      </a:pPr>
                      <a:r>
                        <a:rPr lang="en" sz="1000">
                          <a:solidFill>
                            <a:schemeClr val="dk2"/>
                          </a:solidFill>
                          <a:latin typeface="Montserrat"/>
                          <a:ea typeface="Montserrat"/>
                          <a:cs typeface="Montserrat"/>
                          <a:sym typeface="Montserrat"/>
                        </a:rPr>
                        <a:t>$26.00 - 29.00 (MG)</a:t>
                      </a:r>
                      <a:endParaRPr sz="1000">
                        <a:solidFill>
                          <a:schemeClr val="dk2"/>
                        </a:solidFill>
                        <a:latin typeface="Montserrat"/>
                        <a:ea typeface="Montserrat"/>
                        <a:cs typeface="Montserrat"/>
                        <a:sym typeface="Montserrat"/>
                      </a:endParaRPr>
                    </a:p>
                    <a:p>
                      <a:pPr indent="0" lvl="0" marL="0" rtl="0" algn="r">
                        <a:lnSpc>
                          <a:spcPct val="115000"/>
                        </a:lnSpc>
                        <a:spcBef>
                          <a:spcPts val="400"/>
                        </a:spcBef>
                        <a:spcAft>
                          <a:spcPts val="400"/>
                        </a:spcAft>
                        <a:buNone/>
                      </a:pPr>
                      <a:r>
                        <a:t/>
                      </a:r>
                      <a:endParaRPr sz="1000">
                        <a:solidFill>
                          <a:schemeClr val="dk2"/>
                        </a:solidFill>
                        <a:latin typeface="Montserrat"/>
                        <a:ea typeface="Montserrat"/>
                        <a:cs typeface="Montserrat"/>
                        <a:sym typeface="Montserrat"/>
                      </a:endParaRPr>
                    </a:p>
                  </a:txBody>
                  <a:tcPr marT="91425" marB="91425"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0" rtl="0" algn="r">
                        <a:lnSpc>
                          <a:spcPct val="115000"/>
                        </a:lnSpc>
                        <a:spcBef>
                          <a:spcPts val="0"/>
                        </a:spcBef>
                        <a:spcAft>
                          <a:spcPts val="0"/>
                        </a:spcAft>
                        <a:buNone/>
                      </a:pPr>
                      <a:r>
                        <a:rPr b="1" lang="en" sz="1000">
                          <a:solidFill>
                            <a:schemeClr val="accent1"/>
                          </a:solidFill>
                          <a:latin typeface="Montserrat"/>
                          <a:ea typeface="Montserrat"/>
                          <a:cs typeface="Montserrat"/>
                          <a:sym typeface="Montserrat"/>
                        </a:rPr>
                        <a:t>AVAILABLE SF</a:t>
                      </a:r>
                      <a:endParaRPr b="1" sz="1000">
                        <a:solidFill>
                          <a:schemeClr val="accent1"/>
                        </a:solidFill>
                        <a:latin typeface="Montserrat"/>
                        <a:ea typeface="Montserrat"/>
                        <a:cs typeface="Montserrat"/>
                        <a:sym typeface="Montserrat"/>
                      </a:endParaRPr>
                    </a:p>
                    <a:p>
                      <a:pPr indent="0" lvl="0" marL="0" rtl="0" algn="r">
                        <a:lnSpc>
                          <a:spcPct val="115000"/>
                        </a:lnSpc>
                        <a:spcBef>
                          <a:spcPts val="1000"/>
                        </a:spcBef>
                        <a:spcAft>
                          <a:spcPts val="400"/>
                        </a:spcAft>
                        <a:buNone/>
                      </a:pPr>
                      <a:r>
                        <a:rPr lang="en" sz="1000">
                          <a:solidFill>
                            <a:schemeClr val="dk2"/>
                          </a:solidFill>
                          <a:latin typeface="Montserrat"/>
                          <a:ea typeface="Montserrat"/>
                          <a:cs typeface="Montserrat"/>
                          <a:sym typeface="Montserrat"/>
                        </a:rPr>
                        <a:t>5,000 - 20,000</a:t>
                      </a:r>
                      <a:endParaRPr b="1" sz="1000">
                        <a:solidFill>
                          <a:schemeClr val="dk2"/>
                        </a:solidFill>
                        <a:latin typeface="Montserrat"/>
                        <a:ea typeface="Montserrat"/>
                        <a:cs typeface="Montserrat"/>
                        <a:sym typeface="Montserrat"/>
                      </a:endParaRPr>
                    </a:p>
                  </a:txBody>
                  <a:tcPr marT="91425" marB="91425"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0" rtl="0" algn="r">
                        <a:lnSpc>
                          <a:spcPct val="115000"/>
                        </a:lnSpc>
                        <a:spcBef>
                          <a:spcPts val="0"/>
                        </a:spcBef>
                        <a:spcAft>
                          <a:spcPts val="0"/>
                        </a:spcAft>
                        <a:buNone/>
                      </a:pPr>
                      <a:r>
                        <a:rPr b="1" lang="en" sz="1000">
                          <a:solidFill>
                            <a:schemeClr val="accent1"/>
                          </a:solidFill>
                          <a:latin typeface="Montserrat"/>
                          <a:ea typeface="Montserrat"/>
                          <a:cs typeface="Montserrat"/>
                          <a:sym typeface="Montserrat"/>
                        </a:rPr>
                        <a:t>BLDG </a:t>
                      </a:r>
                      <a:r>
                        <a:rPr b="1" lang="en" sz="1000">
                          <a:solidFill>
                            <a:schemeClr val="accent1"/>
                          </a:solidFill>
                          <a:latin typeface="Montserrat"/>
                          <a:ea typeface="Montserrat"/>
                          <a:cs typeface="Montserrat"/>
                          <a:sym typeface="Montserrat"/>
                        </a:rPr>
                        <a:t>SF</a:t>
                      </a:r>
                      <a:endParaRPr b="1" sz="1000">
                        <a:solidFill>
                          <a:schemeClr val="accent1"/>
                        </a:solidFill>
                        <a:latin typeface="Montserrat"/>
                        <a:ea typeface="Montserrat"/>
                        <a:cs typeface="Montserrat"/>
                        <a:sym typeface="Montserrat"/>
                      </a:endParaRPr>
                    </a:p>
                    <a:p>
                      <a:pPr indent="0" lvl="0" marL="0" rtl="0" algn="r">
                        <a:lnSpc>
                          <a:spcPct val="115000"/>
                        </a:lnSpc>
                        <a:spcBef>
                          <a:spcPts val="1000"/>
                        </a:spcBef>
                        <a:spcAft>
                          <a:spcPts val="400"/>
                        </a:spcAft>
                        <a:buNone/>
                      </a:pPr>
                      <a:r>
                        <a:rPr lang="en" sz="1000">
                          <a:solidFill>
                            <a:schemeClr val="dk2"/>
                          </a:solidFill>
                          <a:latin typeface="Montserrat"/>
                          <a:ea typeface="Montserrat"/>
                          <a:cs typeface="Montserrat"/>
                          <a:sym typeface="Montserrat"/>
                        </a:rPr>
                        <a:t>410,000 SF</a:t>
                      </a:r>
                      <a:endParaRPr sz="1000">
                        <a:solidFill>
                          <a:schemeClr val="dk2"/>
                        </a:solidFill>
                        <a:latin typeface="Montserrat"/>
                        <a:ea typeface="Montserrat"/>
                        <a:cs typeface="Montserrat"/>
                        <a:sym typeface="Montserrat"/>
                      </a:endParaRPr>
                    </a:p>
                  </a:txBody>
                  <a:tcPr marT="91425" marB="91425"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0" rtl="0" algn="r">
                        <a:lnSpc>
                          <a:spcPct val="115000"/>
                        </a:lnSpc>
                        <a:spcBef>
                          <a:spcPts val="0"/>
                        </a:spcBef>
                        <a:spcAft>
                          <a:spcPts val="0"/>
                        </a:spcAft>
                        <a:buNone/>
                      </a:pPr>
                      <a:r>
                        <a:rPr b="1" lang="en" sz="1000">
                          <a:solidFill>
                            <a:schemeClr val="accent1"/>
                          </a:solidFill>
                          <a:latin typeface="Montserrat"/>
                          <a:ea typeface="Montserrat"/>
                          <a:cs typeface="Montserrat"/>
                          <a:sym typeface="Montserrat"/>
                        </a:rPr>
                        <a:t># OF UNITS</a:t>
                      </a:r>
                      <a:endParaRPr b="1" sz="1000">
                        <a:solidFill>
                          <a:schemeClr val="accent1"/>
                        </a:solidFill>
                        <a:latin typeface="Montserrat"/>
                        <a:ea typeface="Montserrat"/>
                        <a:cs typeface="Montserrat"/>
                        <a:sym typeface="Montserrat"/>
                      </a:endParaRPr>
                    </a:p>
                    <a:p>
                      <a:pPr indent="0" lvl="0" marL="0" rtl="0" algn="r">
                        <a:lnSpc>
                          <a:spcPct val="115000"/>
                        </a:lnSpc>
                        <a:spcBef>
                          <a:spcPts val="1000"/>
                        </a:spcBef>
                        <a:spcAft>
                          <a:spcPts val="400"/>
                        </a:spcAft>
                        <a:buNone/>
                      </a:pPr>
                      <a:r>
                        <a:rPr lang="en" sz="1000">
                          <a:solidFill>
                            <a:schemeClr val="dk2"/>
                          </a:solidFill>
                          <a:latin typeface="Montserrat"/>
                          <a:ea typeface="Montserrat"/>
                          <a:cs typeface="Montserrat"/>
                          <a:sym typeface="Montserrat"/>
                        </a:rPr>
                        <a:t>89</a:t>
                      </a:r>
                      <a:endParaRPr sz="1000">
                        <a:solidFill>
                          <a:schemeClr val="dk2"/>
                        </a:solidFill>
                        <a:latin typeface="Montserrat"/>
                        <a:ea typeface="Montserrat"/>
                        <a:cs typeface="Montserrat"/>
                        <a:sym typeface="Montserrat"/>
                      </a:endParaRPr>
                    </a:p>
                  </a:txBody>
                  <a:tcPr marT="91425" marB="91425"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0" rtl="0" algn="r">
                        <a:lnSpc>
                          <a:spcPct val="115000"/>
                        </a:lnSpc>
                        <a:spcBef>
                          <a:spcPts val="0"/>
                        </a:spcBef>
                        <a:spcAft>
                          <a:spcPts val="0"/>
                        </a:spcAft>
                        <a:buNone/>
                      </a:pPr>
                      <a:r>
                        <a:rPr b="1" lang="en" sz="1000">
                          <a:solidFill>
                            <a:schemeClr val="accent1"/>
                          </a:solidFill>
                          <a:latin typeface="Montserrat"/>
                          <a:ea typeface="Montserrat"/>
                          <a:cs typeface="Montserrat"/>
                          <a:sym typeface="Montserrat"/>
                        </a:rPr>
                        <a:t>OCCUPANCY</a:t>
                      </a:r>
                      <a:endParaRPr b="1" sz="1000">
                        <a:solidFill>
                          <a:schemeClr val="accent1"/>
                        </a:solidFill>
                        <a:latin typeface="Montserrat"/>
                        <a:ea typeface="Montserrat"/>
                        <a:cs typeface="Montserrat"/>
                        <a:sym typeface="Montserrat"/>
                      </a:endParaRPr>
                    </a:p>
                    <a:p>
                      <a:pPr indent="0" lvl="0" marL="0" rtl="0" algn="r">
                        <a:lnSpc>
                          <a:spcPct val="115000"/>
                        </a:lnSpc>
                        <a:spcBef>
                          <a:spcPts val="1000"/>
                        </a:spcBef>
                        <a:spcAft>
                          <a:spcPts val="400"/>
                        </a:spcAft>
                        <a:buNone/>
                      </a:pPr>
                      <a:r>
                        <a:rPr lang="en" sz="1000">
                          <a:solidFill>
                            <a:schemeClr val="dk2"/>
                          </a:solidFill>
                          <a:latin typeface="Montserrat"/>
                          <a:ea typeface="Montserrat"/>
                          <a:cs typeface="Montserrat"/>
                          <a:sym typeface="Montserrat"/>
                        </a:rPr>
                        <a:t>100%</a:t>
                      </a:r>
                      <a:endParaRPr sz="1000">
                        <a:solidFill>
                          <a:schemeClr val="dk2"/>
                        </a:solidFill>
                        <a:latin typeface="Montserrat"/>
                        <a:ea typeface="Montserrat"/>
                        <a:cs typeface="Montserrat"/>
                        <a:sym typeface="Montserrat"/>
                      </a:endParaRPr>
                    </a:p>
                  </a:txBody>
                  <a:tcPr marT="91425" marB="91425"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r>
            </a:tbl>
          </a:graphicData>
        </a:graphic>
      </p:graphicFrame>
      <p:cxnSp>
        <p:nvCxnSpPr>
          <p:cNvPr id="215" name="Google Shape;215;p27"/>
          <p:cNvCxnSpPr/>
          <p:nvPr/>
        </p:nvCxnSpPr>
        <p:spPr>
          <a:xfrm>
            <a:off x="691325" y="2917162"/>
            <a:ext cx="8685600" cy="0"/>
          </a:xfrm>
          <a:prstGeom prst="straightConnector1">
            <a:avLst/>
          </a:prstGeom>
          <a:noFill/>
          <a:ln cap="flat" cmpd="sng" w="9525">
            <a:solidFill>
              <a:srgbClr val="B7B7B7"/>
            </a:solidFill>
            <a:prstDash val="solid"/>
            <a:round/>
            <a:headEnd len="med" w="med" type="none"/>
            <a:tailEnd len="med" w="med" type="none"/>
          </a:ln>
        </p:spPr>
      </p:cxnSp>
      <p:sp>
        <p:nvSpPr>
          <p:cNvPr id="216" name="Google Shape;216;p27"/>
          <p:cNvSpPr txBox="1"/>
          <p:nvPr>
            <p:ph idx="12" type="sldNum"/>
          </p:nvPr>
        </p:nvSpPr>
        <p:spPr>
          <a:xfrm>
            <a:off x="6973103" y="7364925"/>
            <a:ext cx="2506500" cy="407100"/>
          </a:xfrm>
          <a:prstGeom prst="rect">
            <a:avLst/>
          </a:prstGeom>
        </p:spPr>
        <p:txBody>
          <a:bodyPr anchorCtr="0" anchor="ctr" bIns="113100" lIns="113100" spcFirstLastPara="1" rIns="113100" wrap="square" tIns="113100">
            <a:noAutofit/>
          </a:bodyPr>
          <a:lstStyle/>
          <a:p>
            <a:pPr indent="0" lvl="0" marL="0" rtl="0" algn="r">
              <a:spcBef>
                <a:spcPts val="0"/>
              </a:spcBef>
              <a:spcAft>
                <a:spcPts val="0"/>
              </a:spcAft>
              <a:buNone/>
            </a:pPr>
            <a:r>
              <a:rPr lang="en"/>
              <a:t>Page </a:t>
            </a:r>
            <a:fld id="{00000000-1234-1234-1234-123412341234}" type="slidenum">
              <a:rPr lang="en"/>
              <a:t>‹#›</a:t>
            </a:fld>
            <a:endParaRPr/>
          </a:p>
        </p:txBody>
      </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FFF"/>
        </a:solidFill>
      </p:bgPr>
    </p:bg>
    <p:spTree>
      <p:nvGrpSpPr>
        <p:cNvPr id="220" name="Shape 220"/>
        <p:cNvGrpSpPr/>
        <p:nvPr/>
      </p:nvGrpSpPr>
      <p:grpSpPr>
        <a:xfrm>
          <a:off x="0" y="0"/>
          <a:ext cx="0" cy="0"/>
          <a:chOff x="0" y="0"/>
          <a:chExt cx="0" cy="0"/>
        </a:xfrm>
      </p:grpSpPr>
      <p:pic>
        <p:nvPicPr>
          <p:cNvPr id="221" name="Google Shape;221;p28"/>
          <p:cNvPicPr preferRelativeResize="0"/>
          <p:nvPr/>
        </p:nvPicPr>
        <p:blipFill rotWithShape="1">
          <a:blip r:embed="rId3">
            <a:alphaModFix/>
          </a:blip>
          <a:srcRect b="0" l="28353" r="28353" t="0"/>
          <a:stretch/>
        </p:blipFill>
        <p:spPr>
          <a:xfrm>
            <a:off x="673325" y="1470800"/>
            <a:ext cx="4329624" cy="5625299"/>
          </a:xfrm>
          <a:prstGeom prst="rect">
            <a:avLst/>
          </a:prstGeom>
          <a:noFill/>
          <a:ln>
            <a:noFill/>
          </a:ln>
        </p:spPr>
      </p:pic>
      <p:sp>
        <p:nvSpPr>
          <p:cNvPr id="222" name="Google Shape;222;p28"/>
          <p:cNvSpPr txBox="1"/>
          <p:nvPr>
            <p:ph idx="4294967295" type="subTitle"/>
          </p:nvPr>
        </p:nvSpPr>
        <p:spPr>
          <a:xfrm>
            <a:off x="549029" y="508257"/>
            <a:ext cx="9189600" cy="572100"/>
          </a:xfrm>
          <a:prstGeom prst="rect">
            <a:avLst/>
          </a:prstGeom>
        </p:spPr>
        <p:txBody>
          <a:bodyPr anchorCtr="0" anchor="t" bIns="113100" lIns="113100" spcFirstLastPara="1" rIns="113100" wrap="square" tIns="113100">
            <a:noAutofit/>
          </a:bodyPr>
          <a:lstStyle/>
          <a:p>
            <a:pPr indent="0" lvl="0" marL="0" rtl="0" algn="l">
              <a:lnSpc>
                <a:spcPct val="115000"/>
              </a:lnSpc>
              <a:spcBef>
                <a:spcPts val="0"/>
              </a:spcBef>
              <a:spcAft>
                <a:spcPts val="2000"/>
              </a:spcAft>
              <a:buNone/>
            </a:pPr>
            <a:r>
              <a:rPr lang="en" sz="2200">
                <a:solidFill>
                  <a:schemeClr val="accent1"/>
                </a:solidFill>
              </a:rPr>
              <a:t>Rent</a:t>
            </a:r>
            <a:r>
              <a:rPr lang="en" sz="2200">
                <a:solidFill>
                  <a:schemeClr val="accent1"/>
                </a:solidFill>
              </a:rPr>
              <a:t> Comps Map</a:t>
            </a:r>
            <a:endParaRPr i="1" sz="2200">
              <a:solidFill>
                <a:schemeClr val="accent1"/>
              </a:solidFill>
              <a:latin typeface="Montserrat"/>
              <a:ea typeface="Montserrat"/>
              <a:cs typeface="Montserrat"/>
              <a:sym typeface="Montserrat"/>
            </a:endParaRPr>
          </a:p>
        </p:txBody>
      </p:sp>
      <p:graphicFrame>
        <p:nvGraphicFramePr>
          <p:cNvPr id="223" name="Google Shape;223;p28"/>
          <p:cNvGraphicFramePr/>
          <p:nvPr/>
        </p:nvGraphicFramePr>
        <p:xfrm>
          <a:off x="5247357" y="1461354"/>
          <a:ext cx="3000000" cy="3000000"/>
        </p:xfrm>
        <a:graphic>
          <a:graphicData uri="http://schemas.openxmlformats.org/drawingml/2006/table">
            <a:tbl>
              <a:tblPr>
                <a:noFill/>
                <a:tableStyleId>{14D47D52-66CE-4A08-A884-438E3A053E4B}</a:tableStyleId>
              </a:tblPr>
              <a:tblGrid>
                <a:gridCol w="382850"/>
                <a:gridCol w="1349000"/>
                <a:gridCol w="865925"/>
                <a:gridCol w="865925"/>
                <a:gridCol w="865925"/>
              </a:tblGrid>
              <a:tr h="257225">
                <a:tc>
                  <a:txBody>
                    <a:bodyPr/>
                    <a:lstStyle/>
                    <a:p>
                      <a:pPr indent="0" lvl="0" marL="0" rtl="0" algn="l">
                        <a:lnSpc>
                          <a:spcPct val="150000"/>
                        </a:lnSpc>
                        <a:spcBef>
                          <a:spcPts val="0"/>
                        </a:spcBef>
                        <a:spcAft>
                          <a:spcPts val="0"/>
                        </a:spcAft>
                        <a:buNone/>
                      </a:pPr>
                      <a:r>
                        <a:t/>
                      </a:r>
                      <a:endParaRPr b="1" sz="1000">
                        <a:solidFill>
                          <a:schemeClr val="dk2"/>
                        </a:solidFill>
                        <a:latin typeface="Montserrat"/>
                        <a:ea typeface="Montserrat"/>
                        <a:cs typeface="Montserrat"/>
                        <a:sym typeface="Montserrat"/>
                      </a:endParaRPr>
                    </a:p>
                  </a:txBody>
                  <a:tcPr marT="91425" marB="91425" marR="91425" marL="91425">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gridSpan="4">
                  <a:txBody>
                    <a:bodyPr/>
                    <a:lstStyle/>
                    <a:p>
                      <a:pPr indent="0" lvl="0" marL="0" rtl="0" algn="l">
                        <a:lnSpc>
                          <a:spcPct val="115000"/>
                        </a:lnSpc>
                        <a:spcBef>
                          <a:spcPts val="0"/>
                        </a:spcBef>
                        <a:spcAft>
                          <a:spcPts val="0"/>
                        </a:spcAft>
                        <a:buNone/>
                      </a:pPr>
                      <a:r>
                        <a:rPr b="1" lang="en" sz="1000">
                          <a:solidFill>
                            <a:schemeClr val="accent1"/>
                          </a:solidFill>
                          <a:latin typeface="Montserrat"/>
                          <a:ea typeface="Montserrat"/>
                          <a:cs typeface="Montserrat"/>
                          <a:sym typeface="Montserrat"/>
                        </a:rPr>
                        <a:t>SUBJECT PROPERTY</a:t>
                      </a:r>
                      <a:endParaRPr b="1" sz="1000">
                        <a:solidFill>
                          <a:schemeClr val="accent1"/>
                        </a:solidFill>
                        <a:latin typeface="Montserrat"/>
                        <a:ea typeface="Montserrat"/>
                        <a:cs typeface="Montserrat"/>
                        <a:sym typeface="Montserrat"/>
                      </a:endParaRPr>
                    </a:p>
                    <a:p>
                      <a:pPr indent="0" lvl="0" marL="0" rtl="0" algn="l">
                        <a:lnSpc>
                          <a:spcPct val="115000"/>
                        </a:lnSpc>
                        <a:spcBef>
                          <a:spcPts val="400"/>
                        </a:spcBef>
                        <a:spcAft>
                          <a:spcPts val="0"/>
                        </a:spcAft>
                        <a:buNone/>
                      </a:pPr>
                      <a:r>
                        <a:rPr lang="en" sz="1000">
                          <a:solidFill>
                            <a:schemeClr val="dk2"/>
                          </a:solidFill>
                          <a:latin typeface="Montserrat"/>
                          <a:ea typeface="Montserrat"/>
                          <a:cs typeface="Montserrat"/>
                          <a:sym typeface="Montserrat"/>
                        </a:rPr>
                        <a:t>Street address</a:t>
                      </a:r>
                      <a:endParaRPr sz="1000">
                        <a:solidFill>
                          <a:schemeClr val="dk2"/>
                        </a:solidFill>
                        <a:latin typeface="Montserrat"/>
                        <a:ea typeface="Montserrat"/>
                        <a:cs typeface="Montserrat"/>
                        <a:sym typeface="Montserrat"/>
                      </a:endParaRPr>
                    </a:p>
                    <a:p>
                      <a:pPr indent="0" lvl="0" marL="0" rtl="0" algn="l">
                        <a:lnSpc>
                          <a:spcPct val="115000"/>
                        </a:lnSpc>
                        <a:spcBef>
                          <a:spcPts val="0"/>
                        </a:spcBef>
                        <a:spcAft>
                          <a:spcPts val="0"/>
                        </a:spcAft>
                        <a:buNone/>
                      </a:pPr>
                      <a:r>
                        <a:rPr lang="en" sz="1000">
                          <a:solidFill>
                            <a:schemeClr val="dk2"/>
                          </a:solidFill>
                          <a:latin typeface="Montserrat"/>
                          <a:ea typeface="Montserrat"/>
                          <a:cs typeface="Montserrat"/>
                          <a:sym typeface="Montserrat"/>
                        </a:rPr>
                        <a:t>City, State, Zip</a:t>
                      </a:r>
                      <a:endParaRPr b="1" sz="1000">
                        <a:solidFill>
                          <a:schemeClr val="dk2"/>
                        </a:solidFill>
                        <a:latin typeface="Montserrat"/>
                        <a:ea typeface="Montserrat"/>
                        <a:cs typeface="Montserrat"/>
                        <a:sym typeface="Montserrat"/>
                      </a:endParaRPr>
                    </a:p>
                  </a:txBody>
                  <a:tcPr marT="91425" marB="91425" marR="91425" marL="91425">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hMerge="1"/>
                <a:tc hMerge="1"/>
                <a:tc hMerge="1"/>
              </a:tr>
            </a:tbl>
          </a:graphicData>
        </a:graphic>
      </p:graphicFrame>
      <p:graphicFrame>
        <p:nvGraphicFramePr>
          <p:cNvPr id="224" name="Google Shape;224;p28"/>
          <p:cNvGraphicFramePr/>
          <p:nvPr/>
        </p:nvGraphicFramePr>
        <p:xfrm>
          <a:off x="5247357" y="2826677"/>
          <a:ext cx="3000000" cy="3000000"/>
        </p:xfrm>
        <a:graphic>
          <a:graphicData uri="http://schemas.openxmlformats.org/drawingml/2006/table">
            <a:tbl>
              <a:tblPr>
                <a:noFill/>
                <a:tableStyleId>{14D47D52-66CE-4A08-A884-438E3A053E4B}</a:tableStyleId>
              </a:tblPr>
              <a:tblGrid>
                <a:gridCol w="382850"/>
                <a:gridCol w="1349000"/>
                <a:gridCol w="865925"/>
                <a:gridCol w="865925"/>
                <a:gridCol w="865925"/>
              </a:tblGrid>
              <a:tr h="465050">
                <a:tc>
                  <a:txBody>
                    <a:bodyPr/>
                    <a:lstStyle/>
                    <a:p>
                      <a:pPr indent="0" lvl="0" marL="0" rtl="0" algn="l">
                        <a:lnSpc>
                          <a:spcPct val="150000"/>
                        </a:lnSpc>
                        <a:spcBef>
                          <a:spcPts val="0"/>
                        </a:spcBef>
                        <a:spcAft>
                          <a:spcPts val="0"/>
                        </a:spcAft>
                        <a:buNone/>
                      </a:pPr>
                      <a:r>
                        <a:rPr b="1" lang="en" sz="1000">
                          <a:solidFill>
                            <a:schemeClr val="accent1"/>
                          </a:solidFill>
                          <a:latin typeface="Montserrat"/>
                          <a:ea typeface="Montserrat"/>
                          <a:cs typeface="Montserrat"/>
                          <a:sym typeface="Montserrat"/>
                        </a:rPr>
                        <a:t>1</a:t>
                      </a:r>
                      <a:endParaRPr b="1" sz="1000">
                        <a:solidFill>
                          <a:schemeClr val="accent1"/>
                        </a:solidFill>
                        <a:latin typeface="Montserrat"/>
                        <a:ea typeface="Montserrat"/>
                        <a:cs typeface="Montserrat"/>
                        <a:sym typeface="Montserrat"/>
                      </a:endParaRPr>
                    </a:p>
                  </a:txBody>
                  <a:tcPr marT="91425" marB="91425" marR="91425" marL="91425">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gridSpan="4">
                  <a:txBody>
                    <a:bodyPr/>
                    <a:lstStyle/>
                    <a:p>
                      <a:pPr indent="0" lvl="0" marL="0" rtl="0" algn="l">
                        <a:lnSpc>
                          <a:spcPct val="115000"/>
                        </a:lnSpc>
                        <a:spcBef>
                          <a:spcPts val="0"/>
                        </a:spcBef>
                        <a:spcAft>
                          <a:spcPts val="0"/>
                        </a:spcAft>
                        <a:buNone/>
                      </a:pPr>
                      <a:r>
                        <a:rPr b="1" lang="en" sz="1000">
                          <a:solidFill>
                            <a:schemeClr val="accent1"/>
                          </a:solidFill>
                          <a:latin typeface="Montserrat"/>
                          <a:ea typeface="Montserrat"/>
                          <a:cs typeface="Montserrat"/>
                          <a:sym typeface="Montserrat"/>
                        </a:rPr>
                        <a:t>COMPARABLE PROPERTY</a:t>
                      </a:r>
                      <a:endParaRPr b="1" sz="1000">
                        <a:solidFill>
                          <a:schemeClr val="accent1"/>
                        </a:solidFill>
                        <a:latin typeface="Montserrat"/>
                        <a:ea typeface="Montserrat"/>
                        <a:cs typeface="Montserrat"/>
                        <a:sym typeface="Montserrat"/>
                      </a:endParaRPr>
                    </a:p>
                    <a:p>
                      <a:pPr indent="0" lvl="0" marL="0" rtl="0" algn="l">
                        <a:lnSpc>
                          <a:spcPct val="115000"/>
                        </a:lnSpc>
                        <a:spcBef>
                          <a:spcPts val="400"/>
                        </a:spcBef>
                        <a:spcAft>
                          <a:spcPts val="0"/>
                        </a:spcAft>
                        <a:buNone/>
                      </a:pPr>
                      <a:r>
                        <a:rPr lang="en" sz="1000">
                          <a:solidFill>
                            <a:schemeClr val="dk2"/>
                          </a:solidFill>
                          <a:latin typeface="Montserrat"/>
                          <a:ea typeface="Montserrat"/>
                          <a:cs typeface="Montserrat"/>
                          <a:sym typeface="Montserrat"/>
                        </a:rPr>
                        <a:t>Street address </a:t>
                      </a:r>
                      <a:endParaRPr sz="1000">
                        <a:solidFill>
                          <a:schemeClr val="dk2"/>
                        </a:solidFill>
                        <a:latin typeface="Montserrat"/>
                        <a:ea typeface="Montserrat"/>
                        <a:cs typeface="Montserrat"/>
                        <a:sym typeface="Montserrat"/>
                      </a:endParaRPr>
                    </a:p>
                    <a:p>
                      <a:pPr indent="0" lvl="0" marL="0" rtl="0" algn="l">
                        <a:lnSpc>
                          <a:spcPct val="115000"/>
                        </a:lnSpc>
                        <a:spcBef>
                          <a:spcPts val="0"/>
                        </a:spcBef>
                        <a:spcAft>
                          <a:spcPts val="400"/>
                        </a:spcAft>
                        <a:buNone/>
                      </a:pPr>
                      <a:r>
                        <a:rPr lang="en" sz="1000">
                          <a:solidFill>
                            <a:schemeClr val="dk2"/>
                          </a:solidFill>
                          <a:latin typeface="Montserrat"/>
                          <a:ea typeface="Montserrat"/>
                          <a:cs typeface="Montserrat"/>
                          <a:sym typeface="Montserrat"/>
                        </a:rPr>
                        <a:t>City, State, Zip</a:t>
                      </a:r>
                      <a:endParaRPr sz="1000">
                        <a:solidFill>
                          <a:schemeClr val="dk2"/>
                        </a:solidFill>
                        <a:latin typeface="Montserrat"/>
                        <a:ea typeface="Montserrat"/>
                        <a:cs typeface="Montserrat"/>
                        <a:sym typeface="Montserrat"/>
                      </a:endParaRPr>
                    </a:p>
                  </a:txBody>
                  <a:tcPr marT="91425" marB="91425" marR="91425" marL="91425">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hMerge="1"/>
                <a:tc hMerge="1"/>
                <a:tc hMerge="1"/>
              </a:tr>
              <a:tr h="286750">
                <a:tc>
                  <a:txBody>
                    <a:bodyPr/>
                    <a:lstStyle/>
                    <a:p>
                      <a:pPr indent="0" lvl="0" marL="0" rtl="0" algn="l">
                        <a:lnSpc>
                          <a:spcPct val="150000"/>
                        </a:lnSpc>
                        <a:spcBef>
                          <a:spcPts val="0"/>
                        </a:spcBef>
                        <a:spcAft>
                          <a:spcPts val="0"/>
                        </a:spcAft>
                        <a:buNone/>
                      </a:pPr>
                      <a:r>
                        <a:rPr b="1" lang="en" sz="1000">
                          <a:solidFill>
                            <a:schemeClr val="accent1"/>
                          </a:solidFill>
                          <a:latin typeface="Montserrat"/>
                          <a:ea typeface="Montserrat"/>
                          <a:cs typeface="Montserrat"/>
                          <a:sym typeface="Montserrat"/>
                        </a:rPr>
                        <a:t>2</a:t>
                      </a:r>
                      <a:endParaRPr b="1" sz="1000">
                        <a:solidFill>
                          <a:schemeClr val="accent1"/>
                        </a:solidFill>
                        <a:latin typeface="Montserrat"/>
                        <a:ea typeface="Montserrat"/>
                        <a:cs typeface="Montserrat"/>
                        <a:sym typeface="Montserrat"/>
                      </a:endParaRPr>
                    </a:p>
                  </a:txBody>
                  <a:tcPr marT="91425" marB="91425" marR="91425" marL="91425">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gridSpan="4">
                  <a:txBody>
                    <a:bodyPr/>
                    <a:lstStyle/>
                    <a:p>
                      <a:pPr indent="0" lvl="0" marL="0" rtl="0" algn="l">
                        <a:lnSpc>
                          <a:spcPct val="115000"/>
                        </a:lnSpc>
                        <a:spcBef>
                          <a:spcPts val="0"/>
                        </a:spcBef>
                        <a:spcAft>
                          <a:spcPts val="0"/>
                        </a:spcAft>
                        <a:buNone/>
                      </a:pPr>
                      <a:r>
                        <a:rPr b="1" lang="en" sz="1000">
                          <a:solidFill>
                            <a:schemeClr val="accent1"/>
                          </a:solidFill>
                          <a:latin typeface="Montserrat"/>
                          <a:ea typeface="Montserrat"/>
                          <a:cs typeface="Montserrat"/>
                          <a:sym typeface="Montserrat"/>
                        </a:rPr>
                        <a:t>COMPARABLE PROPERTY</a:t>
                      </a:r>
                      <a:endParaRPr b="1" sz="1000">
                        <a:solidFill>
                          <a:schemeClr val="accent1"/>
                        </a:solidFill>
                        <a:latin typeface="Montserrat"/>
                        <a:ea typeface="Montserrat"/>
                        <a:cs typeface="Montserrat"/>
                        <a:sym typeface="Montserrat"/>
                      </a:endParaRPr>
                    </a:p>
                    <a:p>
                      <a:pPr indent="0" lvl="0" marL="0" rtl="0" algn="l">
                        <a:lnSpc>
                          <a:spcPct val="115000"/>
                        </a:lnSpc>
                        <a:spcBef>
                          <a:spcPts val="400"/>
                        </a:spcBef>
                        <a:spcAft>
                          <a:spcPts val="0"/>
                        </a:spcAft>
                        <a:buNone/>
                      </a:pPr>
                      <a:r>
                        <a:rPr lang="en" sz="1000">
                          <a:solidFill>
                            <a:schemeClr val="dk2"/>
                          </a:solidFill>
                          <a:latin typeface="Montserrat"/>
                          <a:ea typeface="Montserrat"/>
                          <a:cs typeface="Montserrat"/>
                          <a:sym typeface="Montserrat"/>
                        </a:rPr>
                        <a:t>Street address </a:t>
                      </a:r>
                      <a:endParaRPr sz="1000">
                        <a:solidFill>
                          <a:schemeClr val="dk2"/>
                        </a:solidFill>
                        <a:latin typeface="Montserrat"/>
                        <a:ea typeface="Montserrat"/>
                        <a:cs typeface="Montserrat"/>
                        <a:sym typeface="Montserrat"/>
                      </a:endParaRPr>
                    </a:p>
                    <a:p>
                      <a:pPr indent="0" lvl="0" marL="0" rtl="0" algn="l">
                        <a:lnSpc>
                          <a:spcPct val="115000"/>
                        </a:lnSpc>
                        <a:spcBef>
                          <a:spcPts val="0"/>
                        </a:spcBef>
                        <a:spcAft>
                          <a:spcPts val="0"/>
                        </a:spcAft>
                        <a:buNone/>
                      </a:pPr>
                      <a:r>
                        <a:rPr lang="en" sz="1000">
                          <a:solidFill>
                            <a:schemeClr val="dk2"/>
                          </a:solidFill>
                          <a:latin typeface="Montserrat"/>
                          <a:ea typeface="Montserrat"/>
                          <a:cs typeface="Montserrat"/>
                          <a:sym typeface="Montserrat"/>
                        </a:rPr>
                        <a:t>City, State, Zip</a:t>
                      </a:r>
                      <a:endParaRPr b="1" sz="1000">
                        <a:solidFill>
                          <a:schemeClr val="dk2"/>
                        </a:solidFill>
                        <a:latin typeface="Montserrat"/>
                        <a:ea typeface="Montserrat"/>
                        <a:cs typeface="Montserrat"/>
                        <a:sym typeface="Montserrat"/>
                      </a:endParaRPr>
                    </a:p>
                  </a:txBody>
                  <a:tcPr marT="91425" marB="91425" marR="91425" marL="91425">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000000">
                          <a:alpha val="0"/>
                        </a:srgbClr>
                      </a:solidFill>
                      <a:prstDash val="solid"/>
                      <a:round/>
                      <a:headEnd len="sm" w="sm" type="none"/>
                      <a:tailEnd len="sm" w="sm" type="none"/>
                    </a:lnB>
                  </a:tcPr>
                </a:tc>
                <a:tc hMerge="1"/>
                <a:tc hMerge="1"/>
                <a:tc hMerge="1"/>
              </a:tr>
            </a:tbl>
          </a:graphicData>
        </a:graphic>
      </p:graphicFrame>
      <p:cxnSp>
        <p:nvCxnSpPr>
          <p:cNvPr id="225" name="Google Shape;225;p28"/>
          <p:cNvCxnSpPr/>
          <p:nvPr/>
        </p:nvCxnSpPr>
        <p:spPr>
          <a:xfrm>
            <a:off x="5229100" y="2644710"/>
            <a:ext cx="4129800" cy="0"/>
          </a:xfrm>
          <a:prstGeom prst="straightConnector1">
            <a:avLst/>
          </a:prstGeom>
          <a:noFill/>
          <a:ln cap="flat" cmpd="sng" w="9525">
            <a:solidFill>
              <a:srgbClr val="B7B7B7"/>
            </a:solidFill>
            <a:prstDash val="solid"/>
            <a:round/>
            <a:headEnd len="med" w="med" type="none"/>
            <a:tailEnd len="med" w="med" type="none"/>
          </a:ln>
        </p:spPr>
      </p:cxnSp>
      <p:sp>
        <p:nvSpPr>
          <p:cNvPr id="226" name="Google Shape;226;p28"/>
          <p:cNvSpPr/>
          <p:nvPr/>
        </p:nvSpPr>
        <p:spPr>
          <a:xfrm rot="8100000">
            <a:off x="3114390" y="2263577"/>
            <a:ext cx="305046" cy="305046"/>
          </a:xfrm>
          <a:prstGeom prst="teardrop">
            <a:avLst>
              <a:gd fmla="val 100000" name="adj"/>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7" name="Google Shape;227;p28"/>
          <p:cNvSpPr txBox="1"/>
          <p:nvPr>
            <p:ph idx="4294967295" type="subTitle"/>
          </p:nvPr>
        </p:nvSpPr>
        <p:spPr>
          <a:xfrm>
            <a:off x="3051220" y="2217211"/>
            <a:ext cx="431400" cy="397800"/>
          </a:xfrm>
          <a:prstGeom prst="rect">
            <a:avLst/>
          </a:prstGeom>
        </p:spPr>
        <p:txBody>
          <a:bodyPr anchorCtr="0" anchor="ctr" bIns="113100" lIns="113100" spcFirstLastPara="1" rIns="113100" wrap="square" tIns="113100">
            <a:spAutoFit/>
          </a:bodyPr>
          <a:lstStyle/>
          <a:p>
            <a:pPr indent="0" lvl="0" marL="0" rtl="0" algn="ctr">
              <a:lnSpc>
                <a:spcPct val="115000"/>
              </a:lnSpc>
              <a:spcBef>
                <a:spcPts val="0"/>
              </a:spcBef>
              <a:spcAft>
                <a:spcPts val="1000"/>
              </a:spcAft>
              <a:buNone/>
            </a:pPr>
            <a:r>
              <a:rPr b="1" lang="en" sz="1100">
                <a:solidFill>
                  <a:schemeClr val="lt1"/>
                </a:solidFill>
              </a:rPr>
              <a:t>1</a:t>
            </a:r>
            <a:endParaRPr i="1" sz="3600">
              <a:solidFill>
                <a:schemeClr val="lt1"/>
              </a:solidFill>
              <a:latin typeface="Montserrat"/>
              <a:ea typeface="Montserrat"/>
              <a:cs typeface="Montserrat"/>
              <a:sym typeface="Montserrat"/>
            </a:endParaRPr>
          </a:p>
        </p:txBody>
      </p:sp>
      <p:sp>
        <p:nvSpPr>
          <p:cNvPr id="228" name="Google Shape;228;p28"/>
          <p:cNvSpPr/>
          <p:nvPr/>
        </p:nvSpPr>
        <p:spPr>
          <a:xfrm rot="8100000">
            <a:off x="1546715" y="4893902"/>
            <a:ext cx="305046" cy="305046"/>
          </a:xfrm>
          <a:prstGeom prst="teardrop">
            <a:avLst>
              <a:gd fmla="val 100000" name="adj"/>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9" name="Google Shape;229;p28"/>
          <p:cNvSpPr txBox="1"/>
          <p:nvPr>
            <p:ph idx="4294967295" type="subTitle"/>
          </p:nvPr>
        </p:nvSpPr>
        <p:spPr>
          <a:xfrm>
            <a:off x="1483550" y="4847536"/>
            <a:ext cx="431400" cy="397800"/>
          </a:xfrm>
          <a:prstGeom prst="rect">
            <a:avLst/>
          </a:prstGeom>
        </p:spPr>
        <p:txBody>
          <a:bodyPr anchorCtr="0" anchor="ctr" bIns="113100" lIns="113100" spcFirstLastPara="1" rIns="113100" wrap="square" tIns="113100">
            <a:spAutoFit/>
          </a:bodyPr>
          <a:lstStyle/>
          <a:p>
            <a:pPr indent="0" lvl="0" marL="0" rtl="0" algn="ctr">
              <a:lnSpc>
                <a:spcPct val="115000"/>
              </a:lnSpc>
              <a:spcBef>
                <a:spcPts val="0"/>
              </a:spcBef>
              <a:spcAft>
                <a:spcPts val="1000"/>
              </a:spcAft>
              <a:buNone/>
            </a:pPr>
            <a:r>
              <a:rPr b="1" lang="en" sz="1100">
                <a:solidFill>
                  <a:schemeClr val="lt1"/>
                </a:solidFill>
              </a:rPr>
              <a:t>2</a:t>
            </a:r>
            <a:endParaRPr i="1" sz="3600">
              <a:solidFill>
                <a:schemeClr val="lt1"/>
              </a:solidFill>
              <a:latin typeface="Montserrat"/>
              <a:ea typeface="Montserrat"/>
              <a:cs typeface="Montserrat"/>
              <a:sym typeface="Montserrat"/>
            </a:endParaRPr>
          </a:p>
        </p:txBody>
      </p:sp>
      <p:sp>
        <p:nvSpPr>
          <p:cNvPr id="230" name="Google Shape;230;p28"/>
          <p:cNvSpPr/>
          <p:nvPr/>
        </p:nvSpPr>
        <p:spPr>
          <a:xfrm>
            <a:off x="5229100" y="1578775"/>
            <a:ext cx="146700" cy="139800"/>
          </a:xfrm>
          <a:prstGeom prst="star5">
            <a:avLst>
              <a:gd fmla="val 19098" name="adj"/>
              <a:gd fmla="val 105146" name="hf"/>
              <a:gd fmla="val 110557" name="vf"/>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1" name="Google Shape;231;p28"/>
          <p:cNvSpPr txBox="1"/>
          <p:nvPr>
            <p:ph idx="12" type="sldNum"/>
          </p:nvPr>
        </p:nvSpPr>
        <p:spPr>
          <a:xfrm>
            <a:off x="6973103" y="7364925"/>
            <a:ext cx="2506500" cy="407100"/>
          </a:xfrm>
          <a:prstGeom prst="rect">
            <a:avLst/>
          </a:prstGeom>
        </p:spPr>
        <p:txBody>
          <a:bodyPr anchorCtr="0" anchor="ctr" bIns="113100" lIns="113100" spcFirstLastPara="1" rIns="113100" wrap="square" tIns="113100">
            <a:noAutofit/>
          </a:bodyPr>
          <a:lstStyle/>
          <a:p>
            <a:pPr indent="0" lvl="0" marL="0" rtl="0" algn="r">
              <a:spcBef>
                <a:spcPts val="0"/>
              </a:spcBef>
              <a:spcAft>
                <a:spcPts val="0"/>
              </a:spcAft>
              <a:buNone/>
            </a:pPr>
            <a:r>
              <a:rPr lang="en"/>
              <a:t>Page </a:t>
            </a:r>
            <a:fld id="{00000000-1234-1234-1234-123412341234}" type="slidenum">
              <a:rPr lang="en"/>
              <a:t>‹#›</a:t>
            </a:fld>
            <a:endParaRPr/>
          </a:p>
        </p:txBody>
      </p:sp>
      <p:grpSp>
        <p:nvGrpSpPr>
          <p:cNvPr id="232" name="Google Shape;232;p28"/>
          <p:cNvGrpSpPr/>
          <p:nvPr/>
        </p:nvGrpSpPr>
        <p:grpSpPr>
          <a:xfrm>
            <a:off x="2298888" y="3063125"/>
            <a:ext cx="431400" cy="431400"/>
            <a:chOff x="2298888" y="3063125"/>
            <a:chExt cx="431400" cy="431400"/>
          </a:xfrm>
        </p:grpSpPr>
        <p:sp>
          <p:nvSpPr>
            <p:cNvPr id="233" name="Google Shape;233;p28"/>
            <p:cNvSpPr/>
            <p:nvPr/>
          </p:nvSpPr>
          <p:spPr>
            <a:xfrm rot="8100000">
              <a:off x="2362065" y="3126302"/>
              <a:ext cx="305046" cy="305046"/>
            </a:xfrm>
            <a:prstGeom prst="teardrop">
              <a:avLst>
                <a:gd fmla="val 100000" name="adj"/>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4" name="Google Shape;234;p28"/>
            <p:cNvSpPr/>
            <p:nvPr/>
          </p:nvSpPr>
          <p:spPr>
            <a:xfrm>
              <a:off x="2441175" y="3209000"/>
              <a:ext cx="146700" cy="139800"/>
            </a:xfrm>
            <a:prstGeom prst="star5">
              <a:avLst>
                <a:gd fmla="val 19098" name="adj"/>
                <a:gd fmla="val 105146" name="hf"/>
                <a:gd fmla="val 110557" name="vf"/>
              </a:avLst>
            </a:pr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FFFFFF"/>
                </a:solidFill>
              </a:endParaRPr>
            </a:p>
          </p:txBody>
        </p:sp>
      </p:grpSp>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8" name="Shape 238"/>
        <p:cNvGrpSpPr/>
        <p:nvPr/>
      </p:nvGrpSpPr>
      <p:grpSpPr>
        <a:xfrm>
          <a:off x="0" y="0"/>
          <a:ext cx="0" cy="0"/>
          <a:chOff x="0" y="0"/>
          <a:chExt cx="0" cy="0"/>
        </a:xfrm>
      </p:grpSpPr>
      <p:sp>
        <p:nvSpPr>
          <p:cNvPr id="239" name="Google Shape;239;p29"/>
          <p:cNvSpPr txBox="1"/>
          <p:nvPr>
            <p:ph idx="4294967295" type="subTitle"/>
          </p:nvPr>
        </p:nvSpPr>
        <p:spPr>
          <a:xfrm>
            <a:off x="685800" y="0"/>
            <a:ext cx="8686800" cy="7772400"/>
          </a:xfrm>
          <a:prstGeom prst="rect">
            <a:avLst/>
          </a:prstGeom>
        </p:spPr>
        <p:txBody>
          <a:bodyPr anchorCtr="0" anchor="ctr" bIns="113100" lIns="113100" spcFirstLastPara="1" rIns="113100" wrap="square" tIns="113100">
            <a:noAutofit/>
          </a:bodyPr>
          <a:lstStyle/>
          <a:p>
            <a:pPr indent="0" lvl="0" marL="0" rtl="0" algn="l">
              <a:lnSpc>
                <a:spcPct val="115000"/>
              </a:lnSpc>
              <a:spcBef>
                <a:spcPts val="0"/>
              </a:spcBef>
              <a:spcAft>
                <a:spcPts val="0"/>
              </a:spcAft>
              <a:buNone/>
            </a:pPr>
            <a:r>
              <a:rPr b="1" lang="en" sz="1100">
                <a:solidFill>
                  <a:schemeClr val="lt1"/>
                </a:solidFill>
              </a:rPr>
              <a:t>SECTION 6</a:t>
            </a:r>
            <a:endParaRPr b="1" sz="1100">
              <a:solidFill>
                <a:schemeClr val="lt1"/>
              </a:solidFill>
            </a:endParaRPr>
          </a:p>
          <a:p>
            <a:pPr indent="0" lvl="0" marL="0" rtl="0" algn="l">
              <a:lnSpc>
                <a:spcPct val="115000"/>
              </a:lnSpc>
              <a:spcBef>
                <a:spcPts val="1000"/>
              </a:spcBef>
              <a:spcAft>
                <a:spcPts val="0"/>
              </a:spcAft>
              <a:buNone/>
            </a:pPr>
            <a:r>
              <a:rPr lang="en" sz="3600">
                <a:solidFill>
                  <a:schemeClr val="lt1"/>
                </a:solidFill>
              </a:rPr>
              <a:t>Demographics</a:t>
            </a:r>
            <a:endParaRPr i="1" sz="3600">
              <a:solidFill>
                <a:schemeClr val="lt1"/>
              </a:solidFill>
              <a:latin typeface="Montserrat"/>
              <a:ea typeface="Montserrat"/>
              <a:cs typeface="Montserrat"/>
              <a:sym typeface="Montserrat"/>
            </a:endParaRPr>
          </a:p>
        </p:txBody>
      </p:sp>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FFF"/>
        </a:solidFill>
      </p:bgPr>
    </p:bg>
    <p:spTree>
      <p:nvGrpSpPr>
        <p:cNvPr id="243" name="Shape 243"/>
        <p:cNvGrpSpPr/>
        <p:nvPr/>
      </p:nvGrpSpPr>
      <p:grpSpPr>
        <a:xfrm>
          <a:off x="0" y="0"/>
          <a:ext cx="0" cy="0"/>
          <a:chOff x="0" y="0"/>
          <a:chExt cx="0" cy="0"/>
        </a:xfrm>
      </p:grpSpPr>
      <p:sp>
        <p:nvSpPr>
          <p:cNvPr id="244" name="Google Shape;244;p30"/>
          <p:cNvSpPr txBox="1"/>
          <p:nvPr>
            <p:ph idx="4294967295" type="subTitle"/>
          </p:nvPr>
        </p:nvSpPr>
        <p:spPr>
          <a:xfrm>
            <a:off x="549029" y="508257"/>
            <a:ext cx="9189600" cy="572100"/>
          </a:xfrm>
          <a:prstGeom prst="rect">
            <a:avLst/>
          </a:prstGeom>
        </p:spPr>
        <p:txBody>
          <a:bodyPr anchorCtr="0" anchor="t" bIns="113100" lIns="113100" spcFirstLastPara="1" rIns="113100" wrap="square" tIns="113100">
            <a:noAutofit/>
          </a:bodyPr>
          <a:lstStyle/>
          <a:p>
            <a:pPr indent="0" lvl="0" marL="0" rtl="0" algn="l">
              <a:lnSpc>
                <a:spcPct val="115000"/>
              </a:lnSpc>
              <a:spcBef>
                <a:spcPts val="0"/>
              </a:spcBef>
              <a:spcAft>
                <a:spcPts val="2000"/>
              </a:spcAft>
              <a:buNone/>
            </a:pPr>
            <a:r>
              <a:rPr lang="en" sz="2200">
                <a:solidFill>
                  <a:schemeClr val="accent1"/>
                </a:solidFill>
              </a:rPr>
              <a:t>Demographics </a:t>
            </a:r>
            <a:r>
              <a:rPr lang="en">
                <a:solidFill>
                  <a:schemeClr val="accent1"/>
                </a:solidFill>
              </a:rPr>
              <a:t>R</a:t>
            </a:r>
            <a:r>
              <a:rPr lang="en" sz="2200">
                <a:solidFill>
                  <a:schemeClr val="accent1"/>
                </a:solidFill>
              </a:rPr>
              <a:t>eport</a:t>
            </a:r>
            <a:endParaRPr i="1" sz="2200">
              <a:solidFill>
                <a:schemeClr val="accent1"/>
              </a:solidFill>
              <a:latin typeface="Montserrat"/>
              <a:ea typeface="Montserrat"/>
              <a:cs typeface="Montserrat"/>
              <a:sym typeface="Montserrat"/>
            </a:endParaRPr>
          </a:p>
        </p:txBody>
      </p:sp>
      <p:graphicFrame>
        <p:nvGraphicFramePr>
          <p:cNvPr id="245" name="Google Shape;245;p30"/>
          <p:cNvGraphicFramePr/>
          <p:nvPr/>
        </p:nvGraphicFramePr>
        <p:xfrm>
          <a:off x="5229104" y="1461354"/>
          <a:ext cx="3000000" cy="3000000"/>
        </p:xfrm>
        <a:graphic>
          <a:graphicData uri="http://schemas.openxmlformats.org/drawingml/2006/table">
            <a:tbl>
              <a:tblPr>
                <a:noFill/>
                <a:tableStyleId>{14D47D52-66CE-4A08-A884-438E3A053E4B}</a:tableStyleId>
              </a:tblPr>
              <a:tblGrid>
                <a:gridCol w="825950"/>
                <a:gridCol w="825950"/>
                <a:gridCol w="825950"/>
                <a:gridCol w="825950"/>
                <a:gridCol w="825950"/>
              </a:tblGrid>
              <a:tr h="1386200">
                <a:tc gridSpan="2">
                  <a:txBody>
                    <a:bodyPr/>
                    <a:lstStyle/>
                    <a:p>
                      <a:pPr indent="0" lvl="0" marL="0" rtl="0" algn="l">
                        <a:lnSpc>
                          <a:spcPct val="115000"/>
                        </a:lnSpc>
                        <a:spcBef>
                          <a:spcPts val="0"/>
                        </a:spcBef>
                        <a:spcAft>
                          <a:spcPts val="0"/>
                        </a:spcAft>
                        <a:buNone/>
                      </a:pPr>
                      <a:r>
                        <a:rPr b="1" lang="en" sz="1000">
                          <a:solidFill>
                            <a:schemeClr val="accent1"/>
                          </a:solidFill>
                          <a:latin typeface="Montserrat"/>
                          <a:ea typeface="Montserrat"/>
                          <a:cs typeface="Montserrat"/>
                          <a:sym typeface="Montserrat"/>
                        </a:rPr>
                        <a:t>POPULATION</a:t>
                      </a:r>
                      <a:endParaRPr b="1" sz="1000">
                        <a:solidFill>
                          <a:schemeClr val="accent1"/>
                        </a:solidFill>
                        <a:latin typeface="Montserrat"/>
                        <a:ea typeface="Montserrat"/>
                        <a:cs typeface="Montserrat"/>
                        <a:sym typeface="Montserrat"/>
                      </a:endParaRPr>
                    </a:p>
                    <a:p>
                      <a:pPr indent="0" lvl="0" marL="0" rtl="0" algn="l">
                        <a:lnSpc>
                          <a:spcPct val="115000"/>
                        </a:lnSpc>
                        <a:spcBef>
                          <a:spcPts val="1000"/>
                        </a:spcBef>
                        <a:spcAft>
                          <a:spcPts val="0"/>
                        </a:spcAft>
                        <a:buNone/>
                      </a:pPr>
                      <a:r>
                        <a:rPr lang="en" sz="1000">
                          <a:solidFill>
                            <a:schemeClr val="dk2"/>
                          </a:solidFill>
                          <a:latin typeface="Montserrat"/>
                          <a:ea typeface="Montserrat"/>
                          <a:cs typeface="Montserrat"/>
                          <a:sym typeface="Montserrat"/>
                        </a:rPr>
                        <a:t>Total population</a:t>
                      </a:r>
                      <a:endParaRPr sz="1000">
                        <a:solidFill>
                          <a:schemeClr val="dk2"/>
                        </a:solidFill>
                        <a:latin typeface="Montserrat"/>
                        <a:ea typeface="Montserrat"/>
                        <a:cs typeface="Montserrat"/>
                        <a:sym typeface="Montserrat"/>
                      </a:endParaRPr>
                    </a:p>
                    <a:p>
                      <a:pPr indent="0" lvl="0" marL="0" rtl="0" algn="l">
                        <a:lnSpc>
                          <a:spcPct val="115000"/>
                        </a:lnSpc>
                        <a:spcBef>
                          <a:spcPts val="400"/>
                        </a:spcBef>
                        <a:spcAft>
                          <a:spcPts val="0"/>
                        </a:spcAft>
                        <a:buNone/>
                      </a:pPr>
                      <a:r>
                        <a:rPr lang="en" sz="1000">
                          <a:solidFill>
                            <a:schemeClr val="dk2"/>
                          </a:solidFill>
                          <a:latin typeface="Montserrat"/>
                          <a:ea typeface="Montserrat"/>
                          <a:cs typeface="Montserrat"/>
                          <a:sym typeface="Montserrat"/>
                        </a:rPr>
                        <a:t>Median age</a:t>
                      </a:r>
                      <a:endParaRPr sz="1000">
                        <a:solidFill>
                          <a:schemeClr val="dk2"/>
                        </a:solidFill>
                        <a:latin typeface="Montserrat"/>
                        <a:ea typeface="Montserrat"/>
                        <a:cs typeface="Montserrat"/>
                        <a:sym typeface="Montserrat"/>
                      </a:endParaRPr>
                    </a:p>
                    <a:p>
                      <a:pPr indent="0" lvl="0" marL="0" rtl="0" algn="l">
                        <a:lnSpc>
                          <a:spcPct val="115000"/>
                        </a:lnSpc>
                        <a:spcBef>
                          <a:spcPts val="400"/>
                        </a:spcBef>
                        <a:spcAft>
                          <a:spcPts val="0"/>
                        </a:spcAft>
                        <a:buNone/>
                      </a:pPr>
                      <a:r>
                        <a:rPr lang="en" sz="1000">
                          <a:solidFill>
                            <a:schemeClr val="dk2"/>
                          </a:solidFill>
                          <a:latin typeface="Montserrat"/>
                          <a:ea typeface="Montserrat"/>
                          <a:cs typeface="Montserrat"/>
                          <a:sym typeface="Montserrat"/>
                        </a:rPr>
                        <a:t>Median age (male)</a:t>
                      </a:r>
                      <a:endParaRPr sz="1000">
                        <a:solidFill>
                          <a:schemeClr val="dk2"/>
                        </a:solidFill>
                        <a:latin typeface="Montserrat"/>
                        <a:ea typeface="Montserrat"/>
                        <a:cs typeface="Montserrat"/>
                        <a:sym typeface="Montserrat"/>
                      </a:endParaRPr>
                    </a:p>
                    <a:p>
                      <a:pPr indent="0" lvl="0" marL="0" rtl="0" algn="l">
                        <a:lnSpc>
                          <a:spcPct val="115000"/>
                        </a:lnSpc>
                        <a:spcBef>
                          <a:spcPts val="400"/>
                        </a:spcBef>
                        <a:spcAft>
                          <a:spcPts val="400"/>
                        </a:spcAft>
                        <a:buNone/>
                      </a:pPr>
                      <a:r>
                        <a:rPr lang="en" sz="1000">
                          <a:solidFill>
                            <a:schemeClr val="dk2"/>
                          </a:solidFill>
                          <a:latin typeface="Montserrat"/>
                          <a:ea typeface="Montserrat"/>
                          <a:cs typeface="Montserrat"/>
                          <a:sym typeface="Montserrat"/>
                        </a:rPr>
                        <a:t>Median age (female)</a:t>
                      </a:r>
                      <a:endParaRPr sz="1000">
                        <a:solidFill>
                          <a:schemeClr val="dk2"/>
                        </a:solidFill>
                        <a:latin typeface="Montserrat"/>
                        <a:ea typeface="Montserrat"/>
                        <a:cs typeface="Montserrat"/>
                        <a:sym typeface="Montserrat"/>
                      </a:endParaRPr>
                    </a:p>
                  </a:txBody>
                  <a:tcPr marT="91425" marB="91425"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hMerge="1"/>
                <a:tc>
                  <a:txBody>
                    <a:bodyPr/>
                    <a:lstStyle/>
                    <a:p>
                      <a:pPr indent="0" lvl="0" marL="0" rtl="0" algn="r">
                        <a:lnSpc>
                          <a:spcPct val="115000"/>
                        </a:lnSpc>
                        <a:spcBef>
                          <a:spcPts val="0"/>
                        </a:spcBef>
                        <a:spcAft>
                          <a:spcPts val="0"/>
                        </a:spcAft>
                        <a:buNone/>
                      </a:pPr>
                      <a:r>
                        <a:rPr b="1" lang="en" sz="1000">
                          <a:solidFill>
                            <a:schemeClr val="accent1"/>
                          </a:solidFill>
                          <a:latin typeface="Montserrat"/>
                          <a:ea typeface="Montserrat"/>
                          <a:cs typeface="Montserrat"/>
                          <a:sym typeface="Montserrat"/>
                        </a:rPr>
                        <a:t>1 MILE</a:t>
                      </a:r>
                      <a:endParaRPr b="1" sz="1000">
                        <a:solidFill>
                          <a:schemeClr val="accent1"/>
                        </a:solidFill>
                        <a:latin typeface="Montserrat"/>
                        <a:ea typeface="Montserrat"/>
                        <a:cs typeface="Montserrat"/>
                        <a:sym typeface="Montserrat"/>
                      </a:endParaRPr>
                    </a:p>
                    <a:p>
                      <a:pPr indent="0" lvl="0" marL="114300" rtl="0" algn="r">
                        <a:lnSpc>
                          <a:spcPct val="115000"/>
                        </a:lnSpc>
                        <a:spcBef>
                          <a:spcPts val="1000"/>
                        </a:spcBef>
                        <a:spcAft>
                          <a:spcPts val="0"/>
                        </a:spcAft>
                        <a:buNone/>
                      </a:pPr>
                      <a:r>
                        <a:rPr lang="en" sz="1000">
                          <a:solidFill>
                            <a:schemeClr val="dk2"/>
                          </a:solidFill>
                          <a:latin typeface="Montserrat"/>
                          <a:ea typeface="Montserrat"/>
                          <a:cs typeface="Montserrat"/>
                          <a:sym typeface="Montserrat"/>
                        </a:rPr>
                        <a:t>29,453</a:t>
                      </a:r>
                      <a:endParaRPr sz="1000">
                        <a:solidFill>
                          <a:schemeClr val="dk2"/>
                        </a:solidFill>
                        <a:latin typeface="Montserrat"/>
                        <a:ea typeface="Montserrat"/>
                        <a:cs typeface="Montserrat"/>
                        <a:sym typeface="Montserrat"/>
                      </a:endParaRPr>
                    </a:p>
                    <a:p>
                      <a:pPr indent="0" lvl="0" marL="114300" rtl="0" algn="r">
                        <a:lnSpc>
                          <a:spcPct val="115000"/>
                        </a:lnSpc>
                        <a:spcBef>
                          <a:spcPts val="400"/>
                        </a:spcBef>
                        <a:spcAft>
                          <a:spcPts val="0"/>
                        </a:spcAft>
                        <a:buNone/>
                      </a:pPr>
                      <a:r>
                        <a:rPr lang="en" sz="1000">
                          <a:solidFill>
                            <a:schemeClr val="dk2"/>
                          </a:solidFill>
                          <a:latin typeface="Montserrat"/>
                          <a:ea typeface="Montserrat"/>
                          <a:cs typeface="Montserrat"/>
                          <a:sym typeface="Montserrat"/>
                        </a:rPr>
                        <a:t>41.0</a:t>
                      </a:r>
                      <a:endParaRPr sz="1000">
                        <a:solidFill>
                          <a:schemeClr val="dk2"/>
                        </a:solidFill>
                        <a:latin typeface="Montserrat"/>
                        <a:ea typeface="Montserrat"/>
                        <a:cs typeface="Montserrat"/>
                        <a:sym typeface="Montserrat"/>
                      </a:endParaRPr>
                    </a:p>
                    <a:p>
                      <a:pPr indent="0" lvl="0" marL="114300" rtl="0" algn="r">
                        <a:lnSpc>
                          <a:spcPct val="115000"/>
                        </a:lnSpc>
                        <a:spcBef>
                          <a:spcPts val="400"/>
                        </a:spcBef>
                        <a:spcAft>
                          <a:spcPts val="0"/>
                        </a:spcAft>
                        <a:buNone/>
                      </a:pPr>
                      <a:r>
                        <a:rPr lang="en" sz="1000">
                          <a:solidFill>
                            <a:schemeClr val="dk2"/>
                          </a:solidFill>
                          <a:latin typeface="Montserrat"/>
                          <a:ea typeface="Montserrat"/>
                          <a:cs typeface="Montserrat"/>
                          <a:sym typeface="Montserrat"/>
                        </a:rPr>
                        <a:t>40.0</a:t>
                      </a:r>
                      <a:endParaRPr sz="1000">
                        <a:solidFill>
                          <a:schemeClr val="dk2"/>
                        </a:solidFill>
                        <a:latin typeface="Montserrat"/>
                        <a:ea typeface="Montserrat"/>
                        <a:cs typeface="Montserrat"/>
                        <a:sym typeface="Montserrat"/>
                      </a:endParaRPr>
                    </a:p>
                    <a:p>
                      <a:pPr indent="0" lvl="0" marL="114300" rtl="0" algn="r">
                        <a:lnSpc>
                          <a:spcPct val="115000"/>
                        </a:lnSpc>
                        <a:spcBef>
                          <a:spcPts val="400"/>
                        </a:spcBef>
                        <a:spcAft>
                          <a:spcPts val="400"/>
                        </a:spcAft>
                        <a:buNone/>
                      </a:pPr>
                      <a:r>
                        <a:rPr lang="en" sz="1000">
                          <a:solidFill>
                            <a:schemeClr val="dk2"/>
                          </a:solidFill>
                          <a:latin typeface="Montserrat"/>
                          <a:ea typeface="Montserrat"/>
                          <a:cs typeface="Montserrat"/>
                          <a:sym typeface="Montserrat"/>
                        </a:rPr>
                        <a:t>40.8</a:t>
                      </a:r>
                      <a:endParaRPr sz="1000">
                        <a:solidFill>
                          <a:schemeClr val="dk2"/>
                        </a:solidFill>
                        <a:latin typeface="Montserrat"/>
                        <a:ea typeface="Montserrat"/>
                        <a:cs typeface="Montserrat"/>
                        <a:sym typeface="Montserrat"/>
                      </a:endParaRPr>
                    </a:p>
                  </a:txBody>
                  <a:tcPr marT="91425" marB="91425"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0" rtl="0" algn="r">
                        <a:lnSpc>
                          <a:spcPct val="115000"/>
                        </a:lnSpc>
                        <a:spcBef>
                          <a:spcPts val="0"/>
                        </a:spcBef>
                        <a:spcAft>
                          <a:spcPts val="0"/>
                        </a:spcAft>
                        <a:buClr>
                          <a:schemeClr val="dk1"/>
                        </a:buClr>
                        <a:buSzPts val="1100"/>
                        <a:buFont typeface="Arial"/>
                        <a:buNone/>
                      </a:pPr>
                      <a:r>
                        <a:rPr b="1" lang="en" sz="1000">
                          <a:solidFill>
                            <a:schemeClr val="accent1"/>
                          </a:solidFill>
                          <a:latin typeface="Montserrat"/>
                          <a:ea typeface="Montserrat"/>
                          <a:cs typeface="Montserrat"/>
                          <a:sym typeface="Montserrat"/>
                        </a:rPr>
                        <a:t>2 MILES</a:t>
                      </a:r>
                      <a:endParaRPr b="1" sz="1000">
                        <a:solidFill>
                          <a:schemeClr val="accent1"/>
                        </a:solidFill>
                        <a:latin typeface="Montserrat"/>
                        <a:ea typeface="Montserrat"/>
                        <a:cs typeface="Montserrat"/>
                        <a:sym typeface="Montserrat"/>
                      </a:endParaRPr>
                    </a:p>
                    <a:p>
                      <a:pPr indent="0" lvl="0" marL="114300" rtl="0" algn="r">
                        <a:lnSpc>
                          <a:spcPct val="115000"/>
                        </a:lnSpc>
                        <a:spcBef>
                          <a:spcPts val="1000"/>
                        </a:spcBef>
                        <a:spcAft>
                          <a:spcPts val="0"/>
                        </a:spcAft>
                        <a:buNone/>
                      </a:pPr>
                      <a:r>
                        <a:rPr lang="en" sz="1000">
                          <a:solidFill>
                            <a:schemeClr val="dk2"/>
                          </a:solidFill>
                          <a:latin typeface="Montserrat"/>
                          <a:ea typeface="Montserrat"/>
                          <a:cs typeface="Montserrat"/>
                          <a:sym typeface="Montserrat"/>
                        </a:rPr>
                        <a:t>166,330</a:t>
                      </a:r>
                      <a:endParaRPr sz="1000">
                        <a:solidFill>
                          <a:schemeClr val="dk2"/>
                        </a:solidFill>
                        <a:latin typeface="Montserrat"/>
                        <a:ea typeface="Montserrat"/>
                        <a:cs typeface="Montserrat"/>
                        <a:sym typeface="Montserrat"/>
                      </a:endParaRPr>
                    </a:p>
                    <a:p>
                      <a:pPr indent="0" lvl="0" marL="114300" rtl="0" algn="r">
                        <a:lnSpc>
                          <a:spcPct val="115000"/>
                        </a:lnSpc>
                        <a:spcBef>
                          <a:spcPts val="400"/>
                        </a:spcBef>
                        <a:spcAft>
                          <a:spcPts val="0"/>
                        </a:spcAft>
                        <a:buNone/>
                      </a:pPr>
                      <a:r>
                        <a:rPr lang="en" sz="1000">
                          <a:solidFill>
                            <a:schemeClr val="dk2"/>
                          </a:solidFill>
                          <a:latin typeface="Montserrat"/>
                          <a:ea typeface="Montserrat"/>
                          <a:cs typeface="Montserrat"/>
                          <a:sym typeface="Montserrat"/>
                        </a:rPr>
                        <a:t>41.1</a:t>
                      </a:r>
                      <a:endParaRPr sz="1000">
                        <a:solidFill>
                          <a:schemeClr val="dk2"/>
                        </a:solidFill>
                        <a:latin typeface="Montserrat"/>
                        <a:ea typeface="Montserrat"/>
                        <a:cs typeface="Montserrat"/>
                        <a:sym typeface="Montserrat"/>
                      </a:endParaRPr>
                    </a:p>
                    <a:p>
                      <a:pPr indent="0" lvl="0" marL="114300" rtl="0" algn="r">
                        <a:lnSpc>
                          <a:spcPct val="115000"/>
                        </a:lnSpc>
                        <a:spcBef>
                          <a:spcPts val="400"/>
                        </a:spcBef>
                        <a:spcAft>
                          <a:spcPts val="0"/>
                        </a:spcAft>
                        <a:buNone/>
                      </a:pPr>
                      <a:r>
                        <a:rPr lang="en" sz="1000">
                          <a:solidFill>
                            <a:schemeClr val="dk2"/>
                          </a:solidFill>
                          <a:latin typeface="Montserrat"/>
                          <a:ea typeface="Montserrat"/>
                          <a:cs typeface="Montserrat"/>
                          <a:sym typeface="Montserrat"/>
                        </a:rPr>
                        <a:t>41.1</a:t>
                      </a:r>
                      <a:endParaRPr sz="1000">
                        <a:solidFill>
                          <a:schemeClr val="dk2"/>
                        </a:solidFill>
                        <a:latin typeface="Montserrat"/>
                        <a:ea typeface="Montserrat"/>
                        <a:cs typeface="Montserrat"/>
                        <a:sym typeface="Montserrat"/>
                      </a:endParaRPr>
                    </a:p>
                    <a:p>
                      <a:pPr indent="0" lvl="0" marL="114300" rtl="0" algn="r">
                        <a:lnSpc>
                          <a:spcPct val="115000"/>
                        </a:lnSpc>
                        <a:spcBef>
                          <a:spcPts val="400"/>
                        </a:spcBef>
                        <a:spcAft>
                          <a:spcPts val="0"/>
                        </a:spcAft>
                        <a:buNone/>
                      </a:pPr>
                      <a:r>
                        <a:rPr lang="en" sz="1000">
                          <a:solidFill>
                            <a:schemeClr val="dk2"/>
                          </a:solidFill>
                          <a:latin typeface="Montserrat"/>
                          <a:ea typeface="Montserrat"/>
                          <a:cs typeface="Montserrat"/>
                          <a:sym typeface="Montserrat"/>
                        </a:rPr>
                        <a:t>40.8</a:t>
                      </a:r>
                      <a:endParaRPr sz="1000">
                        <a:solidFill>
                          <a:schemeClr val="dk2"/>
                        </a:solidFill>
                        <a:latin typeface="Montserrat"/>
                        <a:ea typeface="Montserrat"/>
                        <a:cs typeface="Montserrat"/>
                        <a:sym typeface="Montserrat"/>
                      </a:endParaRPr>
                    </a:p>
                    <a:p>
                      <a:pPr indent="0" lvl="0" marL="114300" rtl="0" algn="r">
                        <a:lnSpc>
                          <a:spcPct val="115000"/>
                        </a:lnSpc>
                        <a:spcBef>
                          <a:spcPts val="400"/>
                        </a:spcBef>
                        <a:spcAft>
                          <a:spcPts val="400"/>
                        </a:spcAft>
                        <a:buNone/>
                      </a:pPr>
                      <a:r>
                        <a:t/>
                      </a:r>
                      <a:endParaRPr sz="1000">
                        <a:solidFill>
                          <a:schemeClr val="dk2"/>
                        </a:solidFill>
                        <a:latin typeface="Montserrat"/>
                        <a:ea typeface="Montserrat"/>
                        <a:cs typeface="Montserrat"/>
                        <a:sym typeface="Montserrat"/>
                      </a:endParaRPr>
                    </a:p>
                  </a:txBody>
                  <a:tcPr marT="91425" marB="91425"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0" rtl="0" algn="r">
                        <a:lnSpc>
                          <a:spcPct val="115000"/>
                        </a:lnSpc>
                        <a:spcBef>
                          <a:spcPts val="0"/>
                        </a:spcBef>
                        <a:spcAft>
                          <a:spcPts val="0"/>
                        </a:spcAft>
                        <a:buClr>
                          <a:schemeClr val="dk1"/>
                        </a:buClr>
                        <a:buSzPts val="1100"/>
                        <a:buFont typeface="Arial"/>
                        <a:buNone/>
                      </a:pPr>
                      <a:r>
                        <a:rPr b="1" lang="en" sz="1000">
                          <a:solidFill>
                            <a:schemeClr val="accent1"/>
                          </a:solidFill>
                          <a:latin typeface="Montserrat"/>
                          <a:ea typeface="Montserrat"/>
                          <a:cs typeface="Montserrat"/>
                          <a:sym typeface="Montserrat"/>
                        </a:rPr>
                        <a:t>3 MILES</a:t>
                      </a:r>
                      <a:endParaRPr b="1" sz="1000">
                        <a:solidFill>
                          <a:schemeClr val="accent1"/>
                        </a:solidFill>
                        <a:latin typeface="Montserrat"/>
                        <a:ea typeface="Montserrat"/>
                        <a:cs typeface="Montserrat"/>
                        <a:sym typeface="Montserrat"/>
                      </a:endParaRPr>
                    </a:p>
                    <a:p>
                      <a:pPr indent="0" lvl="0" marL="114300" rtl="0" algn="r">
                        <a:lnSpc>
                          <a:spcPct val="115000"/>
                        </a:lnSpc>
                        <a:spcBef>
                          <a:spcPts val="1000"/>
                        </a:spcBef>
                        <a:spcAft>
                          <a:spcPts val="0"/>
                        </a:spcAft>
                        <a:buNone/>
                      </a:pPr>
                      <a:r>
                        <a:rPr lang="en" sz="1000">
                          <a:solidFill>
                            <a:schemeClr val="dk2"/>
                          </a:solidFill>
                          <a:latin typeface="Montserrat"/>
                          <a:ea typeface="Montserrat"/>
                          <a:cs typeface="Montserrat"/>
                          <a:sym typeface="Montserrat"/>
                        </a:rPr>
                        <a:t>336,355</a:t>
                      </a:r>
                      <a:endParaRPr sz="1000">
                        <a:solidFill>
                          <a:schemeClr val="dk2"/>
                        </a:solidFill>
                        <a:latin typeface="Montserrat"/>
                        <a:ea typeface="Montserrat"/>
                        <a:cs typeface="Montserrat"/>
                        <a:sym typeface="Montserrat"/>
                      </a:endParaRPr>
                    </a:p>
                    <a:p>
                      <a:pPr indent="0" lvl="0" marL="114300" rtl="0" algn="r">
                        <a:lnSpc>
                          <a:spcPct val="115000"/>
                        </a:lnSpc>
                        <a:spcBef>
                          <a:spcPts val="400"/>
                        </a:spcBef>
                        <a:spcAft>
                          <a:spcPts val="0"/>
                        </a:spcAft>
                        <a:buNone/>
                      </a:pPr>
                      <a:r>
                        <a:rPr lang="en" sz="1000">
                          <a:solidFill>
                            <a:schemeClr val="dk2"/>
                          </a:solidFill>
                          <a:latin typeface="Montserrat"/>
                          <a:ea typeface="Montserrat"/>
                          <a:cs typeface="Montserrat"/>
                          <a:sym typeface="Montserrat"/>
                        </a:rPr>
                        <a:t>38.8</a:t>
                      </a:r>
                      <a:endParaRPr sz="1000">
                        <a:solidFill>
                          <a:schemeClr val="dk2"/>
                        </a:solidFill>
                        <a:latin typeface="Montserrat"/>
                        <a:ea typeface="Montserrat"/>
                        <a:cs typeface="Montserrat"/>
                        <a:sym typeface="Montserrat"/>
                      </a:endParaRPr>
                    </a:p>
                    <a:p>
                      <a:pPr indent="0" lvl="0" marL="114300" rtl="0" algn="r">
                        <a:lnSpc>
                          <a:spcPct val="115000"/>
                        </a:lnSpc>
                        <a:spcBef>
                          <a:spcPts val="400"/>
                        </a:spcBef>
                        <a:spcAft>
                          <a:spcPts val="0"/>
                        </a:spcAft>
                        <a:buNone/>
                      </a:pPr>
                      <a:r>
                        <a:rPr lang="en" sz="1000">
                          <a:solidFill>
                            <a:schemeClr val="dk2"/>
                          </a:solidFill>
                          <a:latin typeface="Montserrat"/>
                          <a:ea typeface="Montserrat"/>
                          <a:cs typeface="Montserrat"/>
                          <a:sym typeface="Montserrat"/>
                        </a:rPr>
                        <a:t>38.8</a:t>
                      </a:r>
                      <a:endParaRPr sz="1000">
                        <a:solidFill>
                          <a:schemeClr val="dk2"/>
                        </a:solidFill>
                        <a:latin typeface="Montserrat"/>
                        <a:ea typeface="Montserrat"/>
                        <a:cs typeface="Montserrat"/>
                        <a:sym typeface="Montserrat"/>
                      </a:endParaRPr>
                    </a:p>
                    <a:p>
                      <a:pPr indent="0" lvl="0" marL="114300" rtl="0" algn="r">
                        <a:lnSpc>
                          <a:spcPct val="115000"/>
                        </a:lnSpc>
                        <a:spcBef>
                          <a:spcPts val="400"/>
                        </a:spcBef>
                        <a:spcAft>
                          <a:spcPts val="400"/>
                        </a:spcAft>
                        <a:buNone/>
                      </a:pPr>
                      <a:r>
                        <a:rPr lang="en" sz="1000">
                          <a:solidFill>
                            <a:schemeClr val="dk2"/>
                          </a:solidFill>
                          <a:latin typeface="Montserrat"/>
                          <a:ea typeface="Montserrat"/>
                          <a:cs typeface="Montserrat"/>
                          <a:sym typeface="Montserrat"/>
                        </a:rPr>
                        <a:t>38.6</a:t>
                      </a:r>
                      <a:endParaRPr sz="1000">
                        <a:solidFill>
                          <a:schemeClr val="dk2"/>
                        </a:solidFill>
                        <a:latin typeface="Montserrat"/>
                        <a:ea typeface="Montserrat"/>
                        <a:cs typeface="Montserrat"/>
                        <a:sym typeface="Montserrat"/>
                      </a:endParaRPr>
                    </a:p>
                  </a:txBody>
                  <a:tcPr marT="91425" marB="91425"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r>
              <a:tr h="1531950">
                <a:tc gridSpan="2">
                  <a:txBody>
                    <a:bodyPr/>
                    <a:lstStyle/>
                    <a:p>
                      <a:pPr indent="0" lvl="0" marL="0" rtl="0" algn="l">
                        <a:lnSpc>
                          <a:spcPct val="115000"/>
                        </a:lnSpc>
                        <a:spcBef>
                          <a:spcPts val="0"/>
                        </a:spcBef>
                        <a:spcAft>
                          <a:spcPts val="0"/>
                        </a:spcAft>
                        <a:buNone/>
                      </a:pPr>
                      <a:r>
                        <a:rPr b="1" lang="en" sz="1000">
                          <a:solidFill>
                            <a:schemeClr val="accent1"/>
                          </a:solidFill>
                          <a:latin typeface="Montserrat"/>
                          <a:ea typeface="Montserrat"/>
                          <a:cs typeface="Montserrat"/>
                          <a:sym typeface="Montserrat"/>
                        </a:rPr>
                        <a:t>HOUSEHOLDS &amp; INCOME</a:t>
                      </a:r>
                      <a:endParaRPr b="1" sz="1000">
                        <a:solidFill>
                          <a:schemeClr val="accent1"/>
                        </a:solidFill>
                        <a:latin typeface="Montserrat"/>
                        <a:ea typeface="Montserrat"/>
                        <a:cs typeface="Montserrat"/>
                        <a:sym typeface="Montserrat"/>
                      </a:endParaRPr>
                    </a:p>
                    <a:p>
                      <a:pPr indent="0" lvl="0" marL="0" rtl="0" algn="l">
                        <a:lnSpc>
                          <a:spcPct val="115000"/>
                        </a:lnSpc>
                        <a:spcBef>
                          <a:spcPts val="1000"/>
                        </a:spcBef>
                        <a:spcAft>
                          <a:spcPts val="0"/>
                        </a:spcAft>
                        <a:buNone/>
                      </a:pPr>
                      <a:r>
                        <a:rPr lang="en" sz="1000">
                          <a:solidFill>
                            <a:schemeClr val="dk2"/>
                          </a:solidFill>
                          <a:latin typeface="Montserrat"/>
                          <a:ea typeface="Montserrat"/>
                          <a:cs typeface="Montserrat"/>
                          <a:sym typeface="Montserrat"/>
                        </a:rPr>
                        <a:t>Total households</a:t>
                      </a:r>
                      <a:endParaRPr sz="1000">
                        <a:solidFill>
                          <a:schemeClr val="dk2"/>
                        </a:solidFill>
                        <a:latin typeface="Montserrat"/>
                        <a:ea typeface="Montserrat"/>
                        <a:cs typeface="Montserrat"/>
                        <a:sym typeface="Montserrat"/>
                      </a:endParaRPr>
                    </a:p>
                    <a:p>
                      <a:pPr indent="0" lvl="0" marL="0" rtl="0" algn="l">
                        <a:lnSpc>
                          <a:spcPct val="115000"/>
                        </a:lnSpc>
                        <a:spcBef>
                          <a:spcPts val="400"/>
                        </a:spcBef>
                        <a:spcAft>
                          <a:spcPts val="0"/>
                        </a:spcAft>
                        <a:buNone/>
                      </a:pPr>
                      <a:r>
                        <a:rPr lang="en" sz="1000">
                          <a:solidFill>
                            <a:schemeClr val="dk2"/>
                          </a:solidFill>
                          <a:latin typeface="Montserrat"/>
                          <a:ea typeface="Montserrat"/>
                          <a:cs typeface="Montserrat"/>
                          <a:sym typeface="Montserrat"/>
                        </a:rPr>
                        <a:t>Total persons per HH</a:t>
                      </a:r>
                      <a:endParaRPr sz="1000">
                        <a:solidFill>
                          <a:schemeClr val="dk2"/>
                        </a:solidFill>
                        <a:latin typeface="Montserrat"/>
                        <a:ea typeface="Montserrat"/>
                        <a:cs typeface="Montserrat"/>
                        <a:sym typeface="Montserrat"/>
                      </a:endParaRPr>
                    </a:p>
                    <a:p>
                      <a:pPr indent="0" lvl="0" marL="0" rtl="0" algn="l">
                        <a:lnSpc>
                          <a:spcPct val="115000"/>
                        </a:lnSpc>
                        <a:spcBef>
                          <a:spcPts val="400"/>
                        </a:spcBef>
                        <a:spcAft>
                          <a:spcPts val="0"/>
                        </a:spcAft>
                        <a:buNone/>
                      </a:pPr>
                      <a:r>
                        <a:rPr lang="en" sz="1000">
                          <a:solidFill>
                            <a:schemeClr val="dk2"/>
                          </a:solidFill>
                          <a:latin typeface="Montserrat"/>
                          <a:ea typeface="Montserrat"/>
                          <a:cs typeface="Montserrat"/>
                          <a:sym typeface="Montserrat"/>
                        </a:rPr>
                        <a:t>Average HH income</a:t>
                      </a:r>
                      <a:endParaRPr sz="1000">
                        <a:solidFill>
                          <a:schemeClr val="dk2"/>
                        </a:solidFill>
                        <a:latin typeface="Montserrat"/>
                        <a:ea typeface="Montserrat"/>
                        <a:cs typeface="Montserrat"/>
                        <a:sym typeface="Montserrat"/>
                      </a:endParaRPr>
                    </a:p>
                    <a:p>
                      <a:pPr indent="0" lvl="0" marL="0" rtl="0" algn="l">
                        <a:lnSpc>
                          <a:spcPct val="115000"/>
                        </a:lnSpc>
                        <a:spcBef>
                          <a:spcPts val="400"/>
                        </a:spcBef>
                        <a:spcAft>
                          <a:spcPts val="400"/>
                        </a:spcAft>
                        <a:buNone/>
                      </a:pPr>
                      <a:r>
                        <a:rPr lang="en" sz="1000">
                          <a:solidFill>
                            <a:schemeClr val="dk2"/>
                          </a:solidFill>
                          <a:latin typeface="Montserrat"/>
                          <a:ea typeface="Montserrat"/>
                          <a:cs typeface="Montserrat"/>
                          <a:sym typeface="Montserrat"/>
                        </a:rPr>
                        <a:t>Average house value</a:t>
                      </a:r>
                      <a:endParaRPr b="1" sz="1000">
                        <a:solidFill>
                          <a:schemeClr val="dk2"/>
                        </a:solidFill>
                        <a:latin typeface="Montserrat"/>
                        <a:ea typeface="Montserrat"/>
                        <a:cs typeface="Montserrat"/>
                        <a:sym typeface="Montserrat"/>
                      </a:endParaRPr>
                    </a:p>
                  </a:txBody>
                  <a:tcPr marT="91425" marB="91425"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hMerge="1"/>
                <a:tc>
                  <a:txBody>
                    <a:bodyPr/>
                    <a:lstStyle/>
                    <a:p>
                      <a:pPr indent="0" lvl="0" marL="0" rtl="0" algn="r">
                        <a:lnSpc>
                          <a:spcPct val="115000"/>
                        </a:lnSpc>
                        <a:spcBef>
                          <a:spcPts val="0"/>
                        </a:spcBef>
                        <a:spcAft>
                          <a:spcPts val="0"/>
                        </a:spcAft>
                        <a:buNone/>
                      </a:pPr>
                      <a:br>
                        <a:rPr b="1" lang="en" sz="1000">
                          <a:solidFill>
                            <a:srgbClr val="073763"/>
                          </a:solidFill>
                          <a:latin typeface="Montserrat"/>
                          <a:ea typeface="Montserrat"/>
                          <a:cs typeface="Montserrat"/>
                          <a:sym typeface="Montserrat"/>
                        </a:rPr>
                      </a:br>
                      <a:endParaRPr b="1" sz="1000">
                        <a:solidFill>
                          <a:srgbClr val="073763"/>
                        </a:solidFill>
                        <a:latin typeface="Montserrat"/>
                        <a:ea typeface="Montserrat"/>
                        <a:cs typeface="Montserrat"/>
                        <a:sym typeface="Montserrat"/>
                      </a:endParaRPr>
                    </a:p>
                    <a:p>
                      <a:pPr indent="0" lvl="0" marL="0" rtl="0" algn="r">
                        <a:lnSpc>
                          <a:spcPct val="115000"/>
                        </a:lnSpc>
                        <a:spcBef>
                          <a:spcPts val="1000"/>
                        </a:spcBef>
                        <a:spcAft>
                          <a:spcPts val="0"/>
                        </a:spcAft>
                        <a:buNone/>
                      </a:pPr>
                      <a:r>
                        <a:rPr lang="en" sz="1000">
                          <a:solidFill>
                            <a:schemeClr val="dk2"/>
                          </a:solidFill>
                          <a:latin typeface="Montserrat"/>
                          <a:ea typeface="Montserrat"/>
                          <a:cs typeface="Montserrat"/>
                          <a:sym typeface="Montserrat"/>
                        </a:rPr>
                        <a:t>15,743</a:t>
                      </a:r>
                      <a:endParaRPr sz="1000">
                        <a:solidFill>
                          <a:schemeClr val="dk2"/>
                        </a:solidFill>
                        <a:latin typeface="Montserrat"/>
                        <a:ea typeface="Montserrat"/>
                        <a:cs typeface="Montserrat"/>
                        <a:sym typeface="Montserrat"/>
                      </a:endParaRPr>
                    </a:p>
                    <a:p>
                      <a:pPr indent="0" lvl="0" marL="114300" rtl="0" algn="r">
                        <a:lnSpc>
                          <a:spcPct val="115000"/>
                        </a:lnSpc>
                        <a:spcBef>
                          <a:spcPts val="400"/>
                        </a:spcBef>
                        <a:spcAft>
                          <a:spcPts val="0"/>
                        </a:spcAft>
                        <a:buNone/>
                      </a:pPr>
                      <a:r>
                        <a:rPr lang="en" sz="1000">
                          <a:solidFill>
                            <a:schemeClr val="dk2"/>
                          </a:solidFill>
                          <a:latin typeface="Montserrat"/>
                          <a:ea typeface="Montserrat"/>
                          <a:cs typeface="Montserrat"/>
                          <a:sym typeface="Montserrat"/>
                        </a:rPr>
                        <a:t>1.9</a:t>
                      </a:r>
                      <a:endParaRPr sz="1000">
                        <a:solidFill>
                          <a:schemeClr val="dk2"/>
                        </a:solidFill>
                        <a:latin typeface="Montserrat"/>
                        <a:ea typeface="Montserrat"/>
                        <a:cs typeface="Montserrat"/>
                        <a:sym typeface="Montserrat"/>
                      </a:endParaRPr>
                    </a:p>
                    <a:p>
                      <a:pPr indent="0" lvl="0" marL="114300" rtl="0" algn="r">
                        <a:lnSpc>
                          <a:spcPct val="115000"/>
                        </a:lnSpc>
                        <a:spcBef>
                          <a:spcPts val="400"/>
                        </a:spcBef>
                        <a:spcAft>
                          <a:spcPts val="0"/>
                        </a:spcAft>
                        <a:buNone/>
                      </a:pPr>
                      <a:r>
                        <a:rPr lang="en" sz="1000">
                          <a:solidFill>
                            <a:schemeClr val="dk2"/>
                          </a:solidFill>
                          <a:latin typeface="Montserrat"/>
                          <a:ea typeface="Montserrat"/>
                          <a:cs typeface="Montserrat"/>
                          <a:sym typeface="Montserrat"/>
                        </a:rPr>
                        <a:t>$119,628</a:t>
                      </a:r>
                      <a:endParaRPr sz="1000">
                        <a:solidFill>
                          <a:schemeClr val="dk2"/>
                        </a:solidFill>
                        <a:latin typeface="Montserrat"/>
                        <a:ea typeface="Montserrat"/>
                        <a:cs typeface="Montserrat"/>
                        <a:sym typeface="Montserrat"/>
                      </a:endParaRPr>
                    </a:p>
                    <a:p>
                      <a:pPr indent="0" lvl="0" marL="114300" rtl="0" algn="r">
                        <a:lnSpc>
                          <a:spcPct val="115000"/>
                        </a:lnSpc>
                        <a:spcBef>
                          <a:spcPts val="400"/>
                        </a:spcBef>
                        <a:spcAft>
                          <a:spcPts val="400"/>
                        </a:spcAft>
                        <a:buNone/>
                      </a:pPr>
                      <a:r>
                        <a:rPr lang="en" sz="1000">
                          <a:solidFill>
                            <a:schemeClr val="dk2"/>
                          </a:solidFill>
                          <a:latin typeface="Montserrat"/>
                          <a:ea typeface="Montserrat"/>
                          <a:cs typeface="Montserrat"/>
                          <a:sym typeface="Montserrat"/>
                        </a:rPr>
                        <a:t>$809,51</a:t>
                      </a:r>
                      <a:endParaRPr b="1" sz="1000">
                        <a:solidFill>
                          <a:schemeClr val="dk2"/>
                        </a:solidFill>
                        <a:latin typeface="Montserrat"/>
                        <a:ea typeface="Montserrat"/>
                        <a:cs typeface="Montserrat"/>
                        <a:sym typeface="Montserrat"/>
                      </a:endParaRPr>
                    </a:p>
                  </a:txBody>
                  <a:tcPr marT="91425" marB="91425"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0" rtl="0" algn="r">
                        <a:lnSpc>
                          <a:spcPct val="115000"/>
                        </a:lnSpc>
                        <a:spcBef>
                          <a:spcPts val="0"/>
                        </a:spcBef>
                        <a:spcAft>
                          <a:spcPts val="0"/>
                        </a:spcAft>
                        <a:buClr>
                          <a:schemeClr val="dk1"/>
                        </a:buClr>
                        <a:buSzPts val="1100"/>
                        <a:buFont typeface="Arial"/>
                        <a:buNone/>
                      </a:pPr>
                      <a:br>
                        <a:rPr b="1" lang="en" sz="1000">
                          <a:solidFill>
                            <a:srgbClr val="073763"/>
                          </a:solidFill>
                          <a:latin typeface="Montserrat"/>
                          <a:ea typeface="Montserrat"/>
                          <a:cs typeface="Montserrat"/>
                          <a:sym typeface="Montserrat"/>
                        </a:rPr>
                      </a:br>
                      <a:endParaRPr b="1" sz="1000">
                        <a:solidFill>
                          <a:srgbClr val="073763"/>
                        </a:solidFill>
                        <a:latin typeface="Montserrat"/>
                        <a:ea typeface="Montserrat"/>
                        <a:cs typeface="Montserrat"/>
                        <a:sym typeface="Montserrat"/>
                      </a:endParaRPr>
                    </a:p>
                    <a:p>
                      <a:pPr indent="0" lvl="0" marL="0" rtl="0" algn="r">
                        <a:lnSpc>
                          <a:spcPct val="115000"/>
                        </a:lnSpc>
                        <a:spcBef>
                          <a:spcPts val="1000"/>
                        </a:spcBef>
                        <a:spcAft>
                          <a:spcPts val="0"/>
                        </a:spcAft>
                        <a:buNone/>
                      </a:pPr>
                      <a:r>
                        <a:rPr lang="en" sz="1000">
                          <a:solidFill>
                            <a:schemeClr val="dk2"/>
                          </a:solidFill>
                          <a:latin typeface="Montserrat"/>
                          <a:ea typeface="Montserrat"/>
                          <a:cs typeface="Montserrat"/>
                          <a:sym typeface="Montserrat"/>
                        </a:rPr>
                        <a:t>84,419</a:t>
                      </a:r>
                      <a:endParaRPr sz="1000">
                        <a:solidFill>
                          <a:schemeClr val="dk2"/>
                        </a:solidFill>
                        <a:latin typeface="Montserrat"/>
                        <a:ea typeface="Montserrat"/>
                        <a:cs typeface="Montserrat"/>
                        <a:sym typeface="Montserrat"/>
                      </a:endParaRPr>
                    </a:p>
                    <a:p>
                      <a:pPr indent="0" lvl="0" marL="114300" rtl="0" algn="r">
                        <a:lnSpc>
                          <a:spcPct val="115000"/>
                        </a:lnSpc>
                        <a:spcBef>
                          <a:spcPts val="400"/>
                        </a:spcBef>
                        <a:spcAft>
                          <a:spcPts val="0"/>
                        </a:spcAft>
                        <a:buNone/>
                      </a:pPr>
                      <a:r>
                        <a:rPr lang="en" sz="1000">
                          <a:solidFill>
                            <a:schemeClr val="dk2"/>
                          </a:solidFill>
                          <a:latin typeface="Montserrat"/>
                          <a:ea typeface="Montserrat"/>
                          <a:cs typeface="Montserrat"/>
                          <a:sym typeface="Montserrat"/>
                        </a:rPr>
                        <a:t>1.9</a:t>
                      </a:r>
                      <a:endParaRPr sz="1000">
                        <a:solidFill>
                          <a:schemeClr val="dk2"/>
                        </a:solidFill>
                        <a:latin typeface="Montserrat"/>
                        <a:ea typeface="Montserrat"/>
                        <a:cs typeface="Montserrat"/>
                        <a:sym typeface="Montserrat"/>
                      </a:endParaRPr>
                    </a:p>
                    <a:p>
                      <a:pPr indent="0" lvl="0" marL="114300" rtl="0" algn="r">
                        <a:lnSpc>
                          <a:spcPct val="115000"/>
                        </a:lnSpc>
                        <a:spcBef>
                          <a:spcPts val="400"/>
                        </a:spcBef>
                        <a:spcAft>
                          <a:spcPts val="0"/>
                        </a:spcAft>
                        <a:buNone/>
                      </a:pPr>
                      <a:r>
                        <a:rPr lang="en" sz="1000">
                          <a:solidFill>
                            <a:schemeClr val="dk2"/>
                          </a:solidFill>
                          <a:latin typeface="Montserrat"/>
                          <a:ea typeface="Montserrat"/>
                          <a:cs typeface="Montserrat"/>
                          <a:sym typeface="Montserrat"/>
                        </a:rPr>
                        <a:t>$80,369</a:t>
                      </a:r>
                      <a:endParaRPr sz="1000">
                        <a:solidFill>
                          <a:schemeClr val="dk2"/>
                        </a:solidFill>
                        <a:latin typeface="Montserrat"/>
                        <a:ea typeface="Montserrat"/>
                        <a:cs typeface="Montserrat"/>
                        <a:sym typeface="Montserrat"/>
                      </a:endParaRPr>
                    </a:p>
                    <a:p>
                      <a:pPr indent="0" lvl="0" marL="114300" rtl="0" algn="r">
                        <a:lnSpc>
                          <a:spcPct val="115000"/>
                        </a:lnSpc>
                        <a:spcBef>
                          <a:spcPts val="400"/>
                        </a:spcBef>
                        <a:spcAft>
                          <a:spcPts val="0"/>
                        </a:spcAft>
                        <a:buNone/>
                      </a:pPr>
                      <a:r>
                        <a:rPr lang="en" sz="1000">
                          <a:solidFill>
                            <a:schemeClr val="dk2"/>
                          </a:solidFill>
                          <a:latin typeface="Montserrat"/>
                          <a:ea typeface="Montserrat"/>
                          <a:cs typeface="Montserrat"/>
                          <a:sym typeface="Montserrat"/>
                        </a:rPr>
                        <a:t>$811,596</a:t>
                      </a:r>
                      <a:endParaRPr sz="1000">
                        <a:solidFill>
                          <a:schemeClr val="dk2"/>
                        </a:solidFill>
                        <a:latin typeface="Montserrat"/>
                        <a:ea typeface="Montserrat"/>
                        <a:cs typeface="Montserrat"/>
                        <a:sym typeface="Montserrat"/>
                      </a:endParaRPr>
                    </a:p>
                    <a:p>
                      <a:pPr indent="0" lvl="0" marL="114300" rtl="0" algn="r">
                        <a:lnSpc>
                          <a:spcPct val="115000"/>
                        </a:lnSpc>
                        <a:spcBef>
                          <a:spcPts val="400"/>
                        </a:spcBef>
                        <a:spcAft>
                          <a:spcPts val="400"/>
                        </a:spcAft>
                        <a:buNone/>
                      </a:pPr>
                      <a:r>
                        <a:t/>
                      </a:r>
                      <a:endParaRPr b="1" sz="1000">
                        <a:solidFill>
                          <a:schemeClr val="dk2"/>
                        </a:solidFill>
                        <a:latin typeface="Montserrat"/>
                        <a:ea typeface="Montserrat"/>
                        <a:cs typeface="Montserrat"/>
                        <a:sym typeface="Montserrat"/>
                      </a:endParaRPr>
                    </a:p>
                  </a:txBody>
                  <a:tcPr marT="91425" marB="91425"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0" rtl="0" algn="r">
                        <a:lnSpc>
                          <a:spcPct val="115000"/>
                        </a:lnSpc>
                        <a:spcBef>
                          <a:spcPts val="0"/>
                        </a:spcBef>
                        <a:spcAft>
                          <a:spcPts val="0"/>
                        </a:spcAft>
                        <a:buClr>
                          <a:schemeClr val="dk1"/>
                        </a:buClr>
                        <a:buSzPts val="1100"/>
                        <a:buFont typeface="Arial"/>
                        <a:buNone/>
                      </a:pPr>
                      <a:br>
                        <a:rPr b="1" lang="en" sz="1000">
                          <a:solidFill>
                            <a:srgbClr val="073763"/>
                          </a:solidFill>
                          <a:latin typeface="Montserrat"/>
                          <a:ea typeface="Montserrat"/>
                          <a:cs typeface="Montserrat"/>
                          <a:sym typeface="Montserrat"/>
                        </a:rPr>
                      </a:br>
                      <a:endParaRPr b="1" sz="1000">
                        <a:solidFill>
                          <a:srgbClr val="073763"/>
                        </a:solidFill>
                        <a:latin typeface="Montserrat"/>
                        <a:ea typeface="Montserrat"/>
                        <a:cs typeface="Montserrat"/>
                        <a:sym typeface="Montserrat"/>
                      </a:endParaRPr>
                    </a:p>
                    <a:p>
                      <a:pPr indent="0" lvl="0" marL="114300" rtl="0" algn="r">
                        <a:lnSpc>
                          <a:spcPct val="115000"/>
                        </a:lnSpc>
                        <a:spcBef>
                          <a:spcPts val="1000"/>
                        </a:spcBef>
                        <a:spcAft>
                          <a:spcPts val="0"/>
                        </a:spcAft>
                        <a:buNone/>
                      </a:pPr>
                      <a:r>
                        <a:rPr lang="en" sz="1000">
                          <a:solidFill>
                            <a:schemeClr val="dk2"/>
                          </a:solidFill>
                          <a:latin typeface="Montserrat"/>
                          <a:ea typeface="Montserrat"/>
                          <a:cs typeface="Montserrat"/>
                          <a:sym typeface="Montserrat"/>
                        </a:rPr>
                        <a:t>73,899</a:t>
                      </a:r>
                      <a:endParaRPr sz="1000">
                        <a:solidFill>
                          <a:schemeClr val="dk2"/>
                        </a:solidFill>
                        <a:latin typeface="Montserrat"/>
                        <a:ea typeface="Montserrat"/>
                        <a:cs typeface="Montserrat"/>
                        <a:sym typeface="Montserrat"/>
                      </a:endParaRPr>
                    </a:p>
                    <a:p>
                      <a:pPr indent="0" lvl="0" marL="114300" rtl="0" algn="r">
                        <a:lnSpc>
                          <a:spcPct val="115000"/>
                        </a:lnSpc>
                        <a:spcBef>
                          <a:spcPts val="400"/>
                        </a:spcBef>
                        <a:spcAft>
                          <a:spcPts val="0"/>
                        </a:spcAft>
                        <a:buNone/>
                      </a:pPr>
                      <a:r>
                        <a:rPr lang="en" sz="1000">
                          <a:solidFill>
                            <a:schemeClr val="dk2"/>
                          </a:solidFill>
                          <a:latin typeface="Montserrat"/>
                          <a:ea typeface="Montserrat"/>
                          <a:cs typeface="Montserrat"/>
                          <a:sym typeface="Montserrat"/>
                        </a:rPr>
                        <a:t>1.9</a:t>
                      </a:r>
                      <a:endParaRPr sz="1000">
                        <a:solidFill>
                          <a:schemeClr val="dk2"/>
                        </a:solidFill>
                        <a:latin typeface="Montserrat"/>
                        <a:ea typeface="Montserrat"/>
                        <a:cs typeface="Montserrat"/>
                        <a:sym typeface="Montserrat"/>
                      </a:endParaRPr>
                    </a:p>
                    <a:p>
                      <a:pPr indent="0" lvl="0" marL="114300" rtl="0" algn="r">
                        <a:lnSpc>
                          <a:spcPct val="115000"/>
                        </a:lnSpc>
                        <a:spcBef>
                          <a:spcPts val="400"/>
                        </a:spcBef>
                        <a:spcAft>
                          <a:spcPts val="0"/>
                        </a:spcAft>
                        <a:buNone/>
                      </a:pPr>
                      <a:r>
                        <a:rPr lang="en" sz="1000">
                          <a:solidFill>
                            <a:schemeClr val="dk2"/>
                          </a:solidFill>
                          <a:latin typeface="Montserrat"/>
                          <a:ea typeface="Montserrat"/>
                          <a:cs typeface="Montserrat"/>
                          <a:sym typeface="Montserrat"/>
                        </a:rPr>
                        <a:t>$91,615</a:t>
                      </a:r>
                      <a:endParaRPr sz="1000">
                        <a:solidFill>
                          <a:schemeClr val="dk2"/>
                        </a:solidFill>
                        <a:latin typeface="Montserrat"/>
                        <a:ea typeface="Montserrat"/>
                        <a:cs typeface="Montserrat"/>
                        <a:sym typeface="Montserrat"/>
                      </a:endParaRPr>
                    </a:p>
                    <a:p>
                      <a:pPr indent="0" lvl="0" marL="114300" rtl="0" algn="r">
                        <a:lnSpc>
                          <a:spcPct val="115000"/>
                        </a:lnSpc>
                        <a:spcBef>
                          <a:spcPts val="400"/>
                        </a:spcBef>
                        <a:spcAft>
                          <a:spcPts val="400"/>
                        </a:spcAft>
                        <a:buNone/>
                      </a:pPr>
                      <a:r>
                        <a:rPr lang="en" sz="1000">
                          <a:solidFill>
                            <a:schemeClr val="dk2"/>
                          </a:solidFill>
                          <a:latin typeface="Montserrat"/>
                          <a:ea typeface="Montserrat"/>
                          <a:cs typeface="Montserrat"/>
                          <a:sym typeface="Montserrat"/>
                        </a:rPr>
                        <a:t>$838,55</a:t>
                      </a:r>
                      <a:endParaRPr b="1" sz="1000">
                        <a:solidFill>
                          <a:schemeClr val="dk2"/>
                        </a:solidFill>
                        <a:latin typeface="Montserrat"/>
                        <a:ea typeface="Montserrat"/>
                        <a:cs typeface="Montserrat"/>
                        <a:sym typeface="Montserrat"/>
                      </a:endParaRPr>
                    </a:p>
                  </a:txBody>
                  <a:tcPr marT="91425" marB="91425"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r>
            </a:tbl>
          </a:graphicData>
        </a:graphic>
      </p:graphicFrame>
      <p:pic>
        <p:nvPicPr>
          <p:cNvPr id="246" name="Google Shape;246;p30"/>
          <p:cNvPicPr preferRelativeResize="0"/>
          <p:nvPr/>
        </p:nvPicPr>
        <p:blipFill rotWithShape="1">
          <a:blip r:embed="rId3">
            <a:alphaModFix/>
          </a:blip>
          <a:srcRect b="0" l="28514" r="28514" t="0"/>
          <a:stretch/>
        </p:blipFill>
        <p:spPr>
          <a:xfrm>
            <a:off x="693450" y="1461350"/>
            <a:ext cx="4297200" cy="5625299"/>
          </a:xfrm>
          <a:prstGeom prst="rect">
            <a:avLst/>
          </a:prstGeom>
          <a:noFill/>
          <a:ln>
            <a:noFill/>
          </a:ln>
        </p:spPr>
      </p:pic>
      <p:sp>
        <p:nvSpPr>
          <p:cNvPr id="247" name="Google Shape;247;p30"/>
          <p:cNvSpPr txBox="1"/>
          <p:nvPr>
            <p:ph idx="12" type="sldNum"/>
          </p:nvPr>
        </p:nvSpPr>
        <p:spPr>
          <a:xfrm>
            <a:off x="6973103" y="7364925"/>
            <a:ext cx="2506500" cy="407100"/>
          </a:xfrm>
          <a:prstGeom prst="rect">
            <a:avLst/>
          </a:prstGeom>
        </p:spPr>
        <p:txBody>
          <a:bodyPr anchorCtr="0" anchor="ctr" bIns="113100" lIns="113100" spcFirstLastPara="1" rIns="113100" wrap="square" tIns="113100">
            <a:noAutofit/>
          </a:bodyPr>
          <a:lstStyle/>
          <a:p>
            <a:pPr indent="0" lvl="0" marL="0" rtl="0" algn="r">
              <a:spcBef>
                <a:spcPts val="0"/>
              </a:spcBef>
              <a:spcAft>
                <a:spcPts val="0"/>
              </a:spcAft>
              <a:buNone/>
            </a:pPr>
            <a:r>
              <a:rPr lang="en"/>
              <a:t>Page </a:t>
            </a:r>
            <a:fld id="{00000000-1234-1234-1234-123412341234}" type="slidenum">
              <a:rPr lang="en"/>
              <a:t>‹#›</a:t>
            </a:fld>
            <a:endParaRPr/>
          </a:p>
        </p:txBody>
      </p:sp>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FFF"/>
        </a:solidFill>
      </p:bgPr>
    </p:bg>
    <p:spTree>
      <p:nvGrpSpPr>
        <p:cNvPr id="251" name="Shape 251"/>
        <p:cNvGrpSpPr/>
        <p:nvPr/>
      </p:nvGrpSpPr>
      <p:grpSpPr>
        <a:xfrm>
          <a:off x="0" y="0"/>
          <a:ext cx="0" cy="0"/>
          <a:chOff x="0" y="0"/>
          <a:chExt cx="0" cy="0"/>
        </a:xfrm>
      </p:grpSpPr>
      <p:sp>
        <p:nvSpPr>
          <p:cNvPr id="252" name="Google Shape;252;p31"/>
          <p:cNvSpPr txBox="1"/>
          <p:nvPr>
            <p:ph idx="4294967295" type="subTitle"/>
          </p:nvPr>
        </p:nvSpPr>
        <p:spPr>
          <a:xfrm>
            <a:off x="549029" y="508257"/>
            <a:ext cx="9189600" cy="572100"/>
          </a:xfrm>
          <a:prstGeom prst="rect">
            <a:avLst/>
          </a:prstGeom>
        </p:spPr>
        <p:txBody>
          <a:bodyPr anchorCtr="0" anchor="t" bIns="113100" lIns="113100" spcFirstLastPara="1" rIns="113100" wrap="square" tIns="113100">
            <a:noAutofit/>
          </a:bodyPr>
          <a:lstStyle/>
          <a:p>
            <a:pPr indent="0" lvl="0" marL="0" rtl="0" algn="l">
              <a:lnSpc>
                <a:spcPct val="115000"/>
              </a:lnSpc>
              <a:spcBef>
                <a:spcPts val="0"/>
              </a:spcBef>
              <a:spcAft>
                <a:spcPts val="2000"/>
              </a:spcAft>
              <a:buNone/>
            </a:pPr>
            <a:r>
              <a:rPr lang="en" sz="2200">
                <a:solidFill>
                  <a:schemeClr val="accent1"/>
                </a:solidFill>
              </a:rPr>
              <a:t>Demographics </a:t>
            </a:r>
            <a:r>
              <a:rPr lang="en">
                <a:solidFill>
                  <a:schemeClr val="accent1"/>
                </a:solidFill>
              </a:rPr>
              <a:t>R</a:t>
            </a:r>
            <a:r>
              <a:rPr lang="en" sz="2200">
                <a:solidFill>
                  <a:schemeClr val="accent1"/>
                </a:solidFill>
              </a:rPr>
              <a:t>eport</a:t>
            </a:r>
            <a:endParaRPr i="1" sz="2200">
              <a:solidFill>
                <a:schemeClr val="accent1"/>
              </a:solidFill>
              <a:latin typeface="Montserrat"/>
              <a:ea typeface="Montserrat"/>
              <a:cs typeface="Montserrat"/>
              <a:sym typeface="Montserrat"/>
            </a:endParaRPr>
          </a:p>
        </p:txBody>
      </p:sp>
      <p:graphicFrame>
        <p:nvGraphicFramePr>
          <p:cNvPr id="253" name="Google Shape;253;p31"/>
          <p:cNvGraphicFramePr/>
          <p:nvPr/>
        </p:nvGraphicFramePr>
        <p:xfrm>
          <a:off x="685804" y="1461354"/>
          <a:ext cx="3000000" cy="3000000"/>
        </p:xfrm>
        <a:graphic>
          <a:graphicData uri="http://schemas.openxmlformats.org/drawingml/2006/table">
            <a:tbl>
              <a:tblPr>
                <a:noFill/>
                <a:tableStyleId>{14D47D52-66CE-4A08-A884-438E3A053E4B}</a:tableStyleId>
              </a:tblPr>
              <a:tblGrid>
                <a:gridCol w="1731850"/>
                <a:gridCol w="1731850"/>
                <a:gridCol w="1731850"/>
                <a:gridCol w="1731850"/>
                <a:gridCol w="1731850"/>
              </a:tblGrid>
              <a:tr h="1386200">
                <a:tc gridSpan="2">
                  <a:txBody>
                    <a:bodyPr/>
                    <a:lstStyle/>
                    <a:p>
                      <a:pPr indent="0" lvl="0" marL="0" rtl="0" algn="l">
                        <a:lnSpc>
                          <a:spcPct val="115000"/>
                        </a:lnSpc>
                        <a:spcBef>
                          <a:spcPts val="0"/>
                        </a:spcBef>
                        <a:spcAft>
                          <a:spcPts val="0"/>
                        </a:spcAft>
                        <a:buNone/>
                      </a:pPr>
                      <a:r>
                        <a:rPr b="1" lang="en" sz="1000">
                          <a:solidFill>
                            <a:schemeClr val="accent1"/>
                          </a:solidFill>
                          <a:latin typeface="Montserrat"/>
                          <a:ea typeface="Montserrat"/>
                          <a:cs typeface="Montserrat"/>
                          <a:sym typeface="Montserrat"/>
                        </a:rPr>
                        <a:t>TOTAL POPULATION - RACE</a:t>
                      </a:r>
                      <a:endParaRPr b="1" sz="1000">
                        <a:solidFill>
                          <a:schemeClr val="accent1"/>
                        </a:solidFill>
                        <a:latin typeface="Montserrat"/>
                        <a:ea typeface="Montserrat"/>
                        <a:cs typeface="Montserrat"/>
                        <a:sym typeface="Montserrat"/>
                      </a:endParaRPr>
                    </a:p>
                    <a:p>
                      <a:pPr indent="0" lvl="0" marL="0" rtl="0" algn="l">
                        <a:lnSpc>
                          <a:spcPct val="115000"/>
                        </a:lnSpc>
                        <a:spcBef>
                          <a:spcPts val="1000"/>
                        </a:spcBef>
                        <a:spcAft>
                          <a:spcPts val="0"/>
                        </a:spcAft>
                        <a:buNone/>
                      </a:pPr>
                      <a:r>
                        <a:rPr lang="en" sz="1000">
                          <a:solidFill>
                            <a:schemeClr val="dk2"/>
                          </a:solidFill>
                          <a:latin typeface="Montserrat"/>
                          <a:ea typeface="Montserrat"/>
                          <a:cs typeface="Montserrat"/>
                          <a:sym typeface="Montserrat"/>
                        </a:rPr>
                        <a:t>White</a:t>
                      </a:r>
                      <a:endParaRPr sz="1000">
                        <a:solidFill>
                          <a:schemeClr val="dk2"/>
                        </a:solidFill>
                        <a:latin typeface="Montserrat"/>
                        <a:ea typeface="Montserrat"/>
                        <a:cs typeface="Montserrat"/>
                        <a:sym typeface="Montserrat"/>
                      </a:endParaRPr>
                    </a:p>
                    <a:p>
                      <a:pPr indent="0" lvl="0" marL="0" rtl="0" algn="l">
                        <a:lnSpc>
                          <a:spcPct val="115000"/>
                        </a:lnSpc>
                        <a:spcBef>
                          <a:spcPts val="400"/>
                        </a:spcBef>
                        <a:spcAft>
                          <a:spcPts val="0"/>
                        </a:spcAft>
                        <a:buNone/>
                      </a:pPr>
                      <a:r>
                        <a:rPr lang="en" sz="1000">
                          <a:solidFill>
                            <a:schemeClr val="dk2"/>
                          </a:solidFill>
                          <a:latin typeface="Montserrat"/>
                          <a:ea typeface="Montserrat"/>
                          <a:cs typeface="Montserrat"/>
                          <a:sym typeface="Montserrat"/>
                        </a:rPr>
                        <a:t>Black</a:t>
                      </a:r>
                      <a:endParaRPr sz="1000">
                        <a:solidFill>
                          <a:schemeClr val="dk2"/>
                        </a:solidFill>
                        <a:latin typeface="Montserrat"/>
                        <a:ea typeface="Montserrat"/>
                        <a:cs typeface="Montserrat"/>
                        <a:sym typeface="Montserrat"/>
                      </a:endParaRPr>
                    </a:p>
                    <a:p>
                      <a:pPr indent="0" lvl="0" marL="0" rtl="0" algn="l">
                        <a:lnSpc>
                          <a:spcPct val="115000"/>
                        </a:lnSpc>
                        <a:spcBef>
                          <a:spcPts val="400"/>
                        </a:spcBef>
                        <a:spcAft>
                          <a:spcPts val="0"/>
                        </a:spcAft>
                        <a:buNone/>
                      </a:pPr>
                      <a:r>
                        <a:rPr lang="en" sz="1000">
                          <a:solidFill>
                            <a:schemeClr val="dk2"/>
                          </a:solidFill>
                          <a:latin typeface="Montserrat"/>
                          <a:ea typeface="Montserrat"/>
                          <a:cs typeface="Montserrat"/>
                          <a:sym typeface="Montserrat"/>
                        </a:rPr>
                        <a:t>Asian</a:t>
                      </a:r>
                      <a:endParaRPr sz="1000">
                        <a:solidFill>
                          <a:schemeClr val="dk2"/>
                        </a:solidFill>
                        <a:latin typeface="Montserrat"/>
                        <a:ea typeface="Montserrat"/>
                        <a:cs typeface="Montserrat"/>
                        <a:sym typeface="Montserrat"/>
                      </a:endParaRPr>
                    </a:p>
                    <a:p>
                      <a:pPr indent="0" lvl="0" marL="0" rtl="0" algn="l">
                        <a:lnSpc>
                          <a:spcPct val="115000"/>
                        </a:lnSpc>
                        <a:spcBef>
                          <a:spcPts val="400"/>
                        </a:spcBef>
                        <a:spcAft>
                          <a:spcPts val="0"/>
                        </a:spcAft>
                        <a:buNone/>
                      </a:pPr>
                      <a:r>
                        <a:rPr lang="en" sz="1000">
                          <a:solidFill>
                            <a:schemeClr val="dk2"/>
                          </a:solidFill>
                          <a:latin typeface="Montserrat"/>
                          <a:ea typeface="Montserrat"/>
                          <a:cs typeface="Montserrat"/>
                          <a:sym typeface="Montserrat"/>
                        </a:rPr>
                        <a:t>Hawaiian</a:t>
                      </a:r>
                      <a:endParaRPr sz="1000">
                        <a:solidFill>
                          <a:schemeClr val="dk2"/>
                        </a:solidFill>
                        <a:latin typeface="Montserrat"/>
                        <a:ea typeface="Montserrat"/>
                        <a:cs typeface="Montserrat"/>
                        <a:sym typeface="Montserrat"/>
                      </a:endParaRPr>
                    </a:p>
                    <a:p>
                      <a:pPr indent="0" lvl="0" marL="0" rtl="0" algn="l">
                        <a:lnSpc>
                          <a:spcPct val="115000"/>
                        </a:lnSpc>
                        <a:spcBef>
                          <a:spcPts val="400"/>
                        </a:spcBef>
                        <a:spcAft>
                          <a:spcPts val="0"/>
                        </a:spcAft>
                        <a:buNone/>
                      </a:pPr>
                      <a:r>
                        <a:rPr lang="en" sz="1000">
                          <a:solidFill>
                            <a:schemeClr val="dk2"/>
                          </a:solidFill>
                          <a:latin typeface="Montserrat"/>
                          <a:ea typeface="Montserrat"/>
                          <a:cs typeface="Montserrat"/>
                          <a:sym typeface="Montserrat"/>
                        </a:rPr>
                        <a:t>American Indian</a:t>
                      </a:r>
                      <a:endParaRPr sz="1000">
                        <a:solidFill>
                          <a:schemeClr val="dk2"/>
                        </a:solidFill>
                        <a:latin typeface="Montserrat"/>
                        <a:ea typeface="Montserrat"/>
                        <a:cs typeface="Montserrat"/>
                        <a:sym typeface="Montserrat"/>
                      </a:endParaRPr>
                    </a:p>
                    <a:p>
                      <a:pPr indent="0" lvl="0" marL="0" rtl="0" algn="l">
                        <a:lnSpc>
                          <a:spcPct val="115000"/>
                        </a:lnSpc>
                        <a:spcBef>
                          <a:spcPts val="400"/>
                        </a:spcBef>
                        <a:spcAft>
                          <a:spcPts val="400"/>
                        </a:spcAft>
                        <a:buNone/>
                      </a:pPr>
                      <a:r>
                        <a:rPr lang="en" sz="1000">
                          <a:solidFill>
                            <a:schemeClr val="dk2"/>
                          </a:solidFill>
                          <a:latin typeface="Montserrat"/>
                          <a:ea typeface="Montserrat"/>
                          <a:cs typeface="Montserrat"/>
                          <a:sym typeface="Montserrat"/>
                        </a:rPr>
                        <a:t>Other</a:t>
                      </a:r>
                      <a:endParaRPr sz="1000">
                        <a:solidFill>
                          <a:schemeClr val="dk2"/>
                        </a:solidFill>
                        <a:latin typeface="Montserrat"/>
                        <a:ea typeface="Montserrat"/>
                        <a:cs typeface="Montserrat"/>
                        <a:sym typeface="Montserrat"/>
                      </a:endParaRPr>
                    </a:p>
                  </a:txBody>
                  <a:tcPr marT="91425" marB="91425"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hMerge="1"/>
                <a:tc>
                  <a:txBody>
                    <a:bodyPr/>
                    <a:lstStyle/>
                    <a:p>
                      <a:pPr indent="0" lvl="0" marL="0" rtl="0" algn="r">
                        <a:lnSpc>
                          <a:spcPct val="115000"/>
                        </a:lnSpc>
                        <a:spcBef>
                          <a:spcPts val="0"/>
                        </a:spcBef>
                        <a:spcAft>
                          <a:spcPts val="0"/>
                        </a:spcAft>
                        <a:buClr>
                          <a:schemeClr val="dk1"/>
                        </a:buClr>
                        <a:buSzPts val="1100"/>
                        <a:buFont typeface="Arial"/>
                        <a:buNone/>
                      </a:pPr>
                      <a:r>
                        <a:rPr b="1" lang="en" sz="1000">
                          <a:solidFill>
                            <a:schemeClr val="accent1"/>
                          </a:solidFill>
                          <a:latin typeface="Montserrat"/>
                          <a:ea typeface="Montserrat"/>
                          <a:cs typeface="Montserrat"/>
                          <a:sym typeface="Montserrat"/>
                        </a:rPr>
                        <a:t>1 </a:t>
                      </a:r>
                      <a:r>
                        <a:rPr b="1" lang="en" sz="1000">
                          <a:solidFill>
                            <a:schemeClr val="accent1"/>
                          </a:solidFill>
                          <a:latin typeface="Montserrat"/>
                          <a:ea typeface="Montserrat"/>
                          <a:cs typeface="Montserrat"/>
                          <a:sym typeface="Montserrat"/>
                        </a:rPr>
                        <a:t>MILE</a:t>
                      </a:r>
                      <a:endParaRPr b="1" sz="1000">
                        <a:solidFill>
                          <a:schemeClr val="accent1"/>
                        </a:solidFill>
                        <a:latin typeface="Montserrat"/>
                        <a:ea typeface="Montserrat"/>
                        <a:cs typeface="Montserrat"/>
                        <a:sym typeface="Montserrat"/>
                      </a:endParaRPr>
                    </a:p>
                    <a:p>
                      <a:pPr indent="0" lvl="0" marL="114300" rtl="0" algn="r">
                        <a:lnSpc>
                          <a:spcPct val="115000"/>
                        </a:lnSpc>
                        <a:spcBef>
                          <a:spcPts val="1000"/>
                        </a:spcBef>
                        <a:spcAft>
                          <a:spcPts val="0"/>
                        </a:spcAft>
                        <a:buNone/>
                      </a:pPr>
                      <a:r>
                        <a:rPr lang="en" sz="1000">
                          <a:solidFill>
                            <a:schemeClr val="dk2"/>
                          </a:solidFill>
                          <a:latin typeface="Montserrat"/>
                          <a:ea typeface="Montserrat"/>
                          <a:cs typeface="Montserrat"/>
                          <a:sym typeface="Montserrat"/>
                        </a:rPr>
                        <a:t>14,430</a:t>
                      </a:r>
                      <a:endParaRPr sz="1000">
                        <a:solidFill>
                          <a:schemeClr val="dk2"/>
                        </a:solidFill>
                        <a:latin typeface="Montserrat"/>
                        <a:ea typeface="Montserrat"/>
                        <a:cs typeface="Montserrat"/>
                        <a:sym typeface="Montserrat"/>
                      </a:endParaRPr>
                    </a:p>
                    <a:p>
                      <a:pPr indent="0" lvl="0" marL="114300" rtl="0" algn="r">
                        <a:lnSpc>
                          <a:spcPct val="115000"/>
                        </a:lnSpc>
                        <a:spcBef>
                          <a:spcPts val="400"/>
                        </a:spcBef>
                        <a:spcAft>
                          <a:spcPts val="0"/>
                        </a:spcAft>
                        <a:buNone/>
                      </a:pPr>
                      <a:r>
                        <a:rPr lang="en" sz="1000">
                          <a:solidFill>
                            <a:schemeClr val="dk2"/>
                          </a:solidFill>
                          <a:latin typeface="Montserrat"/>
                          <a:ea typeface="Montserrat"/>
                          <a:cs typeface="Montserrat"/>
                          <a:sym typeface="Montserrat"/>
                        </a:rPr>
                        <a:t>2,396</a:t>
                      </a:r>
                      <a:endParaRPr sz="1000">
                        <a:solidFill>
                          <a:schemeClr val="dk2"/>
                        </a:solidFill>
                        <a:latin typeface="Montserrat"/>
                        <a:ea typeface="Montserrat"/>
                        <a:cs typeface="Montserrat"/>
                        <a:sym typeface="Montserrat"/>
                      </a:endParaRPr>
                    </a:p>
                    <a:p>
                      <a:pPr indent="0" lvl="0" marL="114300" rtl="0" algn="r">
                        <a:lnSpc>
                          <a:spcPct val="115000"/>
                        </a:lnSpc>
                        <a:spcBef>
                          <a:spcPts val="400"/>
                        </a:spcBef>
                        <a:spcAft>
                          <a:spcPts val="0"/>
                        </a:spcAft>
                        <a:buNone/>
                      </a:pPr>
                      <a:r>
                        <a:rPr lang="en" sz="1000">
                          <a:solidFill>
                            <a:schemeClr val="dk2"/>
                          </a:solidFill>
                          <a:latin typeface="Montserrat"/>
                          <a:ea typeface="Montserrat"/>
                          <a:cs typeface="Montserrat"/>
                          <a:sym typeface="Montserrat"/>
                        </a:rPr>
                        <a:t>10,368</a:t>
                      </a:r>
                      <a:endParaRPr sz="1000">
                        <a:solidFill>
                          <a:schemeClr val="dk2"/>
                        </a:solidFill>
                        <a:latin typeface="Montserrat"/>
                        <a:ea typeface="Montserrat"/>
                        <a:cs typeface="Montserrat"/>
                        <a:sym typeface="Montserrat"/>
                      </a:endParaRPr>
                    </a:p>
                    <a:p>
                      <a:pPr indent="0" lvl="0" marL="114300" rtl="0" algn="r">
                        <a:lnSpc>
                          <a:spcPct val="115000"/>
                        </a:lnSpc>
                        <a:spcBef>
                          <a:spcPts val="400"/>
                        </a:spcBef>
                        <a:spcAft>
                          <a:spcPts val="0"/>
                        </a:spcAft>
                        <a:buNone/>
                      </a:pPr>
                      <a:r>
                        <a:rPr lang="en" sz="1000">
                          <a:solidFill>
                            <a:schemeClr val="dk2"/>
                          </a:solidFill>
                          <a:latin typeface="Montserrat"/>
                          <a:ea typeface="Montserrat"/>
                          <a:cs typeface="Montserrat"/>
                          <a:sym typeface="Montserrat"/>
                        </a:rPr>
                        <a:t>134</a:t>
                      </a:r>
                      <a:endParaRPr sz="1000">
                        <a:solidFill>
                          <a:schemeClr val="dk2"/>
                        </a:solidFill>
                        <a:latin typeface="Montserrat"/>
                        <a:ea typeface="Montserrat"/>
                        <a:cs typeface="Montserrat"/>
                        <a:sym typeface="Montserrat"/>
                      </a:endParaRPr>
                    </a:p>
                    <a:p>
                      <a:pPr indent="0" lvl="0" marL="114300" rtl="0" algn="r">
                        <a:lnSpc>
                          <a:spcPct val="115000"/>
                        </a:lnSpc>
                        <a:spcBef>
                          <a:spcPts val="400"/>
                        </a:spcBef>
                        <a:spcAft>
                          <a:spcPts val="0"/>
                        </a:spcAft>
                        <a:buNone/>
                      </a:pPr>
                      <a:r>
                        <a:rPr lang="en" sz="1000">
                          <a:solidFill>
                            <a:schemeClr val="dk2"/>
                          </a:solidFill>
                          <a:latin typeface="Montserrat"/>
                          <a:ea typeface="Montserrat"/>
                          <a:cs typeface="Montserrat"/>
                          <a:sym typeface="Montserrat"/>
                        </a:rPr>
                        <a:t>123</a:t>
                      </a:r>
                      <a:endParaRPr sz="1000">
                        <a:solidFill>
                          <a:schemeClr val="dk2"/>
                        </a:solidFill>
                        <a:latin typeface="Montserrat"/>
                        <a:ea typeface="Montserrat"/>
                        <a:cs typeface="Montserrat"/>
                        <a:sym typeface="Montserrat"/>
                      </a:endParaRPr>
                    </a:p>
                    <a:p>
                      <a:pPr indent="0" lvl="0" marL="114300" rtl="0" algn="r">
                        <a:lnSpc>
                          <a:spcPct val="115000"/>
                        </a:lnSpc>
                        <a:spcBef>
                          <a:spcPts val="400"/>
                        </a:spcBef>
                        <a:spcAft>
                          <a:spcPts val="400"/>
                        </a:spcAft>
                        <a:buNone/>
                      </a:pPr>
                      <a:r>
                        <a:rPr lang="en" sz="1000">
                          <a:solidFill>
                            <a:schemeClr val="dk2"/>
                          </a:solidFill>
                          <a:latin typeface="Montserrat"/>
                          <a:ea typeface="Montserrat"/>
                          <a:cs typeface="Montserrat"/>
                          <a:sym typeface="Montserrat"/>
                        </a:rPr>
                        <a:t>1,024</a:t>
                      </a:r>
                      <a:endParaRPr sz="1000">
                        <a:solidFill>
                          <a:schemeClr val="dk2"/>
                        </a:solidFill>
                        <a:latin typeface="Montserrat"/>
                        <a:ea typeface="Montserrat"/>
                        <a:cs typeface="Montserrat"/>
                        <a:sym typeface="Montserrat"/>
                      </a:endParaRPr>
                    </a:p>
                  </a:txBody>
                  <a:tcPr marT="91425" marB="91425"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0" rtl="0" algn="r">
                        <a:lnSpc>
                          <a:spcPct val="115000"/>
                        </a:lnSpc>
                        <a:spcBef>
                          <a:spcPts val="0"/>
                        </a:spcBef>
                        <a:spcAft>
                          <a:spcPts val="0"/>
                        </a:spcAft>
                        <a:buClr>
                          <a:schemeClr val="dk1"/>
                        </a:buClr>
                        <a:buSzPts val="1100"/>
                        <a:buFont typeface="Arial"/>
                        <a:buNone/>
                      </a:pPr>
                      <a:r>
                        <a:rPr b="1" lang="en" sz="1000">
                          <a:solidFill>
                            <a:schemeClr val="accent1"/>
                          </a:solidFill>
                          <a:latin typeface="Montserrat"/>
                          <a:ea typeface="Montserrat"/>
                          <a:cs typeface="Montserrat"/>
                          <a:sym typeface="Montserrat"/>
                        </a:rPr>
                        <a:t>2 </a:t>
                      </a:r>
                      <a:r>
                        <a:rPr b="1" lang="en" sz="1000">
                          <a:solidFill>
                            <a:schemeClr val="accent1"/>
                          </a:solidFill>
                          <a:latin typeface="Montserrat"/>
                          <a:ea typeface="Montserrat"/>
                          <a:cs typeface="Montserrat"/>
                          <a:sym typeface="Montserrat"/>
                        </a:rPr>
                        <a:t>MILES</a:t>
                      </a:r>
                      <a:endParaRPr b="1" sz="1000">
                        <a:solidFill>
                          <a:schemeClr val="accent1"/>
                        </a:solidFill>
                        <a:latin typeface="Montserrat"/>
                        <a:ea typeface="Montserrat"/>
                        <a:cs typeface="Montserrat"/>
                        <a:sym typeface="Montserrat"/>
                      </a:endParaRPr>
                    </a:p>
                    <a:p>
                      <a:pPr indent="0" lvl="0" marL="114300" rtl="0" algn="r">
                        <a:lnSpc>
                          <a:spcPct val="115000"/>
                        </a:lnSpc>
                        <a:spcBef>
                          <a:spcPts val="1000"/>
                        </a:spcBef>
                        <a:spcAft>
                          <a:spcPts val="0"/>
                        </a:spcAft>
                        <a:buNone/>
                      </a:pPr>
                      <a:r>
                        <a:rPr lang="en" sz="1000">
                          <a:solidFill>
                            <a:schemeClr val="dk2"/>
                          </a:solidFill>
                          <a:latin typeface="Montserrat"/>
                          <a:ea typeface="Montserrat"/>
                          <a:cs typeface="Montserrat"/>
                          <a:sym typeface="Montserrat"/>
                        </a:rPr>
                        <a:t>77,716</a:t>
                      </a:r>
                      <a:endParaRPr sz="1000">
                        <a:solidFill>
                          <a:schemeClr val="dk2"/>
                        </a:solidFill>
                        <a:latin typeface="Montserrat"/>
                        <a:ea typeface="Montserrat"/>
                        <a:cs typeface="Montserrat"/>
                        <a:sym typeface="Montserrat"/>
                      </a:endParaRPr>
                    </a:p>
                    <a:p>
                      <a:pPr indent="0" lvl="0" marL="114300" rtl="0" algn="r">
                        <a:lnSpc>
                          <a:spcPct val="115000"/>
                        </a:lnSpc>
                        <a:spcBef>
                          <a:spcPts val="400"/>
                        </a:spcBef>
                        <a:spcAft>
                          <a:spcPts val="0"/>
                        </a:spcAft>
                        <a:buNone/>
                      </a:pPr>
                      <a:r>
                        <a:rPr lang="en" sz="1000">
                          <a:solidFill>
                            <a:schemeClr val="dk2"/>
                          </a:solidFill>
                          <a:latin typeface="Montserrat"/>
                          <a:ea typeface="Montserrat"/>
                          <a:cs typeface="Montserrat"/>
                          <a:sym typeface="Montserrat"/>
                        </a:rPr>
                        <a:t>9,786</a:t>
                      </a:r>
                      <a:endParaRPr sz="1000">
                        <a:solidFill>
                          <a:schemeClr val="dk2"/>
                        </a:solidFill>
                        <a:latin typeface="Montserrat"/>
                        <a:ea typeface="Montserrat"/>
                        <a:cs typeface="Montserrat"/>
                        <a:sym typeface="Montserrat"/>
                      </a:endParaRPr>
                    </a:p>
                    <a:p>
                      <a:pPr indent="0" lvl="0" marL="114300" rtl="0" algn="r">
                        <a:lnSpc>
                          <a:spcPct val="115000"/>
                        </a:lnSpc>
                        <a:spcBef>
                          <a:spcPts val="400"/>
                        </a:spcBef>
                        <a:spcAft>
                          <a:spcPts val="0"/>
                        </a:spcAft>
                        <a:buNone/>
                      </a:pPr>
                      <a:r>
                        <a:rPr lang="en" sz="1000">
                          <a:solidFill>
                            <a:schemeClr val="dk2"/>
                          </a:solidFill>
                          <a:latin typeface="Montserrat"/>
                          <a:ea typeface="Montserrat"/>
                          <a:cs typeface="Montserrat"/>
                          <a:sym typeface="Montserrat"/>
                        </a:rPr>
                        <a:t>63,696</a:t>
                      </a:r>
                      <a:endParaRPr sz="1000">
                        <a:solidFill>
                          <a:schemeClr val="dk2"/>
                        </a:solidFill>
                        <a:latin typeface="Montserrat"/>
                        <a:ea typeface="Montserrat"/>
                        <a:cs typeface="Montserrat"/>
                        <a:sym typeface="Montserrat"/>
                      </a:endParaRPr>
                    </a:p>
                    <a:p>
                      <a:pPr indent="0" lvl="0" marL="114300" rtl="0" algn="r">
                        <a:lnSpc>
                          <a:spcPct val="115000"/>
                        </a:lnSpc>
                        <a:spcBef>
                          <a:spcPts val="400"/>
                        </a:spcBef>
                        <a:spcAft>
                          <a:spcPts val="0"/>
                        </a:spcAft>
                        <a:buNone/>
                      </a:pPr>
                      <a:r>
                        <a:rPr lang="en" sz="1000">
                          <a:solidFill>
                            <a:schemeClr val="dk2"/>
                          </a:solidFill>
                          <a:latin typeface="Montserrat"/>
                          <a:ea typeface="Montserrat"/>
                          <a:cs typeface="Montserrat"/>
                          <a:sym typeface="Montserrat"/>
                        </a:rPr>
                        <a:t>648</a:t>
                      </a:r>
                      <a:endParaRPr sz="1000">
                        <a:solidFill>
                          <a:schemeClr val="dk2"/>
                        </a:solidFill>
                        <a:latin typeface="Montserrat"/>
                        <a:ea typeface="Montserrat"/>
                        <a:cs typeface="Montserrat"/>
                        <a:sym typeface="Montserrat"/>
                      </a:endParaRPr>
                    </a:p>
                    <a:p>
                      <a:pPr indent="0" lvl="0" marL="114300" rtl="0" algn="r">
                        <a:lnSpc>
                          <a:spcPct val="115000"/>
                        </a:lnSpc>
                        <a:spcBef>
                          <a:spcPts val="400"/>
                        </a:spcBef>
                        <a:spcAft>
                          <a:spcPts val="0"/>
                        </a:spcAft>
                        <a:buNone/>
                      </a:pPr>
                      <a:r>
                        <a:rPr lang="en" sz="1000">
                          <a:solidFill>
                            <a:schemeClr val="dk2"/>
                          </a:solidFill>
                          <a:latin typeface="Montserrat"/>
                          <a:ea typeface="Montserrat"/>
                          <a:cs typeface="Montserrat"/>
                          <a:sym typeface="Montserrat"/>
                        </a:rPr>
                        <a:t>1,141</a:t>
                      </a:r>
                      <a:endParaRPr sz="1000">
                        <a:solidFill>
                          <a:schemeClr val="dk2"/>
                        </a:solidFill>
                        <a:latin typeface="Montserrat"/>
                        <a:ea typeface="Montserrat"/>
                        <a:cs typeface="Montserrat"/>
                        <a:sym typeface="Montserrat"/>
                      </a:endParaRPr>
                    </a:p>
                    <a:p>
                      <a:pPr indent="0" lvl="0" marL="114300" rtl="0" algn="r">
                        <a:lnSpc>
                          <a:spcPct val="115000"/>
                        </a:lnSpc>
                        <a:spcBef>
                          <a:spcPts val="400"/>
                        </a:spcBef>
                        <a:spcAft>
                          <a:spcPts val="400"/>
                        </a:spcAft>
                        <a:buNone/>
                      </a:pPr>
                      <a:r>
                        <a:rPr lang="en" sz="1000">
                          <a:solidFill>
                            <a:schemeClr val="dk2"/>
                          </a:solidFill>
                          <a:latin typeface="Montserrat"/>
                          <a:ea typeface="Montserrat"/>
                          <a:cs typeface="Montserrat"/>
                          <a:sym typeface="Montserrat"/>
                        </a:rPr>
                        <a:t>7,962</a:t>
                      </a:r>
                      <a:endParaRPr sz="1000">
                        <a:solidFill>
                          <a:schemeClr val="dk2"/>
                        </a:solidFill>
                        <a:latin typeface="Montserrat"/>
                        <a:ea typeface="Montserrat"/>
                        <a:cs typeface="Montserrat"/>
                        <a:sym typeface="Montserrat"/>
                      </a:endParaRPr>
                    </a:p>
                  </a:txBody>
                  <a:tcPr marT="91425" marB="91425"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0" rtl="0" algn="r">
                        <a:lnSpc>
                          <a:spcPct val="115000"/>
                        </a:lnSpc>
                        <a:spcBef>
                          <a:spcPts val="0"/>
                        </a:spcBef>
                        <a:spcAft>
                          <a:spcPts val="0"/>
                        </a:spcAft>
                        <a:buClr>
                          <a:schemeClr val="dk1"/>
                        </a:buClr>
                        <a:buSzPts val="1100"/>
                        <a:buFont typeface="Arial"/>
                        <a:buNone/>
                      </a:pPr>
                      <a:r>
                        <a:rPr b="1" lang="en" sz="1000">
                          <a:solidFill>
                            <a:schemeClr val="accent1"/>
                          </a:solidFill>
                          <a:latin typeface="Montserrat"/>
                          <a:ea typeface="Montserrat"/>
                          <a:cs typeface="Montserrat"/>
                          <a:sym typeface="Montserrat"/>
                        </a:rPr>
                        <a:t>3 </a:t>
                      </a:r>
                      <a:r>
                        <a:rPr b="1" lang="en" sz="1000">
                          <a:solidFill>
                            <a:schemeClr val="accent1"/>
                          </a:solidFill>
                          <a:latin typeface="Montserrat"/>
                          <a:ea typeface="Montserrat"/>
                          <a:cs typeface="Montserrat"/>
                          <a:sym typeface="Montserrat"/>
                        </a:rPr>
                        <a:t>MILES</a:t>
                      </a:r>
                      <a:endParaRPr b="1" sz="1000">
                        <a:solidFill>
                          <a:schemeClr val="accent1"/>
                        </a:solidFill>
                        <a:latin typeface="Montserrat"/>
                        <a:ea typeface="Montserrat"/>
                        <a:cs typeface="Montserrat"/>
                        <a:sym typeface="Montserrat"/>
                      </a:endParaRPr>
                    </a:p>
                    <a:p>
                      <a:pPr indent="0" lvl="0" marL="114300" rtl="0" algn="r">
                        <a:lnSpc>
                          <a:spcPct val="115000"/>
                        </a:lnSpc>
                        <a:spcBef>
                          <a:spcPts val="1000"/>
                        </a:spcBef>
                        <a:spcAft>
                          <a:spcPts val="0"/>
                        </a:spcAft>
                        <a:buNone/>
                      </a:pPr>
                      <a:r>
                        <a:rPr lang="en" sz="1000">
                          <a:solidFill>
                            <a:schemeClr val="dk2"/>
                          </a:solidFill>
                          <a:latin typeface="Montserrat"/>
                          <a:ea typeface="Montserrat"/>
                          <a:cs typeface="Montserrat"/>
                          <a:sym typeface="Montserrat"/>
                        </a:rPr>
                        <a:t>192,675</a:t>
                      </a:r>
                      <a:endParaRPr sz="1000">
                        <a:solidFill>
                          <a:schemeClr val="dk2"/>
                        </a:solidFill>
                        <a:latin typeface="Montserrat"/>
                        <a:ea typeface="Montserrat"/>
                        <a:cs typeface="Montserrat"/>
                        <a:sym typeface="Montserrat"/>
                      </a:endParaRPr>
                    </a:p>
                    <a:p>
                      <a:pPr indent="0" lvl="0" marL="114300" rtl="0" algn="r">
                        <a:lnSpc>
                          <a:spcPct val="115000"/>
                        </a:lnSpc>
                        <a:spcBef>
                          <a:spcPts val="400"/>
                        </a:spcBef>
                        <a:spcAft>
                          <a:spcPts val="0"/>
                        </a:spcAft>
                        <a:buNone/>
                      </a:pPr>
                      <a:r>
                        <a:rPr lang="en" sz="1000">
                          <a:solidFill>
                            <a:schemeClr val="dk2"/>
                          </a:solidFill>
                          <a:latin typeface="Montserrat"/>
                          <a:ea typeface="Montserrat"/>
                          <a:cs typeface="Montserrat"/>
                          <a:sym typeface="Montserrat"/>
                        </a:rPr>
                        <a:t>21,348</a:t>
                      </a:r>
                      <a:endParaRPr sz="1000">
                        <a:solidFill>
                          <a:schemeClr val="dk2"/>
                        </a:solidFill>
                        <a:latin typeface="Montserrat"/>
                        <a:ea typeface="Montserrat"/>
                        <a:cs typeface="Montserrat"/>
                        <a:sym typeface="Montserrat"/>
                      </a:endParaRPr>
                    </a:p>
                    <a:p>
                      <a:pPr indent="0" lvl="0" marL="114300" rtl="0" algn="r">
                        <a:lnSpc>
                          <a:spcPct val="115000"/>
                        </a:lnSpc>
                        <a:spcBef>
                          <a:spcPts val="400"/>
                        </a:spcBef>
                        <a:spcAft>
                          <a:spcPts val="0"/>
                        </a:spcAft>
                        <a:buNone/>
                      </a:pPr>
                      <a:r>
                        <a:rPr lang="en" sz="1000">
                          <a:solidFill>
                            <a:schemeClr val="dk2"/>
                          </a:solidFill>
                          <a:latin typeface="Montserrat"/>
                          <a:ea typeface="Montserrat"/>
                          <a:cs typeface="Montserrat"/>
                          <a:sym typeface="Montserrat"/>
                        </a:rPr>
                        <a:t>91,621</a:t>
                      </a:r>
                      <a:endParaRPr sz="1000">
                        <a:solidFill>
                          <a:schemeClr val="dk2"/>
                        </a:solidFill>
                        <a:latin typeface="Montserrat"/>
                        <a:ea typeface="Montserrat"/>
                        <a:cs typeface="Montserrat"/>
                        <a:sym typeface="Montserrat"/>
                      </a:endParaRPr>
                    </a:p>
                    <a:p>
                      <a:pPr indent="0" lvl="0" marL="114300" rtl="0" algn="r">
                        <a:lnSpc>
                          <a:spcPct val="115000"/>
                        </a:lnSpc>
                        <a:spcBef>
                          <a:spcPts val="400"/>
                        </a:spcBef>
                        <a:spcAft>
                          <a:spcPts val="0"/>
                        </a:spcAft>
                        <a:buNone/>
                      </a:pPr>
                      <a:r>
                        <a:rPr lang="en" sz="1000">
                          <a:solidFill>
                            <a:schemeClr val="dk2"/>
                          </a:solidFill>
                          <a:latin typeface="Montserrat"/>
                          <a:ea typeface="Montserrat"/>
                          <a:cs typeface="Montserrat"/>
                          <a:sym typeface="Montserrat"/>
                        </a:rPr>
                        <a:t>978</a:t>
                      </a:r>
                      <a:endParaRPr sz="1000">
                        <a:solidFill>
                          <a:schemeClr val="dk2"/>
                        </a:solidFill>
                        <a:latin typeface="Montserrat"/>
                        <a:ea typeface="Montserrat"/>
                        <a:cs typeface="Montserrat"/>
                        <a:sym typeface="Montserrat"/>
                      </a:endParaRPr>
                    </a:p>
                    <a:p>
                      <a:pPr indent="0" lvl="0" marL="114300" rtl="0" algn="r">
                        <a:lnSpc>
                          <a:spcPct val="115000"/>
                        </a:lnSpc>
                        <a:spcBef>
                          <a:spcPts val="400"/>
                        </a:spcBef>
                        <a:spcAft>
                          <a:spcPts val="0"/>
                        </a:spcAft>
                        <a:buNone/>
                      </a:pPr>
                      <a:r>
                        <a:rPr lang="en" sz="1000">
                          <a:solidFill>
                            <a:schemeClr val="dk2"/>
                          </a:solidFill>
                          <a:latin typeface="Montserrat"/>
                          <a:ea typeface="Montserrat"/>
                          <a:cs typeface="Montserrat"/>
                          <a:sym typeface="Montserrat"/>
                        </a:rPr>
                        <a:t>2,153</a:t>
                      </a:r>
                      <a:endParaRPr sz="1000">
                        <a:solidFill>
                          <a:schemeClr val="dk2"/>
                        </a:solidFill>
                        <a:latin typeface="Montserrat"/>
                        <a:ea typeface="Montserrat"/>
                        <a:cs typeface="Montserrat"/>
                        <a:sym typeface="Montserrat"/>
                      </a:endParaRPr>
                    </a:p>
                    <a:p>
                      <a:pPr indent="0" lvl="0" marL="114300" rtl="0" algn="r">
                        <a:lnSpc>
                          <a:spcPct val="115000"/>
                        </a:lnSpc>
                        <a:spcBef>
                          <a:spcPts val="400"/>
                        </a:spcBef>
                        <a:spcAft>
                          <a:spcPts val="400"/>
                        </a:spcAft>
                        <a:buNone/>
                      </a:pPr>
                      <a:r>
                        <a:rPr lang="en" sz="1000">
                          <a:solidFill>
                            <a:schemeClr val="dk2"/>
                          </a:solidFill>
                          <a:latin typeface="Montserrat"/>
                          <a:ea typeface="Montserrat"/>
                          <a:cs typeface="Montserrat"/>
                          <a:sym typeface="Montserrat"/>
                        </a:rPr>
                        <a:t>16,577</a:t>
                      </a:r>
                      <a:endParaRPr sz="1000">
                        <a:solidFill>
                          <a:schemeClr val="dk2"/>
                        </a:solidFill>
                        <a:latin typeface="Montserrat"/>
                        <a:ea typeface="Montserrat"/>
                        <a:cs typeface="Montserrat"/>
                        <a:sym typeface="Montserrat"/>
                      </a:endParaRPr>
                    </a:p>
                  </a:txBody>
                  <a:tcPr marT="91425" marB="91425"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r>
              <a:tr h="1531950">
                <a:tc gridSpan="2">
                  <a:txBody>
                    <a:bodyPr/>
                    <a:lstStyle/>
                    <a:p>
                      <a:pPr indent="0" lvl="0" marL="0" rtl="0" algn="l">
                        <a:lnSpc>
                          <a:spcPct val="115000"/>
                        </a:lnSpc>
                        <a:spcBef>
                          <a:spcPts val="0"/>
                        </a:spcBef>
                        <a:spcAft>
                          <a:spcPts val="0"/>
                        </a:spcAft>
                        <a:buNone/>
                      </a:pPr>
                      <a:r>
                        <a:rPr b="1" lang="en" sz="1000">
                          <a:solidFill>
                            <a:schemeClr val="accent1"/>
                          </a:solidFill>
                          <a:latin typeface="Montserrat"/>
                          <a:ea typeface="Montserrat"/>
                          <a:cs typeface="Montserrat"/>
                          <a:sym typeface="Montserrat"/>
                        </a:rPr>
                        <a:t>RACE (%)</a:t>
                      </a:r>
                      <a:endParaRPr b="1" sz="1000">
                        <a:solidFill>
                          <a:schemeClr val="accent1"/>
                        </a:solidFill>
                        <a:latin typeface="Montserrat"/>
                        <a:ea typeface="Montserrat"/>
                        <a:cs typeface="Montserrat"/>
                        <a:sym typeface="Montserrat"/>
                      </a:endParaRPr>
                    </a:p>
                    <a:p>
                      <a:pPr indent="0" lvl="0" marL="0" rtl="0" algn="l">
                        <a:lnSpc>
                          <a:spcPct val="115000"/>
                        </a:lnSpc>
                        <a:spcBef>
                          <a:spcPts val="1000"/>
                        </a:spcBef>
                        <a:spcAft>
                          <a:spcPts val="0"/>
                        </a:spcAft>
                        <a:buNone/>
                      </a:pPr>
                      <a:r>
                        <a:rPr lang="en" sz="1000">
                          <a:solidFill>
                            <a:schemeClr val="dk2"/>
                          </a:solidFill>
                          <a:latin typeface="Montserrat"/>
                          <a:ea typeface="Montserrat"/>
                          <a:cs typeface="Montserrat"/>
                          <a:sym typeface="Montserrat"/>
                        </a:rPr>
                        <a:t>White</a:t>
                      </a:r>
                      <a:endParaRPr sz="1000">
                        <a:solidFill>
                          <a:schemeClr val="dk2"/>
                        </a:solidFill>
                        <a:latin typeface="Montserrat"/>
                        <a:ea typeface="Montserrat"/>
                        <a:cs typeface="Montserrat"/>
                        <a:sym typeface="Montserrat"/>
                      </a:endParaRPr>
                    </a:p>
                    <a:p>
                      <a:pPr indent="0" lvl="0" marL="0" rtl="0" algn="l">
                        <a:lnSpc>
                          <a:spcPct val="115000"/>
                        </a:lnSpc>
                        <a:spcBef>
                          <a:spcPts val="400"/>
                        </a:spcBef>
                        <a:spcAft>
                          <a:spcPts val="0"/>
                        </a:spcAft>
                        <a:buNone/>
                      </a:pPr>
                      <a:r>
                        <a:rPr lang="en" sz="1000">
                          <a:solidFill>
                            <a:schemeClr val="dk2"/>
                          </a:solidFill>
                          <a:latin typeface="Montserrat"/>
                          <a:ea typeface="Montserrat"/>
                          <a:cs typeface="Montserrat"/>
                          <a:sym typeface="Montserrat"/>
                        </a:rPr>
                        <a:t>Black</a:t>
                      </a:r>
                      <a:endParaRPr sz="1000">
                        <a:solidFill>
                          <a:schemeClr val="dk2"/>
                        </a:solidFill>
                        <a:latin typeface="Montserrat"/>
                        <a:ea typeface="Montserrat"/>
                        <a:cs typeface="Montserrat"/>
                        <a:sym typeface="Montserrat"/>
                      </a:endParaRPr>
                    </a:p>
                    <a:p>
                      <a:pPr indent="0" lvl="0" marL="0" rtl="0" algn="l">
                        <a:lnSpc>
                          <a:spcPct val="115000"/>
                        </a:lnSpc>
                        <a:spcBef>
                          <a:spcPts val="400"/>
                        </a:spcBef>
                        <a:spcAft>
                          <a:spcPts val="0"/>
                        </a:spcAft>
                        <a:buNone/>
                      </a:pPr>
                      <a:r>
                        <a:rPr lang="en" sz="1000">
                          <a:solidFill>
                            <a:schemeClr val="dk2"/>
                          </a:solidFill>
                          <a:latin typeface="Montserrat"/>
                          <a:ea typeface="Montserrat"/>
                          <a:cs typeface="Montserrat"/>
                          <a:sym typeface="Montserrat"/>
                        </a:rPr>
                        <a:t>Asian</a:t>
                      </a:r>
                      <a:endParaRPr sz="1000">
                        <a:solidFill>
                          <a:schemeClr val="dk2"/>
                        </a:solidFill>
                        <a:latin typeface="Montserrat"/>
                        <a:ea typeface="Montserrat"/>
                        <a:cs typeface="Montserrat"/>
                        <a:sym typeface="Montserrat"/>
                      </a:endParaRPr>
                    </a:p>
                    <a:p>
                      <a:pPr indent="0" lvl="0" marL="0" rtl="0" algn="l">
                        <a:lnSpc>
                          <a:spcPct val="115000"/>
                        </a:lnSpc>
                        <a:spcBef>
                          <a:spcPts val="400"/>
                        </a:spcBef>
                        <a:spcAft>
                          <a:spcPts val="0"/>
                        </a:spcAft>
                        <a:buNone/>
                      </a:pPr>
                      <a:r>
                        <a:rPr lang="en" sz="1000">
                          <a:solidFill>
                            <a:schemeClr val="dk2"/>
                          </a:solidFill>
                          <a:latin typeface="Montserrat"/>
                          <a:ea typeface="Montserrat"/>
                          <a:cs typeface="Montserrat"/>
                          <a:sym typeface="Montserrat"/>
                        </a:rPr>
                        <a:t>Hawaiian</a:t>
                      </a:r>
                      <a:endParaRPr sz="1000">
                        <a:solidFill>
                          <a:schemeClr val="dk2"/>
                        </a:solidFill>
                        <a:latin typeface="Montserrat"/>
                        <a:ea typeface="Montserrat"/>
                        <a:cs typeface="Montserrat"/>
                        <a:sym typeface="Montserrat"/>
                      </a:endParaRPr>
                    </a:p>
                    <a:p>
                      <a:pPr indent="0" lvl="0" marL="0" rtl="0" algn="l">
                        <a:lnSpc>
                          <a:spcPct val="115000"/>
                        </a:lnSpc>
                        <a:spcBef>
                          <a:spcPts val="400"/>
                        </a:spcBef>
                        <a:spcAft>
                          <a:spcPts val="0"/>
                        </a:spcAft>
                        <a:buNone/>
                      </a:pPr>
                      <a:r>
                        <a:rPr lang="en" sz="1000">
                          <a:solidFill>
                            <a:schemeClr val="dk2"/>
                          </a:solidFill>
                          <a:latin typeface="Montserrat"/>
                          <a:ea typeface="Montserrat"/>
                          <a:cs typeface="Montserrat"/>
                          <a:sym typeface="Montserrat"/>
                        </a:rPr>
                        <a:t>American Indian</a:t>
                      </a:r>
                      <a:endParaRPr sz="1000">
                        <a:solidFill>
                          <a:schemeClr val="dk2"/>
                        </a:solidFill>
                        <a:latin typeface="Montserrat"/>
                        <a:ea typeface="Montserrat"/>
                        <a:cs typeface="Montserrat"/>
                        <a:sym typeface="Montserrat"/>
                      </a:endParaRPr>
                    </a:p>
                    <a:p>
                      <a:pPr indent="0" lvl="0" marL="0" rtl="0" algn="l">
                        <a:lnSpc>
                          <a:spcPct val="115000"/>
                        </a:lnSpc>
                        <a:spcBef>
                          <a:spcPts val="400"/>
                        </a:spcBef>
                        <a:spcAft>
                          <a:spcPts val="400"/>
                        </a:spcAft>
                        <a:buNone/>
                      </a:pPr>
                      <a:r>
                        <a:rPr lang="en" sz="1000">
                          <a:solidFill>
                            <a:schemeClr val="dk2"/>
                          </a:solidFill>
                          <a:latin typeface="Montserrat"/>
                          <a:ea typeface="Montserrat"/>
                          <a:cs typeface="Montserrat"/>
                          <a:sym typeface="Montserrat"/>
                        </a:rPr>
                        <a:t>Other</a:t>
                      </a:r>
                      <a:endParaRPr b="1" sz="1000">
                        <a:solidFill>
                          <a:schemeClr val="dk2"/>
                        </a:solidFill>
                        <a:latin typeface="Montserrat"/>
                        <a:ea typeface="Montserrat"/>
                        <a:cs typeface="Montserrat"/>
                        <a:sym typeface="Montserrat"/>
                      </a:endParaRPr>
                    </a:p>
                  </a:txBody>
                  <a:tcPr marT="91425" marB="91425"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hMerge="1"/>
                <a:tc>
                  <a:txBody>
                    <a:bodyPr/>
                    <a:lstStyle/>
                    <a:p>
                      <a:pPr indent="0" lvl="0" marL="0" rtl="0" algn="r">
                        <a:lnSpc>
                          <a:spcPct val="115000"/>
                        </a:lnSpc>
                        <a:spcBef>
                          <a:spcPts val="0"/>
                        </a:spcBef>
                        <a:spcAft>
                          <a:spcPts val="0"/>
                        </a:spcAft>
                        <a:buNone/>
                      </a:pPr>
                      <a:r>
                        <a:t/>
                      </a:r>
                      <a:endParaRPr b="1" sz="1000">
                        <a:solidFill>
                          <a:srgbClr val="073763"/>
                        </a:solidFill>
                        <a:latin typeface="Montserrat"/>
                        <a:ea typeface="Montserrat"/>
                        <a:cs typeface="Montserrat"/>
                        <a:sym typeface="Montserrat"/>
                      </a:endParaRPr>
                    </a:p>
                    <a:p>
                      <a:pPr indent="0" lvl="0" marL="114300" rtl="0" algn="r">
                        <a:lnSpc>
                          <a:spcPct val="115000"/>
                        </a:lnSpc>
                        <a:spcBef>
                          <a:spcPts val="1000"/>
                        </a:spcBef>
                        <a:spcAft>
                          <a:spcPts val="0"/>
                        </a:spcAft>
                        <a:buNone/>
                      </a:pPr>
                      <a:r>
                        <a:rPr lang="en" sz="1000">
                          <a:solidFill>
                            <a:schemeClr val="dk2"/>
                          </a:solidFill>
                          <a:latin typeface="Montserrat"/>
                          <a:ea typeface="Montserrat"/>
                          <a:cs typeface="Montserrat"/>
                          <a:sym typeface="Montserrat"/>
                        </a:rPr>
                        <a:t>49.0%</a:t>
                      </a:r>
                      <a:endParaRPr sz="1000">
                        <a:solidFill>
                          <a:schemeClr val="dk2"/>
                        </a:solidFill>
                        <a:latin typeface="Montserrat"/>
                        <a:ea typeface="Montserrat"/>
                        <a:cs typeface="Montserrat"/>
                        <a:sym typeface="Montserrat"/>
                      </a:endParaRPr>
                    </a:p>
                    <a:p>
                      <a:pPr indent="0" lvl="0" marL="114300" rtl="0" algn="r">
                        <a:lnSpc>
                          <a:spcPct val="115000"/>
                        </a:lnSpc>
                        <a:spcBef>
                          <a:spcPts val="400"/>
                        </a:spcBef>
                        <a:spcAft>
                          <a:spcPts val="0"/>
                        </a:spcAft>
                        <a:buNone/>
                      </a:pPr>
                      <a:r>
                        <a:rPr lang="en" sz="1000">
                          <a:solidFill>
                            <a:schemeClr val="dk2"/>
                          </a:solidFill>
                          <a:latin typeface="Montserrat"/>
                          <a:ea typeface="Montserrat"/>
                          <a:cs typeface="Montserrat"/>
                          <a:sym typeface="Montserrat"/>
                        </a:rPr>
                        <a:t>8.1%</a:t>
                      </a:r>
                      <a:endParaRPr sz="1000">
                        <a:solidFill>
                          <a:schemeClr val="dk2"/>
                        </a:solidFill>
                        <a:latin typeface="Montserrat"/>
                        <a:ea typeface="Montserrat"/>
                        <a:cs typeface="Montserrat"/>
                        <a:sym typeface="Montserrat"/>
                      </a:endParaRPr>
                    </a:p>
                    <a:p>
                      <a:pPr indent="0" lvl="0" marL="114300" rtl="0" algn="r">
                        <a:lnSpc>
                          <a:spcPct val="115000"/>
                        </a:lnSpc>
                        <a:spcBef>
                          <a:spcPts val="400"/>
                        </a:spcBef>
                        <a:spcAft>
                          <a:spcPts val="0"/>
                        </a:spcAft>
                        <a:buNone/>
                      </a:pPr>
                      <a:r>
                        <a:rPr lang="en" sz="1000">
                          <a:solidFill>
                            <a:schemeClr val="dk2"/>
                          </a:solidFill>
                          <a:latin typeface="Montserrat"/>
                          <a:ea typeface="Montserrat"/>
                          <a:cs typeface="Montserrat"/>
                          <a:sym typeface="Montserrat"/>
                        </a:rPr>
                        <a:t>35.2%</a:t>
                      </a:r>
                      <a:endParaRPr sz="1000">
                        <a:solidFill>
                          <a:schemeClr val="dk2"/>
                        </a:solidFill>
                        <a:latin typeface="Montserrat"/>
                        <a:ea typeface="Montserrat"/>
                        <a:cs typeface="Montserrat"/>
                        <a:sym typeface="Montserrat"/>
                      </a:endParaRPr>
                    </a:p>
                    <a:p>
                      <a:pPr indent="0" lvl="0" marL="114300" rtl="0" algn="r">
                        <a:lnSpc>
                          <a:spcPct val="115000"/>
                        </a:lnSpc>
                        <a:spcBef>
                          <a:spcPts val="400"/>
                        </a:spcBef>
                        <a:spcAft>
                          <a:spcPts val="0"/>
                        </a:spcAft>
                        <a:buNone/>
                      </a:pPr>
                      <a:r>
                        <a:rPr lang="en" sz="1000">
                          <a:solidFill>
                            <a:schemeClr val="dk2"/>
                          </a:solidFill>
                          <a:latin typeface="Montserrat"/>
                          <a:ea typeface="Montserrat"/>
                          <a:cs typeface="Montserrat"/>
                          <a:sym typeface="Montserrat"/>
                        </a:rPr>
                        <a:t>0.5%</a:t>
                      </a:r>
                      <a:endParaRPr sz="1000">
                        <a:solidFill>
                          <a:schemeClr val="dk2"/>
                        </a:solidFill>
                        <a:latin typeface="Montserrat"/>
                        <a:ea typeface="Montserrat"/>
                        <a:cs typeface="Montserrat"/>
                        <a:sym typeface="Montserrat"/>
                      </a:endParaRPr>
                    </a:p>
                    <a:p>
                      <a:pPr indent="0" lvl="0" marL="114300" rtl="0" algn="r">
                        <a:lnSpc>
                          <a:spcPct val="115000"/>
                        </a:lnSpc>
                        <a:spcBef>
                          <a:spcPts val="400"/>
                        </a:spcBef>
                        <a:spcAft>
                          <a:spcPts val="0"/>
                        </a:spcAft>
                        <a:buNone/>
                      </a:pPr>
                      <a:r>
                        <a:rPr lang="en" sz="1000">
                          <a:solidFill>
                            <a:schemeClr val="dk2"/>
                          </a:solidFill>
                          <a:latin typeface="Montserrat"/>
                          <a:ea typeface="Montserrat"/>
                          <a:cs typeface="Montserrat"/>
                          <a:sym typeface="Montserrat"/>
                        </a:rPr>
                        <a:t>0.4%</a:t>
                      </a:r>
                      <a:endParaRPr sz="1000">
                        <a:solidFill>
                          <a:schemeClr val="dk2"/>
                        </a:solidFill>
                        <a:latin typeface="Montserrat"/>
                        <a:ea typeface="Montserrat"/>
                        <a:cs typeface="Montserrat"/>
                        <a:sym typeface="Montserrat"/>
                      </a:endParaRPr>
                    </a:p>
                    <a:p>
                      <a:pPr indent="0" lvl="0" marL="114300" rtl="0" algn="r">
                        <a:lnSpc>
                          <a:spcPct val="115000"/>
                        </a:lnSpc>
                        <a:spcBef>
                          <a:spcPts val="400"/>
                        </a:spcBef>
                        <a:spcAft>
                          <a:spcPts val="400"/>
                        </a:spcAft>
                        <a:buNone/>
                      </a:pPr>
                      <a:r>
                        <a:rPr lang="en" sz="1000">
                          <a:solidFill>
                            <a:schemeClr val="dk2"/>
                          </a:solidFill>
                          <a:latin typeface="Montserrat"/>
                          <a:ea typeface="Montserrat"/>
                          <a:cs typeface="Montserrat"/>
                          <a:sym typeface="Montserrat"/>
                        </a:rPr>
                        <a:t>3.5%</a:t>
                      </a:r>
                      <a:endParaRPr b="1" sz="1000">
                        <a:solidFill>
                          <a:schemeClr val="dk2"/>
                        </a:solidFill>
                        <a:latin typeface="Montserrat"/>
                        <a:ea typeface="Montserrat"/>
                        <a:cs typeface="Montserrat"/>
                        <a:sym typeface="Montserrat"/>
                      </a:endParaRPr>
                    </a:p>
                  </a:txBody>
                  <a:tcPr marT="91425" marB="91425"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0" rtl="0" algn="r">
                        <a:lnSpc>
                          <a:spcPct val="115000"/>
                        </a:lnSpc>
                        <a:spcBef>
                          <a:spcPts val="0"/>
                        </a:spcBef>
                        <a:spcAft>
                          <a:spcPts val="0"/>
                        </a:spcAft>
                        <a:buClr>
                          <a:schemeClr val="dk1"/>
                        </a:buClr>
                        <a:buSzPts val="1100"/>
                        <a:buFont typeface="Arial"/>
                        <a:buNone/>
                      </a:pPr>
                      <a:r>
                        <a:t/>
                      </a:r>
                      <a:endParaRPr b="1" sz="1000">
                        <a:solidFill>
                          <a:srgbClr val="073763"/>
                        </a:solidFill>
                        <a:latin typeface="Montserrat"/>
                        <a:ea typeface="Montserrat"/>
                        <a:cs typeface="Montserrat"/>
                        <a:sym typeface="Montserrat"/>
                      </a:endParaRPr>
                    </a:p>
                    <a:p>
                      <a:pPr indent="0" lvl="0" marL="114300" rtl="0" algn="r">
                        <a:lnSpc>
                          <a:spcPct val="115000"/>
                        </a:lnSpc>
                        <a:spcBef>
                          <a:spcPts val="1000"/>
                        </a:spcBef>
                        <a:spcAft>
                          <a:spcPts val="0"/>
                        </a:spcAft>
                        <a:buNone/>
                      </a:pPr>
                      <a:r>
                        <a:rPr lang="en" sz="1000">
                          <a:solidFill>
                            <a:schemeClr val="dk2"/>
                          </a:solidFill>
                          <a:latin typeface="Montserrat"/>
                          <a:ea typeface="Montserrat"/>
                          <a:cs typeface="Montserrat"/>
                          <a:sym typeface="Montserrat"/>
                        </a:rPr>
                        <a:t>46.7%</a:t>
                      </a:r>
                      <a:endParaRPr sz="1000">
                        <a:solidFill>
                          <a:schemeClr val="dk2"/>
                        </a:solidFill>
                        <a:latin typeface="Montserrat"/>
                        <a:ea typeface="Montserrat"/>
                        <a:cs typeface="Montserrat"/>
                        <a:sym typeface="Montserrat"/>
                      </a:endParaRPr>
                    </a:p>
                    <a:p>
                      <a:pPr indent="0" lvl="0" marL="114300" rtl="0" algn="r">
                        <a:lnSpc>
                          <a:spcPct val="115000"/>
                        </a:lnSpc>
                        <a:spcBef>
                          <a:spcPts val="400"/>
                        </a:spcBef>
                        <a:spcAft>
                          <a:spcPts val="0"/>
                        </a:spcAft>
                        <a:buNone/>
                      </a:pPr>
                      <a:r>
                        <a:rPr lang="en" sz="1000">
                          <a:solidFill>
                            <a:schemeClr val="dk2"/>
                          </a:solidFill>
                          <a:latin typeface="Montserrat"/>
                          <a:ea typeface="Montserrat"/>
                          <a:cs typeface="Montserrat"/>
                          <a:sym typeface="Montserrat"/>
                        </a:rPr>
                        <a:t>5.9%</a:t>
                      </a:r>
                      <a:endParaRPr sz="1000">
                        <a:solidFill>
                          <a:schemeClr val="dk2"/>
                        </a:solidFill>
                        <a:latin typeface="Montserrat"/>
                        <a:ea typeface="Montserrat"/>
                        <a:cs typeface="Montserrat"/>
                        <a:sym typeface="Montserrat"/>
                      </a:endParaRPr>
                    </a:p>
                    <a:p>
                      <a:pPr indent="0" lvl="0" marL="114300" rtl="0" algn="r">
                        <a:lnSpc>
                          <a:spcPct val="115000"/>
                        </a:lnSpc>
                        <a:spcBef>
                          <a:spcPts val="400"/>
                        </a:spcBef>
                        <a:spcAft>
                          <a:spcPts val="0"/>
                        </a:spcAft>
                        <a:buNone/>
                      </a:pPr>
                      <a:r>
                        <a:rPr lang="en" sz="1000">
                          <a:solidFill>
                            <a:schemeClr val="dk2"/>
                          </a:solidFill>
                          <a:latin typeface="Montserrat"/>
                          <a:ea typeface="Montserrat"/>
                          <a:cs typeface="Montserrat"/>
                          <a:sym typeface="Montserrat"/>
                        </a:rPr>
                        <a:t>38.3%</a:t>
                      </a:r>
                      <a:endParaRPr sz="1000">
                        <a:solidFill>
                          <a:schemeClr val="dk2"/>
                        </a:solidFill>
                        <a:latin typeface="Montserrat"/>
                        <a:ea typeface="Montserrat"/>
                        <a:cs typeface="Montserrat"/>
                        <a:sym typeface="Montserrat"/>
                      </a:endParaRPr>
                    </a:p>
                    <a:p>
                      <a:pPr indent="0" lvl="0" marL="114300" rtl="0" algn="r">
                        <a:lnSpc>
                          <a:spcPct val="115000"/>
                        </a:lnSpc>
                        <a:spcBef>
                          <a:spcPts val="400"/>
                        </a:spcBef>
                        <a:spcAft>
                          <a:spcPts val="0"/>
                        </a:spcAft>
                        <a:buNone/>
                      </a:pPr>
                      <a:r>
                        <a:rPr lang="en" sz="1000">
                          <a:solidFill>
                            <a:schemeClr val="dk2"/>
                          </a:solidFill>
                          <a:latin typeface="Montserrat"/>
                          <a:ea typeface="Montserrat"/>
                          <a:cs typeface="Montserrat"/>
                          <a:sym typeface="Montserrat"/>
                        </a:rPr>
                        <a:t>0.4%</a:t>
                      </a:r>
                      <a:endParaRPr sz="1000">
                        <a:solidFill>
                          <a:schemeClr val="dk2"/>
                        </a:solidFill>
                        <a:latin typeface="Montserrat"/>
                        <a:ea typeface="Montserrat"/>
                        <a:cs typeface="Montserrat"/>
                        <a:sym typeface="Montserrat"/>
                      </a:endParaRPr>
                    </a:p>
                    <a:p>
                      <a:pPr indent="0" lvl="0" marL="114300" rtl="0" algn="r">
                        <a:lnSpc>
                          <a:spcPct val="115000"/>
                        </a:lnSpc>
                        <a:spcBef>
                          <a:spcPts val="400"/>
                        </a:spcBef>
                        <a:spcAft>
                          <a:spcPts val="0"/>
                        </a:spcAft>
                        <a:buNone/>
                      </a:pPr>
                      <a:r>
                        <a:rPr lang="en" sz="1000">
                          <a:solidFill>
                            <a:schemeClr val="dk2"/>
                          </a:solidFill>
                          <a:latin typeface="Montserrat"/>
                          <a:ea typeface="Montserrat"/>
                          <a:cs typeface="Montserrat"/>
                          <a:sym typeface="Montserrat"/>
                        </a:rPr>
                        <a:t>0.7%</a:t>
                      </a:r>
                      <a:endParaRPr sz="1000">
                        <a:solidFill>
                          <a:schemeClr val="dk2"/>
                        </a:solidFill>
                        <a:latin typeface="Montserrat"/>
                        <a:ea typeface="Montserrat"/>
                        <a:cs typeface="Montserrat"/>
                        <a:sym typeface="Montserrat"/>
                      </a:endParaRPr>
                    </a:p>
                    <a:p>
                      <a:pPr indent="0" lvl="0" marL="114300" rtl="0" algn="r">
                        <a:lnSpc>
                          <a:spcPct val="115000"/>
                        </a:lnSpc>
                        <a:spcBef>
                          <a:spcPts val="400"/>
                        </a:spcBef>
                        <a:spcAft>
                          <a:spcPts val="400"/>
                        </a:spcAft>
                        <a:buNone/>
                      </a:pPr>
                      <a:r>
                        <a:rPr lang="en" sz="1000">
                          <a:solidFill>
                            <a:schemeClr val="dk2"/>
                          </a:solidFill>
                          <a:latin typeface="Montserrat"/>
                          <a:ea typeface="Montserrat"/>
                          <a:cs typeface="Montserrat"/>
                          <a:sym typeface="Montserrat"/>
                        </a:rPr>
                        <a:t>4.8%</a:t>
                      </a:r>
                      <a:endParaRPr b="1" sz="1000">
                        <a:solidFill>
                          <a:schemeClr val="dk2"/>
                        </a:solidFill>
                        <a:latin typeface="Montserrat"/>
                        <a:ea typeface="Montserrat"/>
                        <a:cs typeface="Montserrat"/>
                        <a:sym typeface="Montserrat"/>
                      </a:endParaRPr>
                    </a:p>
                  </a:txBody>
                  <a:tcPr marT="91425" marB="91425"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0" rtl="0" algn="r">
                        <a:lnSpc>
                          <a:spcPct val="115000"/>
                        </a:lnSpc>
                        <a:spcBef>
                          <a:spcPts val="0"/>
                        </a:spcBef>
                        <a:spcAft>
                          <a:spcPts val="0"/>
                        </a:spcAft>
                        <a:buClr>
                          <a:schemeClr val="dk1"/>
                        </a:buClr>
                        <a:buSzPts val="1100"/>
                        <a:buFont typeface="Arial"/>
                        <a:buNone/>
                      </a:pPr>
                      <a:r>
                        <a:t/>
                      </a:r>
                      <a:endParaRPr b="1" sz="1000">
                        <a:solidFill>
                          <a:srgbClr val="073763"/>
                        </a:solidFill>
                        <a:latin typeface="Montserrat"/>
                        <a:ea typeface="Montserrat"/>
                        <a:cs typeface="Montserrat"/>
                        <a:sym typeface="Montserrat"/>
                      </a:endParaRPr>
                    </a:p>
                    <a:p>
                      <a:pPr indent="0" lvl="0" marL="114300" rtl="0" algn="r">
                        <a:lnSpc>
                          <a:spcPct val="115000"/>
                        </a:lnSpc>
                        <a:spcBef>
                          <a:spcPts val="1000"/>
                        </a:spcBef>
                        <a:spcAft>
                          <a:spcPts val="0"/>
                        </a:spcAft>
                        <a:buNone/>
                      </a:pPr>
                      <a:r>
                        <a:rPr lang="en" sz="1000">
                          <a:solidFill>
                            <a:schemeClr val="dk2"/>
                          </a:solidFill>
                          <a:latin typeface="Montserrat"/>
                          <a:ea typeface="Montserrat"/>
                          <a:cs typeface="Montserrat"/>
                          <a:sym typeface="Montserrat"/>
                        </a:rPr>
                        <a:t>57.3%</a:t>
                      </a:r>
                      <a:endParaRPr sz="1000">
                        <a:solidFill>
                          <a:schemeClr val="dk2"/>
                        </a:solidFill>
                        <a:latin typeface="Montserrat"/>
                        <a:ea typeface="Montserrat"/>
                        <a:cs typeface="Montserrat"/>
                        <a:sym typeface="Montserrat"/>
                      </a:endParaRPr>
                    </a:p>
                    <a:p>
                      <a:pPr indent="0" lvl="0" marL="114300" rtl="0" algn="r">
                        <a:lnSpc>
                          <a:spcPct val="115000"/>
                        </a:lnSpc>
                        <a:spcBef>
                          <a:spcPts val="400"/>
                        </a:spcBef>
                        <a:spcAft>
                          <a:spcPts val="0"/>
                        </a:spcAft>
                        <a:buNone/>
                      </a:pPr>
                      <a:r>
                        <a:rPr lang="en" sz="1000">
                          <a:solidFill>
                            <a:schemeClr val="dk2"/>
                          </a:solidFill>
                          <a:latin typeface="Montserrat"/>
                          <a:ea typeface="Montserrat"/>
                          <a:cs typeface="Montserrat"/>
                          <a:sym typeface="Montserrat"/>
                        </a:rPr>
                        <a:t>6.3%</a:t>
                      </a:r>
                      <a:endParaRPr sz="1000">
                        <a:solidFill>
                          <a:schemeClr val="dk2"/>
                        </a:solidFill>
                        <a:latin typeface="Montserrat"/>
                        <a:ea typeface="Montserrat"/>
                        <a:cs typeface="Montserrat"/>
                        <a:sym typeface="Montserrat"/>
                      </a:endParaRPr>
                    </a:p>
                    <a:p>
                      <a:pPr indent="0" lvl="0" marL="114300" rtl="0" algn="r">
                        <a:lnSpc>
                          <a:spcPct val="115000"/>
                        </a:lnSpc>
                        <a:spcBef>
                          <a:spcPts val="400"/>
                        </a:spcBef>
                        <a:spcAft>
                          <a:spcPts val="0"/>
                        </a:spcAft>
                        <a:buNone/>
                      </a:pPr>
                      <a:r>
                        <a:rPr lang="en" sz="1000">
                          <a:solidFill>
                            <a:schemeClr val="dk2"/>
                          </a:solidFill>
                          <a:latin typeface="Montserrat"/>
                          <a:ea typeface="Montserrat"/>
                          <a:cs typeface="Montserrat"/>
                          <a:sym typeface="Montserrat"/>
                        </a:rPr>
                        <a:t>27.2%</a:t>
                      </a:r>
                      <a:endParaRPr sz="1000">
                        <a:solidFill>
                          <a:schemeClr val="dk2"/>
                        </a:solidFill>
                        <a:latin typeface="Montserrat"/>
                        <a:ea typeface="Montserrat"/>
                        <a:cs typeface="Montserrat"/>
                        <a:sym typeface="Montserrat"/>
                      </a:endParaRPr>
                    </a:p>
                    <a:p>
                      <a:pPr indent="0" lvl="0" marL="114300" rtl="0" algn="r">
                        <a:lnSpc>
                          <a:spcPct val="115000"/>
                        </a:lnSpc>
                        <a:spcBef>
                          <a:spcPts val="400"/>
                        </a:spcBef>
                        <a:spcAft>
                          <a:spcPts val="0"/>
                        </a:spcAft>
                        <a:buNone/>
                      </a:pPr>
                      <a:r>
                        <a:rPr lang="en" sz="1000">
                          <a:solidFill>
                            <a:schemeClr val="dk2"/>
                          </a:solidFill>
                          <a:latin typeface="Montserrat"/>
                          <a:ea typeface="Montserrat"/>
                          <a:cs typeface="Montserrat"/>
                          <a:sym typeface="Montserrat"/>
                        </a:rPr>
                        <a:t>0.3%</a:t>
                      </a:r>
                      <a:endParaRPr sz="1000">
                        <a:solidFill>
                          <a:schemeClr val="dk2"/>
                        </a:solidFill>
                        <a:latin typeface="Montserrat"/>
                        <a:ea typeface="Montserrat"/>
                        <a:cs typeface="Montserrat"/>
                        <a:sym typeface="Montserrat"/>
                      </a:endParaRPr>
                    </a:p>
                    <a:p>
                      <a:pPr indent="0" lvl="0" marL="114300" rtl="0" algn="r">
                        <a:lnSpc>
                          <a:spcPct val="115000"/>
                        </a:lnSpc>
                        <a:spcBef>
                          <a:spcPts val="400"/>
                        </a:spcBef>
                        <a:spcAft>
                          <a:spcPts val="0"/>
                        </a:spcAft>
                        <a:buNone/>
                      </a:pPr>
                      <a:r>
                        <a:rPr lang="en" sz="1000">
                          <a:solidFill>
                            <a:schemeClr val="dk2"/>
                          </a:solidFill>
                          <a:latin typeface="Montserrat"/>
                          <a:ea typeface="Montserrat"/>
                          <a:cs typeface="Montserrat"/>
                          <a:sym typeface="Montserrat"/>
                        </a:rPr>
                        <a:t>0.6%</a:t>
                      </a:r>
                      <a:endParaRPr sz="1000">
                        <a:solidFill>
                          <a:schemeClr val="dk2"/>
                        </a:solidFill>
                        <a:latin typeface="Montserrat"/>
                        <a:ea typeface="Montserrat"/>
                        <a:cs typeface="Montserrat"/>
                        <a:sym typeface="Montserrat"/>
                      </a:endParaRPr>
                    </a:p>
                    <a:p>
                      <a:pPr indent="0" lvl="0" marL="114300" rtl="0" algn="r">
                        <a:lnSpc>
                          <a:spcPct val="115000"/>
                        </a:lnSpc>
                        <a:spcBef>
                          <a:spcPts val="400"/>
                        </a:spcBef>
                        <a:spcAft>
                          <a:spcPts val="400"/>
                        </a:spcAft>
                        <a:buNone/>
                      </a:pPr>
                      <a:r>
                        <a:rPr lang="en" sz="1000">
                          <a:solidFill>
                            <a:schemeClr val="dk2"/>
                          </a:solidFill>
                          <a:latin typeface="Montserrat"/>
                          <a:ea typeface="Montserrat"/>
                          <a:cs typeface="Montserrat"/>
                          <a:sym typeface="Montserrat"/>
                        </a:rPr>
                        <a:t>4.9%</a:t>
                      </a:r>
                      <a:endParaRPr sz="1000">
                        <a:solidFill>
                          <a:schemeClr val="dk2"/>
                        </a:solidFill>
                        <a:latin typeface="Montserrat"/>
                        <a:ea typeface="Montserrat"/>
                        <a:cs typeface="Montserrat"/>
                        <a:sym typeface="Montserrat"/>
                      </a:endParaRPr>
                    </a:p>
                  </a:txBody>
                  <a:tcPr marT="91425" marB="91425"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r>
              <a:tr h="803200">
                <a:tc gridSpan="2">
                  <a:txBody>
                    <a:bodyPr/>
                    <a:lstStyle/>
                    <a:p>
                      <a:pPr indent="0" lvl="0" marL="0" rtl="0" algn="l">
                        <a:lnSpc>
                          <a:spcPct val="115000"/>
                        </a:lnSpc>
                        <a:spcBef>
                          <a:spcPts val="0"/>
                        </a:spcBef>
                        <a:spcAft>
                          <a:spcPts val="0"/>
                        </a:spcAft>
                        <a:buNone/>
                      </a:pPr>
                      <a:r>
                        <a:rPr b="1" lang="en" sz="1000">
                          <a:solidFill>
                            <a:schemeClr val="accent1"/>
                          </a:solidFill>
                          <a:latin typeface="Montserrat"/>
                          <a:ea typeface="Montserrat"/>
                          <a:cs typeface="Montserrat"/>
                          <a:sym typeface="Montserrat"/>
                        </a:rPr>
                        <a:t>ETHNICITY (%)</a:t>
                      </a:r>
                      <a:endParaRPr b="1" sz="1000">
                        <a:solidFill>
                          <a:schemeClr val="accent1"/>
                        </a:solidFill>
                        <a:latin typeface="Montserrat"/>
                        <a:ea typeface="Montserrat"/>
                        <a:cs typeface="Montserrat"/>
                        <a:sym typeface="Montserrat"/>
                      </a:endParaRPr>
                    </a:p>
                    <a:p>
                      <a:pPr indent="0" lvl="0" marL="0" rtl="0" algn="l">
                        <a:lnSpc>
                          <a:spcPct val="115000"/>
                        </a:lnSpc>
                        <a:spcBef>
                          <a:spcPts val="1000"/>
                        </a:spcBef>
                        <a:spcAft>
                          <a:spcPts val="400"/>
                        </a:spcAft>
                        <a:buNone/>
                      </a:pPr>
                      <a:r>
                        <a:rPr lang="en" sz="1000">
                          <a:solidFill>
                            <a:schemeClr val="dk2"/>
                          </a:solidFill>
                          <a:latin typeface="Montserrat"/>
                          <a:ea typeface="Montserrat"/>
                          <a:cs typeface="Montserrat"/>
                          <a:sym typeface="Montserrat"/>
                        </a:rPr>
                        <a:t>Hispanic</a:t>
                      </a:r>
                      <a:endParaRPr b="1" sz="1000">
                        <a:solidFill>
                          <a:schemeClr val="dk2"/>
                        </a:solidFill>
                        <a:latin typeface="Montserrat"/>
                        <a:ea typeface="Montserrat"/>
                        <a:cs typeface="Montserrat"/>
                        <a:sym typeface="Montserrat"/>
                      </a:endParaRPr>
                    </a:p>
                  </a:txBody>
                  <a:tcPr marT="91425" marB="91425"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hMerge="1"/>
                <a:tc>
                  <a:txBody>
                    <a:bodyPr/>
                    <a:lstStyle/>
                    <a:p>
                      <a:pPr indent="0" lvl="0" marL="0" rtl="0" algn="l">
                        <a:lnSpc>
                          <a:spcPct val="115000"/>
                        </a:lnSpc>
                        <a:spcBef>
                          <a:spcPts val="0"/>
                        </a:spcBef>
                        <a:spcAft>
                          <a:spcPts val="0"/>
                        </a:spcAft>
                        <a:buNone/>
                      </a:pPr>
                      <a:r>
                        <a:t/>
                      </a:r>
                      <a:endParaRPr b="1" sz="1000">
                        <a:solidFill>
                          <a:srgbClr val="073763"/>
                        </a:solidFill>
                        <a:latin typeface="Montserrat"/>
                        <a:ea typeface="Montserrat"/>
                        <a:cs typeface="Montserrat"/>
                        <a:sym typeface="Montserrat"/>
                      </a:endParaRPr>
                    </a:p>
                    <a:p>
                      <a:pPr indent="0" lvl="0" marL="0" rtl="0" algn="r">
                        <a:lnSpc>
                          <a:spcPct val="115000"/>
                        </a:lnSpc>
                        <a:spcBef>
                          <a:spcPts val="1000"/>
                        </a:spcBef>
                        <a:spcAft>
                          <a:spcPts val="400"/>
                        </a:spcAft>
                        <a:buNone/>
                      </a:pPr>
                      <a:r>
                        <a:rPr lang="en" sz="1000">
                          <a:solidFill>
                            <a:schemeClr val="dk2"/>
                          </a:solidFill>
                          <a:latin typeface="Montserrat"/>
                          <a:ea typeface="Montserrat"/>
                          <a:cs typeface="Montserrat"/>
                          <a:sym typeface="Montserrat"/>
                        </a:rPr>
                        <a:t>8.4%</a:t>
                      </a:r>
                      <a:endParaRPr b="1" sz="1000">
                        <a:solidFill>
                          <a:schemeClr val="dk2"/>
                        </a:solidFill>
                        <a:latin typeface="Montserrat"/>
                        <a:ea typeface="Montserrat"/>
                        <a:cs typeface="Montserrat"/>
                        <a:sym typeface="Montserrat"/>
                      </a:endParaRPr>
                    </a:p>
                  </a:txBody>
                  <a:tcPr marT="91425" marB="91425"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0" rtl="0" algn="r">
                        <a:lnSpc>
                          <a:spcPct val="115000"/>
                        </a:lnSpc>
                        <a:spcBef>
                          <a:spcPts val="0"/>
                        </a:spcBef>
                        <a:spcAft>
                          <a:spcPts val="0"/>
                        </a:spcAft>
                        <a:buClr>
                          <a:schemeClr val="dk1"/>
                        </a:buClr>
                        <a:buSzPts val="1100"/>
                        <a:buFont typeface="Arial"/>
                        <a:buNone/>
                      </a:pPr>
                      <a:r>
                        <a:t/>
                      </a:r>
                      <a:endParaRPr b="1" sz="1000">
                        <a:solidFill>
                          <a:srgbClr val="073763"/>
                        </a:solidFill>
                        <a:latin typeface="Montserrat"/>
                        <a:ea typeface="Montserrat"/>
                        <a:cs typeface="Montserrat"/>
                        <a:sym typeface="Montserrat"/>
                      </a:endParaRPr>
                    </a:p>
                    <a:p>
                      <a:pPr indent="0" lvl="0" marL="0" rtl="0" algn="r">
                        <a:lnSpc>
                          <a:spcPct val="115000"/>
                        </a:lnSpc>
                        <a:spcBef>
                          <a:spcPts val="1000"/>
                        </a:spcBef>
                        <a:spcAft>
                          <a:spcPts val="0"/>
                        </a:spcAft>
                        <a:buNone/>
                      </a:pPr>
                      <a:r>
                        <a:rPr lang="en" sz="1000">
                          <a:solidFill>
                            <a:schemeClr val="dk2"/>
                          </a:solidFill>
                          <a:latin typeface="Montserrat"/>
                          <a:ea typeface="Montserrat"/>
                          <a:cs typeface="Montserrat"/>
                          <a:sym typeface="Montserrat"/>
                        </a:rPr>
                        <a:t>12.3%</a:t>
                      </a:r>
                      <a:endParaRPr sz="1000">
                        <a:solidFill>
                          <a:schemeClr val="dk2"/>
                        </a:solidFill>
                        <a:latin typeface="Montserrat"/>
                        <a:ea typeface="Montserrat"/>
                        <a:cs typeface="Montserrat"/>
                        <a:sym typeface="Montserrat"/>
                      </a:endParaRPr>
                    </a:p>
                    <a:p>
                      <a:pPr indent="0" lvl="0" marL="114300" rtl="0" algn="r">
                        <a:lnSpc>
                          <a:spcPct val="115000"/>
                        </a:lnSpc>
                        <a:spcBef>
                          <a:spcPts val="400"/>
                        </a:spcBef>
                        <a:spcAft>
                          <a:spcPts val="400"/>
                        </a:spcAft>
                        <a:buNone/>
                      </a:pPr>
                      <a:r>
                        <a:t/>
                      </a:r>
                      <a:endParaRPr b="1" sz="1000">
                        <a:solidFill>
                          <a:schemeClr val="dk2"/>
                        </a:solidFill>
                        <a:latin typeface="Montserrat"/>
                        <a:ea typeface="Montserrat"/>
                        <a:cs typeface="Montserrat"/>
                        <a:sym typeface="Montserrat"/>
                      </a:endParaRPr>
                    </a:p>
                  </a:txBody>
                  <a:tcPr marT="91425" marB="91425"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0" rtl="0" algn="r">
                        <a:lnSpc>
                          <a:spcPct val="115000"/>
                        </a:lnSpc>
                        <a:spcBef>
                          <a:spcPts val="0"/>
                        </a:spcBef>
                        <a:spcAft>
                          <a:spcPts val="0"/>
                        </a:spcAft>
                        <a:buClr>
                          <a:schemeClr val="dk1"/>
                        </a:buClr>
                        <a:buSzPts val="1100"/>
                        <a:buFont typeface="Arial"/>
                        <a:buNone/>
                      </a:pPr>
                      <a:r>
                        <a:t/>
                      </a:r>
                      <a:endParaRPr b="1" sz="1000">
                        <a:solidFill>
                          <a:srgbClr val="073763"/>
                        </a:solidFill>
                        <a:latin typeface="Montserrat"/>
                        <a:ea typeface="Montserrat"/>
                        <a:cs typeface="Montserrat"/>
                        <a:sym typeface="Montserrat"/>
                      </a:endParaRPr>
                    </a:p>
                    <a:p>
                      <a:pPr indent="0" lvl="0" marL="114300" rtl="0" algn="r">
                        <a:lnSpc>
                          <a:spcPct val="115000"/>
                        </a:lnSpc>
                        <a:spcBef>
                          <a:spcPts val="1000"/>
                        </a:spcBef>
                        <a:spcAft>
                          <a:spcPts val="400"/>
                        </a:spcAft>
                        <a:buNone/>
                      </a:pPr>
                      <a:r>
                        <a:rPr lang="en" sz="1000">
                          <a:solidFill>
                            <a:schemeClr val="dk2"/>
                          </a:solidFill>
                          <a:latin typeface="Montserrat"/>
                          <a:ea typeface="Montserrat"/>
                          <a:cs typeface="Montserrat"/>
                          <a:sym typeface="Montserrat"/>
                        </a:rPr>
                        <a:t>16.5%</a:t>
                      </a:r>
                      <a:endParaRPr b="1" sz="1000">
                        <a:solidFill>
                          <a:schemeClr val="dk2"/>
                        </a:solidFill>
                        <a:latin typeface="Montserrat"/>
                        <a:ea typeface="Montserrat"/>
                        <a:cs typeface="Montserrat"/>
                        <a:sym typeface="Montserrat"/>
                      </a:endParaRPr>
                    </a:p>
                  </a:txBody>
                  <a:tcPr marT="91425" marB="91425"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r>
            </a:tbl>
          </a:graphicData>
        </a:graphic>
      </p:graphicFrame>
      <p:sp>
        <p:nvSpPr>
          <p:cNvPr id="254" name="Google Shape;254;p31"/>
          <p:cNvSpPr txBox="1"/>
          <p:nvPr>
            <p:ph idx="12" type="sldNum"/>
          </p:nvPr>
        </p:nvSpPr>
        <p:spPr>
          <a:xfrm>
            <a:off x="6973103" y="7364925"/>
            <a:ext cx="2506500" cy="407100"/>
          </a:xfrm>
          <a:prstGeom prst="rect">
            <a:avLst/>
          </a:prstGeom>
        </p:spPr>
        <p:txBody>
          <a:bodyPr anchorCtr="0" anchor="ctr" bIns="113100" lIns="113100" spcFirstLastPara="1" rIns="113100" wrap="square" tIns="113100">
            <a:noAutofit/>
          </a:bodyPr>
          <a:lstStyle/>
          <a:p>
            <a:pPr indent="0" lvl="0" marL="0" rtl="0" algn="r">
              <a:spcBef>
                <a:spcPts val="0"/>
              </a:spcBef>
              <a:spcAft>
                <a:spcPts val="0"/>
              </a:spcAft>
              <a:buNone/>
            </a:pPr>
            <a:r>
              <a:rPr lang="en"/>
              <a:t>Page </a:t>
            </a:r>
            <a:fld id="{00000000-1234-1234-1234-123412341234}" type="slidenum">
              <a:rPr lang="en"/>
              <a:t>‹#›</a:t>
            </a:fld>
            <a:endParaRPr/>
          </a:p>
        </p:txBody>
      </p:sp>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8" name="Shape 258"/>
        <p:cNvGrpSpPr/>
        <p:nvPr/>
      </p:nvGrpSpPr>
      <p:grpSpPr>
        <a:xfrm>
          <a:off x="0" y="0"/>
          <a:ext cx="0" cy="0"/>
          <a:chOff x="0" y="0"/>
          <a:chExt cx="0" cy="0"/>
        </a:xfrm>
      </p:grpSpPr>
      <p:sp>
        <p:nvSpPr>
          <p:cNvPr id="259" name="Google Shape;259;p32"/>
          <p:cNvSpPr txBox="1"/>
          <p:nvPr>
            <p:ph idx="4294967295" type="subTitle"/>
          </p:nvPr>
        </p:nvSpPr>
        <p:spPr>
          <a:xfrm>
            <a:off x="685800" y="0"/>
            <a:ext cx="8686800" cy="7772400"/>
          </a:xfrm>
          <a:prstGeom prst="rect">
            <a:avLst/>
          </a:prstGeom>
        </p:spPr>
        <p:txBody>
          <a:bodyPr anchorCtr="0" anchor="ctr" bIns="113100" lIns="113100" spcFirstLastPara="1" rIns="113100" wrap="square" tIns="113100">
            <a:noAutofit/>
          </a:bodyPr>
          <a:lstStyle/>
          <a:p>
            <a:pPr indent="0" lvl="0" marL="0" rtl="0" algn="l">
              <a:lnSpc>
                <a:spcPct val="115000"/>
              </a:lnSpc>
              <a:spcBef>
                <a:spcPts val="0"/>
              </a:spcBef>
              <a:spcAft>
                <a:spcPts val="0"/>
              </a:spcAft>
              <a:buNone/>
            </a:pPr>
            <a:r>
              <a:rPr b="1" lang="en" sz="1100">
                <a:solidFill>
                  <a:schemeClr val="lt1"/>
                </a:solidFill>
              </a:rPr>
              <a:t>SECTION 7</a:t>
            </a:r>
            <a:endParaRPr b="1" sz="1100">
              <a:solidFill>
                <a:schemeClr val="lt1"/>
              </a:solidFill>
            </a:endParaRPr>
          </a:p>
          <a:p>
            <a:pPr indent="0" lvl="0" marL="0" rtl="0" algn="l">
              <a:lnSpc>
                <a:spcPct val="115000"/>
              </a:lnSpc>
              <a:spcBef>
                <a:spcPts val="1000"/>
              </a:spcBef>
              <a:spcAft>
                <a:spcPts val="0"/>
              </a:spcAft>
              <a:buNone/>
            </a:pPr>
            <a:r>
              <a:rPr lang="en" sz="3600">
                <a:solidFill>
                  <a:schemeClr val="lt1"/>
                </a:solidFill>
              </a:rPr>
              <a:t>About the Company</a:t>
            </a:r>
            <a:endParaRPr i="1" sz="3600">
              <a:solidFill>
                <a:schemeClr val="lt1"/>
              </a:solidFill>
              <a:latin typeface="Montserrat"/>
              <a:ea typeface="Montserrat"/>
              <a:cs typeface="Montserrat"/>
              <a:sym typeface="Montserrat"/>
            </a:endParaRPr>
          </a:p>
        </p:txBody>
      </p:sp>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FFF"/>
        </a:solidFill>
      </p:bgPr>
    </p:bg>
    <p:spTree>
      <p:nvGrpSpPr>
        <p:cNvPr id="263" name="Shape 263"/>
        <p:cNvGrpSpPr/>
        <p:nvPr/>
      </p:nvGrpSpPr>
      <p:grpSpPr>
        <a:xfrm>
          <a:off x="0" y="0"/>
          <a:ext cx="0" cy="0"/>
          <a:chOff x="0" y="0"/>
          <a:chExt cx="0" cy="0"/>
        </a:xfrm>
      </p:grpSpPr>
      <p:sp>
        <p:nvSpPr>
          <p:cNvPr id="264" name="Google Shape;264;p33"/>
          <p:cNvSpPr txBox="1"/>
          <p:nvPr>
            <p:ph idx="4294967295" type="subTitle"/>
          </p:nvPr>
        </p:nvSpPr>
        <p:spPr>
          <a:xfrm>
            <a:off x="549029" y="508257"/>
            <a:ext cx="9189600" cy="572100"/>
          </a:xfrm>
          <a:prstGeom prst="rect">
            <a:avLst/>
          </a:prstGeom>
        </p:spPr>
        <p:txBody>
          <a:bodyPr anchorCtr="0" anchor="t" bIns="113100" lIns="113100" spcFirstLastPara="1" rIns="113100" wrap="square" tIns="113100">
            <a:noAutofit/>
          </a:bodyPr>
          <a:lstStyle/>
          <a:p>
            <a:pPr indent="0" lvl="0" marL="0" rtl="0" algn="l">
              <a:lnSpc>
                <a:spcPct val="115000"/>
              </a:lnSpc>
              <a:spcBef>
                <a:spcPts val="0"/>
              </a:spcBef>
              <a:spcAft>
                <a:spcPts val="2000"/>
              </a:spcAft>
              <a:buNone/>
            </a:pPr>
            <a:r>
              <a:rPr lang="en" sz="2200">
                <a:solidFill>
                  <a:schemeClr val="accent1"/>
                </a:solidFill>
              </a:rPr>
              <a:t>About </a:t>
            </a:r>
            <a:r>
              <a:rPr lang="en">
                <a:solidFill>
                  <a:schemeClr val="accent1"/>
                </a:solidFill>
              </a:rPr>
              <a:t>t</a:t>
            </a:r>
            <a:r>
              <a:rPr lang="en" sz="2200">
                <a:solidFill>
                  <a:schemeClr val="accent1"/>
                </a:solidFill>
              </a:rPr>
              <a:t>he </a:t>
            </a:r>
            <a:r>
              <a:rPr lang="en">
                <a:solidFill>
                  <a:schemeClr val="accent1"/>
                </a:solidFill>
              </a:rPr>
              <a:t>C</a:t>
            </a:r>
            <a:r>
              <a:rPr lang="en" sz="2200">
                <a:solidFill>
                  <a:schemeClr val="accent1"/>
                </a:solidFill>
              </a:rPr>
              <a:t>ompany</a:t>
            </a:r>
            <a:endParaRPr i="1" sz="2200">
              <a:solidFill>
                <a:schemeClr val="accent1"/>
              </a:solidFill>
              <a:latin typeface="Montserrat"/>
              <a:ea typeface="Montserrat"/>
              <a:cs typeface="Montserrat"/>
              <a:sym typeface="Montserrat"/>
            </a:endParaRPr>
          </a:p>
        </p:txBody>
      </p:sp>
      <p:sp>
        <p:nvSpPr>
          <p:cNvPr id="265" name="Google Shape;265;p33"/>
          <p:cNvSpPr txBox="1"/>
          <p:nvPr>
            <p:ph idx="4294967295" type="subTitle"/>
          </p:nvPr>
        </p:nvSpPr>
        <p:spPr>
          <a:xfrm>
            <a:off x="5262650" y="1435211"/>
            <a:ext cx="4343400" cy="5809800"/>
          </a:xfrm>
          <a:prstGeom prst="rect">
            <a:avLst/>
          </a:prstGeom>
          <a:noFill/>
        </p:spPr>
        <p:txBody>
          <a:bodyPr anchorCtr="0" anchor="t" bIns="113100" lIns="113100" spcFirstLastPara="1" rIns="113100" wrap="square" tIns="113100">
            <a:noAutofit/>
          </a:bodyPr>
          <a:lstStyle/>
          <a:p>
            <a:pPr indent="0" lvl="0" marL="0" rtl="0" algn="l">
              <a:lnSpc>
                <a:spcPct val="115000"/>
              </a:lnSpc>
              <a:spcBef>
                <a:spcPts val="0"/>
              </a:spcBef>
              <a:spcAft>
                <a:spcPts val="0"/>
              </a:spcAft>
              <a:buNone/>
            </a:pPr>
            <a:r>
              <a:rPr b="1" lang="en" sz="1000">
                <a:solidFill>
                  <a:schemeClr val="accent1"/>
                </a:solidFill>
              </a:rPr>
              <a:t>ABOUT</a:t>
            </a:r>
            <a:endParaRPr b="1" sz="1000">
              <a:solidFill>
                <a:schemeClr val="accent1"/>
              </a:solidFill>
            </a:endParaRPr>
          </a:p>
          <a:p>
            <a:pPr indent="0" lvl="0" marL="0" rtl="0" algn="l">
              <a:lnSpc>
                <a:spcPct val="115000"/>
              </a:lnSpc>
              <a:spcBef>
                <a:spcPts val="1000"/>
              </a:spcBef>
              <a:spcAft>
                <a:spcPts val="0"/>
              </a:spcAft>
              <a:buClr>
                <a:schemeClr val="dk1"/>
              </a:buClr>
              <a:buSzPts val="1100"/>
              <a:buFont typeface="Arial"/>
              <a:buNone/>
            </a:pPr>
            <a:r>
              <a:rPr lang="en" sz="1000"/>
              <a:t>Lorem ipsum dolor sit amet, consectetur adipiscing elit. Nulla luctus fermentum feugiat. Morbi non feugiat nulla. Nullam sed pellentesque arcu, aliquet dictum quam. Etiam pretium felis viverra, egestas nisl nec, vestibulum ligula. Pellentesque finibus massa et quam lacinia, viverra cursus purus scelerisque. Integer laoreet nunc euismod lobortis sagittis. Nullam in odio convallis, vestibulum nisi in, placerat ipsum.</a:t>
            </a:r>
            <a:endParaRPr sz="1000"/>
          </a:p>
          <a:p>
            <a:pPr indent="0" lvl="0" marL="0" rtl="0" algn="l">
              <a:lnSpc>
                <a:spcPct val="115000"/>
              </a:lnSpc>
              <a:spcBef>
                <a:spcPts val="1000"/>
              </a:spcBef>
              <a:spcAft>
                <a:spcPts val="0"/>
              </a:spcAft>
              <a:buClr>
                <a:schemeClr val="dk1"/>
              </a:buClr>
              <a:buSzPts val="1100"/>
              <a:buFont typeface="Arial"/>
              <a:buNone/>
            </a:pPr>
            <a:r>
              <a:rPr lang="en" sz="1000"/>
              <a:t>Vestibulum ante ipsum primis in faucibus orci luctus et ultrices posuere cubilia curae; Nullam laoreet, nisl nec cursus porta, urna eros tincidunt erat, vitae maximus nibh tortor et metus. Quisque tincidunt velit ligula, non efficitur quam tincidunt eu. Pellentesque a nisl sollicitudin, venenatis augue in, fringilla quam. Sed tristique, felis sit amet varius elementum, elit purus pretium mauris, quis pulvinar tortor metus venenatis sapien. Vivamus porttitor, dolor tempus fermentum fringilla, mauris nibh porttitor mi, id pellentesque libero purus sed augue.</a:t>
            </a:r>
            <a:endParaRPr sz="1000"/>
          </a:p>
          <a:p>
            <a:pPr indent="0" lvl="0" marL="0" rtl="0" algn="l">
              <a:lnSpc>
                <a:spcPct val="115000"/>
              </a:lnSpc>
              <a:spcBef>
                <a:spcPts val="1000"/>
              </a:spcBef>
              <a:spcAft>
                <a:spcPts val="0"/>
              </a:spcAft>
              <a:buClr>
                <a:schemeClr val="dk1"/>
              </a:buClr>
              <a:buSzPts val="1100"/>
              <a:buFont typeface="Arial"/>
              <a:buNone/>
            </a:pPr>
            <a:r>
              <a:rPr lang="en" sz="1000"/>
              <a:t>Nunc maximus vitae turpis non imperdiet. In ligula metus, aliquam eu congue vitae, ultrices ac neque. Orci varius natoque penatibus et magnis dis parturient montes, nascetur ridiculus mus. Nunc tortor tortor, interdum et arcu id, facilisis condimentum velit. Nullam pulvinar congue ipsum eu accumsan. Praesent vel laoreet mi. Sed odio eros, aliquet in porta ut, varius in quam. Donec in commodo mi. Aliquam ultricies ultrices lacus, sit amet mattis purus ultrices in. Donec tincidunt nisl quis tellus accumsan commodo. Integer eleifend maximus ex, eget blandit arcu. Donec feugiat dui ut est consequat eleifend. Sed bibendum odio eget dapibus tempus. Mauris quis enim elit.</a:t>
            </a:r>
            <a:endParaRPr sz="1000"/>
          </a:p>
          <a:p>
            <a:pPr indent="0" lvl="0" marL="0" rtl="0" algn="l">
              <a:lnSpc>
                <a:spcPct val="115000"/>
              </a:lnSpc>
              <a:spcBef>
                <a:spcPts val="1000"/>
              </a:spcBef>
              <a:spcAft>
                <a:spcPts val="1000"/>
              </a:spcAft>
              <a:buNone/>
            </a:pPr>
            <a:r>
              <a:t/>
            </a:r>
            <a:endParaRPr sz="1000"/>
          </a:p>
        </p:txBody>
      </p:sp>
      <p:pic>
        <p:nvPicPr>
          <p:cNvPr id="266" name="Google Shape;266;p33"/>
          <p:cNvPicPr preferRelativeResize="0"/>
          <p:nvPr/>
        </p:nvPicPr>
        <p:blipFill rotWithShape="1">
          <a:blip r:embed="rId3">
            <a:alphaModFix/>
          </a:blip>
          <a:srcRect b="0" l="28514" r="28514" t="0"/>
          <a:stretch/>
        </p:blipFill>
        <p:spPr>
          <a:xfrm>
            <a:off x="693450" y="1461350"/>
            <a:ext cx="4297200" cy="5625299"/>
          </a:xfrm>
          <a:prstGeom prst="rect">
            <a:avLst/>
          </a:prstGeom>
          <a:noFill/>
          <a:ln>
            <a:noFill/>
          </a:ln>
        </p:spPr>
      </p:pic>
      <p:sp>
        <p:nvSpPr>
          <p:cNvPr id="267" name="Google Shape;267;p33"/>
          <p:cNvSpPr txBox="1"/>
          <p:nvPr>
            <p:ph idx="12" type="sldNum"/>
          </p:nvPr>
        </p:nvSpPr>
        <p:spPr>
          <a:xfrm>
            <a:off x="6973103" y="7364925"/>
            <a:ext cx="2506500" cy="407100"/>
          </a:xfrm>
          <a:prstGeom prst="rect">
            <a:avLst/>
          </a:prstGeom>
        </p:spPr>
        <p:txBody>
          <a:bodyPr anchorCtr="0" anchor="ctr" bIns="113100" lIns="113100" spcFirstLastPara="1" rIns="113100" wrap="square" tIns="113100">
            <a:noAutofit/>
          </a:bodyPr>
          <a:lstStyle/>
          <a:p>
            <a:pPr indent="0" lvl="0" marL="0" rtl="0" algn="r">
              <a:spcBef>
                <a:spcPts val="0"/>
              </a:spcBef>
              <a:spcAft>
                <a:spcPts val="0"/>
              </a:spcAft>
              <a:buNone/>
            </a:pPr>
            <a:r>
              <a:rPr lang="en"/>
              <a:t>Page </a:t>
            </a:r>
            <a:fld id="{00000000-1234-1234-1234-123412341234}" type="slidenum">
              <a:rPr lang="en"/>
              <a:t>‹#›</a:t>
            </a:fld>
            <a:endParaRPr/>
          </a:p>
        </p:txBody>
      </p:sp>
    </p:spTree>
  </p:cSld>
  <p:clrMapOvr>
    <a:masterClrMapping/>
  </p:clrMapOvr>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1" name="Shape 271"/>
        <p:cNvGrpSpPr/>
        <p:nvPr/>
      </p:nvGrpSpPr>
      <p:grpSpPr>
        <a:xfrm>
          <a:off x="0" y="0"/>
          <a:ext cx="0" cy="0"/>
          <a:chOff x="0" y="0"/>
          <a:chExt cx="0" cy="0"/>
        </a:xfrm>
      </p:grpSpPr>
      <p:sp>
        <p:nvSpPr>
          <p:cNvPr id="272" name="Google Shape;272;p34"/>
          <p:cNvSpPr txBox="1"/>
          <p:nvPr>
            <p:ph idx="4294967295" type="subTitle"/>
          </p:nvPr>
        </p:nvSpPr>
        <p:spPr>
          <a:xfrm>
            <a:off x="685800" y="0"/>
            <a:ext cx="8686800" cy="7772400"/>
          </a:xfrm>
          <a:prstGeom prst="rect">
            <a:avLst/>
          </a:prstGeom>
        </p:spPr>
        <p:txBody>
          <a:bodyPr anchorCtr="0" anchor="ctr" bIns="113100" lIns="113100" spcFirstLastPara="1" rIns="113100" wrap="square" tIns="113100">
            <a:noAutofit/>
          </a:bodyPr>
          <a:lstStyle/>
          <a:p>
            <a:pPr indent="0" lvl="0" marL="0" rtl="0" algn="l">
              <a:lnSpc>
                <a:spcPct val="115000"/>
              </a:lnSpc>
              <a:spcBef>
                <a:spcPts val="0"/>
              </a:spcBef>
              <a:spcAft>
                <a:spcPts val="0"/>
              </a:spcAft>
              <a:buNone/>
            </a:pPr>
            <a:r>
              <a:rPr b="1" lang="en" sz="1100">
                <a:solidFill>
                  <a:schemeClr val="lt1"/>
                </a:solidFill>
              </a:rPr>
              <a:t>SECTION 8</a:t>
            </a:r>
            <a:endParaRPr b="1" sz="1100">
              <a:solidFill>
                <a:schemeClr val="lt1"/>
              </a:solidFill>
            </a:endParaRPr>
          </a:p>
          <a:p>
            <a:pPr indent="0" lvl="0" marL="0" rtl="0" algn="l">
              <a:lnSpc>
                <a:spcPct val="115000"/>
              </a:lnSpc>
              <a:spcBef>
                <a:spcPts val="1000"/>
              </a:spcBef>
              <a:spcAft>
                <a:spcPts val="0"/>
              </a:spcAft>
              <a:buNone/>
            </a:pPr>
            <a:r>
              <a:rPr lang="en" sz="3600">
                <a:solidFill>
                  <a:schemeClr val="lt1"/>
                </a:solidFill>
              </a:rPr>
              <a:t>Marketing</a:t>
            </a:r>
            <a:endParaRPr i="1" sz="3600">
              <a:solidFill>
                <a:schemeClr val="lt1"/>
              </a:solidFill>
              <a:latin typeface="Montserrat"/>
              <a:ea typeface="Montserrat"/>
              <a:cs typeface="Montserrat"/>
              <a:sym typeface="Montserrat"/>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5" name="Shape 45"/>
        <p:cNvGrpSpPr/>
        <p:nvPr/>
      </p:nvGrpSpPr>
      <p:grpSpPr>
        <a:xfrm>
          <a:off x="0" y="0"/>
          <a:ext cx="0" cy="0"/>
          <a:chOff x="0" y="0"/>
          <a:chExt cx="0" cy="0"/>
        </a:xfrm>
      </p:grpSpPr>
      <p:sp>
        <p:nvSpPr>
          <p:cNvPr id="46" name="Google Shape;46;p8"/>
          <p:cNvSpPr txBox="1"/>
          <p:nvPr>
            <p:ph idx="4294967295" type="subTitle"/>
          </p:nvPr>
        </p:nvSpPr>
        <p:spPr>
          <a:xfrm>
            <a:off x="685800" y="0"/>
            <a:ext cx="8686800" cy="7772400"/>
          </a:xfrm>
          <a:prstGeom prst="rect">
            <a:avLst/>
          </a:prstGeom>
        </p:spPr>
        <p:txBody>
          <a:bodyPr anchorCtr="0" anchor="ctr" bIns="113100" lIns="113100" spcFirstLastPara="1" rIns="113100" wrap="square" tIns="113100">
            <a:noAutofit/>
          </a:bodyPr>
          <a:lstStyle/>
          <a:p>
            <a:pPr indent="0" lvl="0" marL="0" rtl="0" algn="l">
              <a:lnSpc>
                <a:spcPct val="115000"/>
              </a:lnSpc>
              <a:spcBef>
                <a:spcPts val="0"/>
              </a:spcBef>
              <a:spcAft>
                <a:spcPts val="0"/>
              </a:spcAft>
              <a:buNone/>
            </a:pPr>
            <a:r>
              <a:rPr b="1" lang="en" sz="1100">
                <a:solidFill>
                  <a:schemeClr val="lt1"/>
                </a:solidFill>
              </a:rPr>
              <a:t>SECTION 1</a:t>
            </a:r>
            <a:endParaRPr b="1" sz="1100">
              <a:solidFill>
                <a:schemeClr val="lt1"/>
              </a:solidFill>
            </a:endParaRPr>
          </a:p>
          <a:p>
            <a:pPr indent="0" lvl="0" marL="0" rtl="0" algn="l">
              <a:lnSpc>
                <a:spcPct val="115000"/>
              </a:lnSpc>
              <a:spcBef>
                <a:spcPts val="1000"/>
              </a:spcBef>
              <a:spcAft>
                <a:spcPts val="0"/>
              </a:spcAft>
              <a:buNone/>
            </a:pPr>
            <a:r>
              <a:rPr lang="en" sz="3600">
                <a:solidFill>
                  <a:schemeClr val="lt1"/>
                </a:solidFill>
              </a:rPr>
              <a:t>Property Information</a:t>
            </a:r>
            <a:endParaRPr i="1" sz="3600">
              <a:solidFill>
                <a:schemeClr val="lt1"/>
              </a:solidFill>
              <a:latin typeface="Montserrat"/>
              <a:ea typeface="Montserrat"/>
              <a:cs typeface="Montserrat"/>
              <a:sym typeface="Montserrat"/>
            </a:endParaRPr>
          </a:p>
        </p:txBody>
      </p:sp>
    </p:spTree>
  </p:cSld>
  <p:clrMapOvr>
    <a:masterClrMapping/>
  </p:clrMapOvr>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FFF"/>
        </a:solidFill>
      </p:bgPr>
    </p:bg>
    <p:spTree>
      <p:nvGrpSpPr>
        <p:cNvPr id="276" name="Shape 276"/>
        <p:cNvGrpSpPr/>
        <p:nvPr/>
      </p:nvGrpSpPr>
      <p:grpSpPr>
        <a:xfrm>
          <a:off x="0" y="0"/>
          <a:ext cx="0" cy="0"/>
          <a:chOff x="0" y="0"/>
          <a:chExt cx="0" cy="0"/>
        </a:xfrm>
      </p:grpSpPr>
      <p:sp>
        <p:nvSpPr>
          <p:cNvPr id="277" name="Google Shape;277;p35"/>
          <p:cNvSpPr/>
          <p:nvPr/>
        </p:nvSpPr>
        <p:spPr>
          <a:xfrm>
            <a:off x="693450" y="1461350"/>
            <a:ext cx="4297200" cy="5629200"/>
          </a:xfrm>
          <a:prstGeom prst="rect">
            <a:avLst/>
          </a:prstGeom>
          <a:solidFill>
            <a:srgbClr val="F3F3F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78" name="Google Shape;278;p35"/>
          <p:cNvSpPr txBox="1"/>
          <p:nvPr>
            <p:ph idx="4294967295" type="subTitle"/>
          </p:nvPr>
        </p:nvSpPr>
        <p:spPr>
          <a:xfrm>
            <a:off x="549029" y="508257"/>
            <a:ext cx="9189600" cy="572100"/>
          </a:xfrm>
          <a:prstGeom prst="rect">
            <a:avLst/>
          </a:prstGeom>
        </p:spPr>
        <p:txBody>
          <a:bodyPr anchorCtr="0" anchor="t" bIns="113100" lIns="113100" spcFirstLastPara="1" rIns="113100" wrap="square" tIns="113100">
            <a:noAutofit/>
          </a:bodyPr>
          <a:lstStyle/>
          <a:p>
            <a:pPr indent="0" lvl="0" marL="0" rtl="0" algn="l">
              <a:lnSpc>
                <a:spcPct val="115000"/>
              </a:lnSpc>
              <a:spcBef>
                <a:spcPts val="0"/>
              </a:spcBef>
              <a:spcAft>
                <a:spcPts val="2000"/>
              </a:spcAft>
              <a:buNone/>
            </a:pPr>
            <a:r>
              <a:rPr lang="en" sz="2200">
                <a:solidFill>
                  <a:schemeClr val="accent1"/>
                </a:solidFill>
              </a:rPr>
              <a:t>Marketing </a:t>
            </a:r>
            <a:r>
              <a:rPr lang="en">
                <a:solidFill>
                  <a:schemeClr val="accent1"/>
                </a:solidFill>
              </a:rPr>
              <a:t>T</a:t>
            </a:r>
            <a:r>
              <a:rPr lang="en" sz="2200">
                <a:solidFill>
                  <a:schemeClr val="accent1"/>
                </a:solidFill>
              </a:rPr>
              <a:t>imeline</a:t>
            </a:r>
            <a:endParaRPr i="1" sz="2200">
              <a:solidFill>
                <a:schemeClr val="accent1"/>
              </a:solidFill>
              <a:latin typeface="Montserrat"/>
              <a:ea typeface="Montserrat"/>
              <a:cs typeface="Montserrat"/>
              <a:sym typeface="Montserrat"/>
            </a:endParaRPr>
          </a:p>
        </p:txBody>
      </p:sp>
      <p:sp>
        <p:nvSpPr>
          <p:cNvPr id="279" name="Google Shape;279;p35"/>
          <p:cNvSpPr txBox="1"/>
          <p:nvPr>
            <p:ph idx="4294967295" type="subTitle"/>
          </p:nvPr>
        </p:nvSpPr>
        <p:spPr>
          <a:xfrm>
            <a:off x="5262650" y="1435211"/>
            <a:ext cx="4343400" cy="5809800"/>
          </a:xfrm>
          <a:prstGeom prst="rect">
            <a:avLst/>
          </a:prstGeom>
          <a:noFill/>
        </p:spPr>
        <p:txBody>
          <a:bodyPr anchorCtr="0" anchor="t" bIns="113100" lIns="113100" spcFirstLastPara="1" rIns="113100" wrap="square" tIns="113100">
            <a:noAutofit/>
          </a:bodyPr>
          <a:lstStyle/>
          <a:p>
            <a:pPr indent="0" lvl="0" marL="0" rtl="0" algn="l">
              <a:lnSpc>
                <a:spcPct val="115000"/>
              </a:lnSpc>
              <a:spcBef>
                <a:spcPts val="0"/>
              </a:spcBef>
              <a:spcAft>
                <a:spcPts val="0"/>
              </a:spcAft>
              <a:buNone/>
            </a:pPr>
            <a:r>
              <a:rPr b="1" lang="en" sz="1000">
                <a:solidFill>
                  <a:schemeClr val="accent1"/>
                </a:solidFill>
              </a:rPr>
              <a:t>MARKETING</a:t>
            </a:r>
            <a:endParaRPr b="1" sz="1000">
              <a:solidFill>
                <a:schemeClr val="accent1"/>
              </a:solidFill>
            </a:endParaRPr>
          </a:p>
          <a:p>
            <a:pPr indent="0" lvl="0" marL="0" rtl="0" algn="l">
              <a:lnSpc>
                <a:spcPct val="115000"/>
              </a:lnSpc>
              <a:spcBef>
                <a:spcPts val="1000"/>
              </a:spcBef>
              <a:spcAft>
                <a:spcPts val="0"/>
              </a:spcAft>
              <a:buNone/>
            </a:pPr>
            <a:r>
              <a:rPr lang="en" sz="1000"/>
              <a:t>Lorem ipsum dolor sit amet, consectetur adipiscing elit. Nulla luctus fermentum feugiat. Morbi non feugiat nulla. Nullam sed pellentesque arcu, aliquet dictum quam. Etiam pretium felis viverra, egestas nisl nec, vestibulum ligula. Pellentesque finibus massa et quam lacinia, viverra cursus purus scelerisque. Integer laoreet nunc euismod lobortis sagittis. Nullam in odio convallis, vestibulum nisi in, placerat ipsum.</a:t>
            </a:r>
            <a:endParaRPr sz="1000"/>
          </a:p>
          <a:p>
            <a:pPr indent="0" lvl="0" marL="0" rtl="0" algn="l">
              <a:lnSpc>
                <a:spcPct val="115000"/>
              </a:lnSpc>
              <a:spcBef>
                <a:spcPts val="1000"/>
              </a:spcBef>
              <a:spcAft>
                <a:spcPts val="0"/>
              </a:spcAft>
              <a:buNone/>
            </a:pPr>
            <a:r>
              <a:rPr lang="en" sz="1000"/>
              <a:t>Vestibulum ante ipsum primis in faucibus orci luctus et ultrices posuere cubilia curae; Nullam laoreet, nisl nec cursus porta, urna eros tincidunt erat, vitae maximus nibh tortor et metus. Quisque tincidunt velit ligula, non efficitur quam tincidunt eu. Pellentesque a nisl sollicitudin, venenatis augue in, fringilla quam. Sed tristique, felis sit amet varius elementum, elit purus pretium mauris, quis pulvinar tortor metus venenatis sapien. Vivamus porttitor, dolor tempus fermentum fringilla, mauris nibh porttitor mi, id pellentesque libero purus sed augue.</a:t>
            </a:r>
            <a:endParaRPr sz="1000"/>
          </a:p>
          <a:p>
            <a:pPr indent="0" lvl="0" marL="0" rtl="0" algn="l">
              <a:lnSpc>
                <a:spcPct val="115000"/>
              </a:lnSpc>
              <a:spcBef>
                <a:spcPts val="1000"/>
              </a:spcBef>
              <a:spcAft>
                <a:spcPts val="0"/>
              </a:spcAft>
              <a:buNone/>
            </a:pPr>
            <a:r>
              <a:rPr lang="en" sz="1000"/>
              <a:t>Nunc maximus vitae turpis non imperdiet. In ligula metus, aliquam eu congue vitae, ultrices ac neque. Orci varius natoque penatibus et magnis dis parturient montes, nascetur ridiculus mus. Nunc tortor tortor, interdum et arcu id, facilisis condimentum velit. Nullam pulvinar congue ipsum eu accumsan. Praesent vel laoreet mi. Sed odio eros, aliquet in porta ut, varius in quam. Donec in commodo mi. Aliquam ultricies ultrices lacus, sit amet mattis purus ultrices in. Donec tincidunt nisl quis tellus accumsan commodo. Integer eleifend maximus ex, eget blandit arcu. Donec feugiat dui ut est consequat eleifend. Sed bibendum odio eget dapibus tempus. Mauris quis enim elit.</a:t>
            </a:r>
            <a:endParaRPr sz="1000"/>
          </a:p>
          <a:p>
            <a:pPr indent="0" lvl="0" marL="0" rtl="0" algn="l">
              <a:lnSpc>
                <a:spcPct val="115000"/>
              </a:lnSpc>
              <a:spcBef>
                <a:spcPts val="1000"/>
              </a:spcBef>
              <a:spcAft>
                <a:spcPts val="1000"/>
              </a:spcAft>
              <a:buNone/>
            </a:pPr>
            <a:r>
              <a:t/>
            </a:r>
            <a:endParaRPr sz="1000"/>
          </a:p>
        </p:txBody>
      </p:sp>
      <p:cxnSp>
        <p:nvCxnSpPr>
          <p:cNvPr id="280" name="Google Shape;280;p35"/>
          <p:cNvCxnSpPr/>
          <p:nvPr/>
        </p:nvCxnSpPr>
        <p:spPr>
          <a:xfrm>
            <a:off x="1417650" y="2119800"/>
            <a:ext cx="0" cy="4268700"/>
          </a:xfrm>
          <a:prstGeom prst="straightConnector1">
            <a:avLst/>
          </a:prstGeom>
          <a:noFill/>
          <a:ln cap="flat" cmpd="sng" w="9525">
            <a:solidFill>
              <a:srgbClr val="073763"/>
            </a:solidFill>
            <a:prstDash val="solid"/>
            <a:round/>
            <a:headEnd len="med" w="med" type="diamond"/>
            <a:tailEnd len="med" w="med" type="triangle"/>
          </a:ln>
        </p:spPr>
      </p:cxnSp>
      <p:sp>
        <p:nvSpPr>
          <p:cNvPr id="281" name="Google Shape;281;p35"/>
          <p:cNvSpPr txBox="1"/>
          <p:nvPr>
            <p:ph idx="4294967295" type="subTitle"/>
          </p:nvPr>
        </p:nvSpPr>
        <p:spPr>
          <a:xfrm>
            <a:off x="1646250" y="2119800"/>
            <a:ext cx="2620200" cy="4440600"/>
          </a:xfrm>
          <a:prstGeom prst="rect">
            <a:avLst/>
          </a:prstGeom>
          <a:noFill/>
        </p:spPr>
        <p:txBody>
          <a:bodyPr anchorCtr="0" anchor="ctr" bIns="113100" lIns="113100" spcFirstLastPara="1" rIns="113100" wrap="square" tIns="113100">
            <a:noAutofit/>
          </a:bodyPr>
          <a:lstStyle/>
          <a:p>
            <a:pPr indent="0" lvl="0" marL="0" rtl="0" algn="l">
              <a:lnSpc>
                <a:spcPct val="115000"/>
              </a:lnSpc>
              <a:spcBef>
                <a:spcPts val="0"/>
              </a:spcBef>
              <a:spcAft>
                <a:spcPts val="0"/>
              </a:spcAft>
              <a:buNone/>
            </a:pPr>
            <a:r>
              <a:rPr b="1" lang="en" sz="1000">
                <a:solidFill>
                  <a:schemeClr val="accent1"/>
                </a:solidFill>
              </a:rPr>
              <a:t>1 TO 15 DAYS</a:t>
            </a:r>
            <a:endParaRPr b="1" sz="1000">
              <a:solidFill>
                <a:schemeClr val="accent1"/>
              </a:solidFill>
            </a:endParaRPr>
          </a:p>
          <a:p>
            <a:pPr indent="-177800" lvl="0" marL="171450" rtl="0" algn="l">
              <a:lnSpc>
                <a:spcPct val="115000"/>
              </a:lnSpc>
              <a:spcBef>
                <a:spcPts val="400"/>
              </a:spcBef>
              <a:spcAft>
                <a:spcPts val="0"/>
              </a:spcAft>
              <a:buClr>
                <a:schemeClr val="accent1"/>
              </a:buClr>
              <a:buSzPts val="1000"/>
              <a:buChar char="●"/>
            </a:pPr>
            <a:r>
              <a:rPr lang="en" sz="1000">
                <a:solidFill>
                  <a:schemeClr val="accent1"/>
                </a:solidFill>
              </a:rPr>
              <a:t>Lorem ipsum dolor sit amet</a:t>
            </a:r>
            <a:endParaRPr sz="1000">
              <a:solidFill>
                <a:schemeClr val="accent1"/>
              </a:solidFill>
            </a:endParaRPr>
          </a:p>
          <a:p>
            <a:pPr indent="-177800" lvl="0" marL="171450" rtl="0" algn="l">
              <a:lnSpc>
                <a:spcPct val="115000"/>
              </a:lnSpc>
              <a:spcBef>
                <a:spcPts val="400"/>
              </a:spcBef>
              <a:spcAft>
                <a:spcPts val="0"/>
              </a:spcAft>
              <a:buClr>
                <a:schemeClr val="accent1"/>
              </a:buClr>
              <a:buSzPts val="1000"/>
              <a:buChar char="●"/>
            </a:pPr>
            <a:r>
              <a:rPr lang="en" sz="1000">
                <a:solidFill>
                  <a:schemeClr val="accent1"/>
                </a:solidFill>
              </a:rPr>
              <a:t>Lorem ipsum dolor sit amet</a:t>
            </a:r>
            <a:endParaRPr sz="1000">
              <a:solidFill>
                <a:schemeClr val="accent1"/>
              </a:solidFill>
            </a:endParaRPr>
          </a:p>
          <a:p>
            <a:pPr indent="0" lvl="0" marL="0" rtl="0" algn="l">
              <a:lnSpc>
                <a:spcPct val="115000"/>
              </a:lnSpc>
              <a:spcBef>
                <a:spcPts val="1000"/>
              </a:spcBef>
              <a:spcAft>
                <a:spcPts val="0"/>
              </a:spcAft>
              <a:buNone/>
            </a:pPr>
            <a:r>
              <a:rPr b="1" lang="en" sz="1000">
                <a:solidFill>
                  <a:schemeClr val="accent1"/>
                </a:solidFill>
              </a:rPr>
              <a:t>15 TO 30 DAYS</a:t>
            </a:r>
            <a:endParaRPr b="1" sz="1000">
              <a:solidFill>
                <a:schemeClr val="accent1"/>
              </a:solidFill>
            </a:endParaRPr>
          </a:p>
          <a:p>
            <a:pPr indent="-177800" lvl="0" marL="171450" rtl="0" algn="l">
              <a:lnSpc>
                <a:spcPct val="115000"/>
              </a:lnSpc>
              <a:spcBef>
                <a:spcPts val="400"/>
              </a:spcBef>
              <a:spcAft>
                <a:spcPts val="0"/>
              </a:spcAft>
              <a:buClr>
                <a:schemeClr val="accent1"/>
              </a:buClr>
              <a:buSzPts val="1000"/>
              <a:buChar char="●"/>
            </a:pPr>
            <a:r>
              <a:rPr lang="en" sz="1000">
                <a:solidFill>
                  <a:schemeClr val="accent1"/>
                </a:solidFill>
              </a:rPr>
              <a:t>Lorem ipsum dolor sit amet</a:t>
            </a:r>
            <a:endParaRPr sz="1000">
              <a:solidFill>
                <a:schemeClr val="accent1"/>
              </a:solidFill>
            </a:endParaRPr>
          </a:p>
          <a:p>
            <a:pPr indent="-177800" lvl="0" marL="171450" rtl="0" algn="l">
              <a:lnSpc>
                <a:spcPct val="115000"/>
              </a:lnSpc>
              <a:spcBef>
                <a:spcPts val="400"/>
              </a:spcBef>
              <a:spcAft>
                <a:spcPts val="0"/>
              </a:spcAft>
              <a:buClr>
                <a:schemeClr val="accent1"/>
              </a:buClr>
              <a:buSzPts val="1000"/>
              <a:buChar char="●"/>
            </a:pPr>
            <a:r>
              <a:rPr lang="en" sz="1000">
                <a:solidFill>
                  <a:schemeClr val="accent1"/>
                </a:solidFill>
              </a:rPr>
              <a:t>Lorem ipsum dolor sit amet</a:t>
            </a:r>
            <a:endParaRPr sz="1000">
              <a:solidFill>
                <a:schemeClr val="accent1"/>
              </a:solidFill>
            </a:endParaRPr>
          </a:p>
          <a:p>
            <a:pPr indent="0" lvl="0" marL="0" rtl="0" algn="l">
              <a:lnSpc>
                <a:spcPct val="115000"/>
              </a:lnSpc>
              <a:spcBef>
                <a:spcPts val="1000"/>
              </a:spcBef>
              <a:spcAft>
                <a:spcPts val="0"/>
              </a:spcAft>
              <a:buNone/>
            </a:pPr>
            <a:r>
              <a:rPr b="1" lang="en" sz="1000">
                <a:solidFill>
                  <a:schemeClr val="accent1"/>
                </a:solidFill>
              </a:rPr>
              <a:t>30 TO 60 DAYS</a:t>
            </a:r>
            <a:endParaRPr b="1" sz="1000">
              <a:solidFill>
                <a:schemeClr val="accent1"/>
              </a:solidFill>
            </a:endParaRPr>
          </a:p>
          <a:p>
            <a:pPr indent="-177800" lvl="0" marL="171450" rtl="0" algn="l">
              <a:lnSpc>
                <a:spcPct val="115000"/>
              </a:lnSpc>
              <a:spcBef>
                <a:spcPts val="400"/>
              </a:spcBef>
              <a:spcAft>
                <a:spcPts val="0"/>
              </a:spcAft>
              <a:buClr>
                <a:schemeClr val="accent1"/>
              </a:buClr>
              <a:buSzPts val="1000"/>
              <a:buChar char="●"/>
            </a:pPr>
            <a:r>
              <a:rPr lang="en" sz="1000">
                <a:solidFill>
                  <a:schemeClr val="accent1"/>
                </a:solidFill>
              </a:rPr>
              <a:t>Lorem ipsum dolor sit amet</a:t>
            </a:r>
            <a:endParaRPr sz="1000">
              <a:solidFill>
                <a:schemeClr val="accent1"/>
              </a:solidFill>
            </a:endParaRPr>
          </a:p>
          <a:p>
            <a:pPr indent="-177800" lvl="0" marL="171450" rtl="0" algn="l">
              <a:lnSpc>
                <a:spcPct val="115000"/>
              </a:lnSpc>
              <a:spcBef>
                <a:spcPts val="400"/>
              </a:spcBef>
              <a:spcAft>
                <a:spcPts val="0"/>
              </a:spcAft>
              <a:buClr>
                <a:schemeClr val="accent1"/>
              </a:buClr>
              <a:buSzPts val="1000"/>
              <a:buChar char="●"/>
            </a:pPr>
            <a:r>
              <a:rPr lang="en" sz="1000">
                <a:solidFill>
                  <a:schemeClr val="accent1"/>
                </a:solidFill>
              </a:rPr>
              <a:t>Lorem ipsum dolor sit amet</a:t>
            </a:r>
            <a:endParaRPr sz="1000">
              <a:solidFill>
                <a:schemeClr val="accent1"/>
              </a:solidFill>
            </a:endParaRPr>
          </a:p>
          <a:p>
            <a:pPr indent="0" lvl="0" marL="0" rtl="0" algn="l">
              <a:lnSpc>
                <a:spcPct val="115000"/>
              </a:lnSpc>
              <a:spcBef>
                <a:spcPts val="1000"/>
              </a:spcBef>
              <a:spcAft>
                <a:spcPts val="0"/>
              </a:spcAft>
              <a:buNone/>
            </a:pPr>
            <a:r>
              <a:rPr b="1" lang="en" sz="1000">
                <a:solidFill>
                  <a:schemeClr val="accent1"/>
                </a:solidFill>
              </a:rPr>
              <a:t>60 TO 120 DAYS</a:t>
            </a:r>
            <a:endParaRPr b="1" sz="1000">
              <a:solidFill>
                <a:schemeClr val="accent1"/>
              </a:solidFill>
            </a:endParaRPr>
          </a:p>
          <a:p>
            <a:pPr indent="-177800" lvl="0" marL="171450" rtl="0" algn="l">
              <a:lnSpc>
                <a:spcPct val="115000"/>
              </a:lnSpc>
              <a:spcBef>
                <a:spcPts val="400"/>
              </a:spcBef>
              <a:spcAft>
                <a:spcPts val="0"/>
              </a:spcAft>
              <a:buClr>
                <a:schemeClr val="accent1"/>
              </a:buClr>
              <a:buSzPts val="1000"/>
              <a:buChar char="●"/>
            </a:pPr>
            <a:r>
              <a:rPr lang="en" sz="1000">
                <a:solidFill>
                  <a:schemeClr val="accent1"/>
                </a:solidFill>
              </a:rPr>
              <a:t>Lorem ipsum dolor sit amet</a:t>
            </a:r>
            <a:endParaRPr sz="1000">
              <a:solidFill>
                <a:schemeClr val="accent1"/>
              </a:solidFill>
            </a:endParaRPr>
          </a:p>
          <a:p>
            <a:pPr indent="-177800" lvl="0" marL="171450" rtl="0" algn="l">
              <a:lnSpc>
                <a:spcPct val="115000"/>
              </a:lnSpc>
              <a:spcBef>
                <a:spcPts val="400"/>
              </a:spcBef>
              <a:spcAft>
                <a:spcPts val="0"/>
              </a:spcAft>
              <a:buClr>
                <a:schemeClr val="accent1"/>
              </a:buClr>
              <a:buSzPts val="1000"/>
              <a:buChar char="●"/>
            </a:pPr>
            <a:r>
              <a:rPr lang="en" sz="1000">
                <a:solidFill>
                  <a:schemeClr val="accent1"/>
                </a:solidFill>
              </a:rPr>
              <a:t>Lorem ipsum dolor sit amet</a:t>
            </a:r>
            <a:endParaRPr sz="1000">
              <a:solidFill>
                <a:schemeClr val="accent1"/>
              </a:solidFill>
            </a:endParaRPr>
          </a:p>
          <a:p>
            <a:pPr indent="0" lvl="0" marL="0" rtl="0" algn="l">
              <a:lnSpc>
                <a:spcPct val="115000"/>
              </a:lnSpc>
              <a:spcBef>
                <a:spcPts val="1000"/>
              </a:spcBef>
              <a:spcAft>
                <a:spcPts val="0"/>
              </a:spcAft>
              <a:buNone/>
            </a:pPr>
            <a:r>
              <a:rPr b="1" lang="en" sz="1000">
                <a:solidFill>
                  <a:schemeClr val="accent1"/>
                </a:solidFill>
              </a:rPr>
              <a:t>120 TO 180 DAYS</a:t>
            </a:r>
            <a:endParaRPr b="1" sz="1000">
              <a:solidFill>
                <a:schemeClr val="accent1"/>
              </a:solidFill>
            </a:endParaRPr>
          </a:p>
          <a:p>
            <a:pPr indent="-177800" lvl="0" marL="171450" rtl="0" algn="l">
              <a:lnSpc>
                <a:spcPct val="115000"/>
              </a:lnSpc>
              <a:spcBef>
                <a:spcPts val="400"/>
              </a:spcBef>
              <a:spcAft>
                <a:spcPts val="0"/>
              </a:spcAft>
              <a:buClr>
                <a:schemeClr val="accent1"/>
              </a:buClr>
              <a:buSzPts val="1000"/>
              <a:buChar char="●"/>
            </a:pPr>
            <a:r>
              <a:rPr lang="en" sz="1000">
                <a:solidFill>
                  <a:schemeClr val="accent1"/>
                </a:solidFill>
              </a:rPr>
              <a:t>Lorem ipsum dolor sit amet</a:t>
            </a:r>
            <a:endParaRPr sz="1000">
              <a:solidFill>
                <a:schemeClr val="accent1"/>
              </a:solidFill>
            </a:endParaRPr>
          </a:p>
          <a:p>
            <a:pPr indent="-177800" lvl="0" marL="171450" rtl="0" algn="l">
              <a:lnSpc>
                <a:spcPct val="115000"/>
              </a:lnSpc>
              <a:spcBef>
                <a:spcPts val="400"/>
              </a:spcBef>
              <a:spcAft>
                <a:spcPts val="400"/>
              </a:spcAft>
              <a:buClr>
                <a:schemeClr val="accent1"/>
              </a:buClr>
              <a:buSzPts val="1000"/>
              <a:buChar char="●"/>
            </a:pPr>
            <a:r>
              <a:rPr lang="en" sz="1000">
                <a:solidFill>
                  <a:schemeClr val="accent1"/>
                </a:solidFill>
              </a:rPr>
              <a:t>Lorem ipsum dolor sit amet</a:t>
            </a:r>
            <a:endParaRPr sz="1000">
              <a:solidFill>
                <a:schemeClr val="accent1"/>
              </a:solidFill>
            </a:endParaRPr>
          </a:p>
        </p:txBody>
      </p:sp>
      <p:sp>
        <p:nvSpPr>
          <p:cNvPr id="282" name="Google Shape;282;p35"/>
          <p:cNvSpPr txBox="1"/>
          <p:nvPr>
            <p:ph idx="12" type="sldNum"/>
          </p:nvPr>
        </p:nvSpPr>
        <p:spPr>
          <a:xfrm>
            <a:off x="6973103" y="7364925"/>
            <a:ext cx="2506500" cy="407100"/>
          </a:xfrm>
          <a:prstGeom prst="rect">
            <a:avLst/>
          </a:prstGeom>
        </p:spPr>
        <p:txBody>
          <a:bodyPr anchorCtr="0" anchor="ctr" bIns="113100" lIns="113100" spcFirstLastPara="1" rIns="113100" wrap="square" tIns="113100">
            <a:noAutofit/>
          </a:bodyPr>
          <a:lstStyle/>
          <a:p>
            <a:pPr indent="0" lvl="0" marL="0" rtl="0" algn="r">
              <a:spcBef>
                <a:spcPts val="0"/>
              </a:spcBef>
              <a:spcAft>
                <a:spcPts val="0"/>
              </a:spcAft>
              <a:buNone/>
            </a:pPr>
            <a:r>
              <a:rPr lang="en"/>
              <a:t>Page </a:t>
            </a:r>
            <a:fld id="{00000000-1234-1234-1234-123412341234}" type="slidenum">
              <a:rPr lang="en"/>
              <a:t>‹#›</a:t>
            </a:fld>
            <a:endParaRPr/>
          </a:p>
        </p:txBody>
      </p:sp>
    </p:spTree>
  </p:cSld>
  <p:clrMapOvr>
    <a:masterClrMapping/>
  </p:clrMapOvr>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FFF"/>
        </a:solidFill>
      </p:bgPr>
    </p:bg>
    <p:spTree>
      <p:nvGrpSpPr>
        <p:cNvPr id="286" name="Shape 286"/>
        <p:cNvGrpSpPr/>
        <p:nvPr/>
      </p:nvGrpSpPr>
      <p:grpSpPr>
        <a:xfrm>
          <a:off x="0" y="0"/>
          <a:ext cx="0" cy="0"/>
          <a:chOff x="0" y="0"/>
          <a:chExt cx="0" cy="0"/>
        </a:xfrm>
      </p:grpSpPr>
      <p:sp>
        <p:nvSpPr>
          <p:cNvPr id="287" name="Google Shape;287;p36"/>
          <p:cNvSpPr txBox="1"/>
          <p:nvPr>
            <p:ph idx="4294967295" type="subTitle"/>
          </p:nvPr>
        </p:nvSpPr>
        <p:spPr>
          <a:xfrm>
            <a:off x="549029" y="508257"/>
            <a:ext cx="9189600" cy="572100"/>
          </a:xfrm>
          <a:prstGeom prst="rect">
            <a:avLst/>
          </a:prstGeom>
        </p:spPr>
        <p:txBody>
          <a:bodyPr anchorCtr="0" anchor="t" bIns="113100" lIns="113100" spcFirstLastPara="1" rIns="113100" wrap="square" tIns="113100">
            <a:noAutofit/>
          </a:bodyPr>
          <a:lstStyle/>
          <a:p>
            <a:pPr indent="0" lvl="0" marL="0" rtl="0" algn="l">
              <a:lnSpc>
                <a:spcPct val="115000"/>
              </a:lnSpc>
              <a:spcBef>
                <a:spcPts val="0"/>
              </a:spcBef>
              <a:spcAft>
                <a:spcPts val="2000"/>
              </a:spcAft>
              <a:buNone/>
            </a:pPr>
            <a:r>
              <a:rPr lang="en" sz="2200">
                <a:solidFill>
                  <a:schemeClr val="accent1"/>
                </a:solidFill>
              </a:rPr>
              <a:t>Sample </a:t>
            </a:r>
            <a:r>
              <a:rPr lang="en">
                <a:solidFill>
                  <a:schemeClr val="accent1"/>
                </a:solidFill>
              </a:rPr>
              <a:t>M</a:t>
            </a:r>
            <a:r>
              <a:rPr lang="en" sz="2200">
                <a:solidFill>
                  <a:schemeClr val="accent1"/>
                </a:solidFill>
              </a:rPr>
              <a:t>arketing</a:t>
            </a:r>
            <a:endParaRPr i="1" sz="2200">
              <a:solidFill>
                <a:schemeClr val="accent1"/>
              </a:solidFill>
              <a:latin typeface="Montserrat"/>
              <a:ea typeface="Montserrat"/>
              <a:cs typeface="Montserrat"/>
              <a:sym typeface="Montserrat"/>
            </a:endParaRPr>
          </a:p>
        </p:txBody>
      </p:sp>
      <p:sp>
        <p:nvSpPr>
          <p:cNvPr id="288" name="Google Shape;288;p36"/>
          <p:cNvSpPr txBox="1"/>
          <p:nvPr>
            <p:ph idx="4294967295" type="subTitle"/>
          </p:nvPr>
        </p:nvSpPr>
        <p:spPr>
          <a:xfrm>
            <a:off x="685800" y="1429350"/>
            <a:ext cx="4343400" cy="5809800"/>
          </a:xfrm>
          <a:prstGeom prst="rect">
            <a:avLst/>
          </a:prstGeom>
          <a:noFill/>
        </p:spPr>
        <p:txBody>
          <a:bodyPr anchorCtr="0" anchor="t" bIns="113100" lIns="113100" spcFirstLastPara="1" rIns="113100" wrap="square" tIns="113100">
            <a:noAutofit/>
          </a:bodyPr>
          <a:lstStyle/>
          <a:p>
            <a:pPr indent="0" lvl="0" marL="0" rtl="0" algn="l">
              <a:lnSpc>
                <a:spcPct val="115000"/>
              </a:lnSpc>
              <a:spcBef>
                <a:spcPts val="0"/>
              </a:spcBef>
              <a:spcAft>
                <a:spcPts val="0"/>
              </a:spcAft>
              <a:buNone/>
            </a:pPr>
            <a:r>
              <a:rPr b="1" lang="en" sz="1000">
                <a:solidFill>
                  <a:schemeClr val="accent1"/>
                </a:solidFill>
              </a:rPr>
              <a:t>DOCUMENTS</a:t>
            </a:r>
            <a:endParaRPr b="1" sz="1000">
              <a:solidFill>
                <a:schemeClr val="accent1"/>
              </a:solidFill>
            </a:endParaRPr>
          </a:p>
          <a:p>
            <a:pPr indent="0" lvl="0" marL="0" rtl="0" algn="l">
              <a:lnSpc>
                <a:spcPct val="115000"/>
              </a:lnSpc>
              <a:spcBef>
                <a:spcPts val="1000"/>
              </a:spcBef>
              <a:spcAft>
                <a:spcPts val="0"/>
              </a:spcAft>
              <a:buNone/>
            </a:pPr>
            <a:r>
              <a:rPr lang="en" sz="1000"/>
              <a:t>Lorem ipsum dolor sit amet, consectetur adipiscing elit. Suspendisse vulputate lorem et quam ultrices, eget congue arcu cursus. Vivamus gravida nunc nulla, sed gravida lectus ullamcorper at. Sed tempor nibh molestie, varius orci vitae, commodo lectus.</a:t>
            </a:r>
            <a:endParaRPr sz="1000"/>
          </a:p>
          <a:p>
            <a:pPr indent="0" lvl="0" marL="0" rtl="0" algn="l">
              <a:lnSpc>
                <a:spcPct val="115000"/>
              </a:lnSpc>
              <a:spcBef>
                <a:spcPts val="1000"/>
              </a:spcBef>
              <a:spcAft>
                <a:spcPts val="0"/>
              </a:spcAft>
              <a:buNone/>
            </a:pPr>
            <a:r>
              <a:rPr b="1" lang="en" sz="1000">
                <a:solidFill>
                  <a:schemeClr val="accent1"/>
                </a:solidFill>
              </a:rPr>
              <a:t>WEBSITE</a:t>
            </a:r>
            <a:endParaRPr b="1" sz="1000">
              <a:solidFill>
                <a:schemeClr val="accent1"/>
              </a:solidFill>
            </a:endParaRPr>
          </a:p>
          <a:p>
            <a:pPr indent="0" lvl="0" marL="0" rtl="0" algn="l">
              <a:lnSpc>
                <a:spcPct val="115000"/>
              </a:lnSpc>
              <a:spcBef>
                <a:spcPts val="1000"/>
              </a:spcBef>
              <a:spcAft>
                <a:spcPts val="0"/>
              </a:spcAft>
              <a:buClr>
                <a:schemeClr val="dk1"/>
              </a:buClr>
              <a:buSzPts val="1100"/>
              <a:buFont typeface="Arial"/>
              <a:buNone/>
            </a:pPr>
            <a:r>
              <a:rPr lang="en" sz="1000"/>
              <a:t>Lorem ipsum dolor sit amet, consectetur adipiscing elit. Suspendisse vulputate lorem et quam ultrices, eget congue arcu cursus. Vivamus gravida nunc nulla, sed gravida lectus ullamcorper at. Sed tempor nibh molestie, varius orci vitae, commodo lectus.</a:t>
            </a:r>
            <a:endParaRPr sz="1000"/>
          </a:p>
          <a:p>
            <a:pPr indent="0" lvl="0" marL="0" rtl="0" algn="l">
              <a:lnSpc>
                <a:spcPct val="115000"/>
              </a:lnSpc>
              <a:spcBef>
                <a:spcPts val="1000"/>
              </a:spcBef>
              <a:spcAft>
                <a:spcPts val="0"/>
              </a:spcAft>
              <a:buNone/>
            </a:pPr>
            <a:r>
              <a:rPr b="1" lang="en" sz="1000">
                <a:solidFill>
                  <a:schemeClr val="accent1"/>
                </a:solidFill>
              </a:rPr>
              <a:t>EMAIL MARKETING</a:t>
            </a:r>
            <a:endParaRPr b="1" sz="1000">
              <a:solidFill>
                <a:schemeClr val="accent1"/>
              </a:solidFill>
            </a:endParaRPr>
          </a:p>
          <a:p>
            <a:pPr indent="0" lvl="0" marL="0" rtl="0" algn="l">
              <a:lnSpc>
                <a:spcPct val="115000"/>
              </a:lnSpc>
              <a:spcBef>
                <a:spcPts val="1000"/>
              </a:spcBef>
              <a:spcAft>
                <a:spcPts val="0"/>
              </a:spcAft>
              <a:buNone/>
            </a:pPr>
            <a:r>
              <a:rPr lang="en" sz="1000"/>
              <a:t>Lorem ipsum dolor sit amet, consectetur adipiscing elit. Suspendisse vulputate lorem et quam ultrices, eget congue arcu cursus. Vivamus gravida nunc nulla, sed gravida lectus ullamcorper at. Sed tempor nibh molestie, varius orci vitae, commodo lectus.</a:t>
            </a:r>
            <a:endParaRPr sz="1000"/>
          </a:p>
          <a:p>
            <a:pPr indent="0" lvl="0" marL="0" rtl="0" algn="l">
              <a:lnSpc>
                <a:spcPct val="115000"/>
              </a:lnSpc>
              <a:spcBef>
                <a:spcPts val="1000"/>
              </a:spcBef>
              <a:spcAft>
                <a:spcPts val="0"/>
              </a:spcAft>
              <a:buNone/>
            </a:pPr>
            <a:r>
              <a:rPr b="1" lang="en" sz="1000">
                <a:solidFill>
                  <a:schemeClr val="accent1"/>
                </a:solidFill>
              </a:rPr>
              <a:t>SIGNAGE</a:t>
            </a:r>
            <a:endParaRPr b="1" sz="1000">
              <a:solidFill>
                <a:schemeClr val="accent1"/>
              </a:solidFill>
            </a:endParaRPr>
          </a:p>
          <a:p>
            <a:pPr indent="0" lvl="0" marL="0" rtl="0" algn="l">
              <a:lnSpc>
                <a:spcPct val="115000"/>
              </a:lnSpc>
              <a:spcBef>
                <a:spcPts val="1000"/>
              </a:spcBef>
              <a:spcAft>
                <a:spcPts val="1000"/>
              </a:spcAft>
              <a:buClr>
                <a:schemeClr val="dk1"/>
              </a:buClr>
              <a:buSzPts val="1100"/>
              <a:buFont typeface="Arial"/>
              <a:buNone/>
            </a:pPr>
            <a:r>
              <a:rPr lang="en" sz="1000"/>
              <a:t>Lorem ipsum dolor sit amet, consectetur adipiscing elit. Suspendisse vulputate lorem et quam ultrices, eget congue arcu cursus. Vivamus gravida nunc nulla, sed gravida lectus ullamcorper at. Sed tempor nibh molestie, varius orci vitae, commodo lectus.</a:t>
            </a:r>
            <a:endParaRPr sz="1000"/>
          </a:p>
        </p:txBody>
      </p:sp>
      <p:pic>
        <p:nvPicPr>
          <p:cNvPr id="289" name="Google Shape;289;p36"/>
          <p:cNvPicPr preferRelativeResize="0"/>
          <p:nvPr/>
        </p:nvPicPr>
        <p:blipFill rotWithShape="1">
          <a:blip r:embed="rId3">
            <a:alphaModFix/>
          </a:blip>
          <a:srcRect b="0" l="28514" r="28514" t="0"/>
          <a:stretch/>
        </p:blipFill>
        <p:spPr>
          <a:xfrm>
            <a:off x="5067750" y="1470812"/>
            <a:ext cx="4297200" cy="5625299"/>
          </a:xfrm>
          <a:prstGeom prst="rect">
            <a:avLst/>
          </a:prstGeom>
          <a:noFill/>
          <a:ln>
            <a:noFill/>
          </a:ln>
        </p:spPr>
      </p:pic>
      <p:sp>
        <p:nvSpPr>
          <p:cNvPr id="290" name="Google Shape;290;p36"/>
          <p:cNvSpPr txBox="1"/>
          <p:nvPr>
            <p:ph idx="12" type="sldNum"/>
          </p:nvPr>
        </p:nvSpPr>
        <p:spPr>
          <a:xfrm>
            <a:off x="6973103" y="7364925"/>
            <a:ext cx="2506500" cy="407100"/>
          </a:xfrm>
          <a:prstGeom prst="rect">
            <a:avLst/>
          </a:prstGeom>
        </p:spPr>
        <p:txBody>
          <a:bodyPr anchorCtr="0" anchor="ctr" bIns="113100" lIns="113100" spcFirstLastPara="1" rIns="113100" wrap="square" tIns="113100">
            <a:noAutofit/>
          </a:bodyPr>
          <a:lstStyle/>
          <a:p>
            <a:pPr indent="0" lvl="0" marL="0" rtl="0" algn="r">
              <a:spcBef>
                <a:spcPts val="0"/>
              </a:spcBef>
              <a:spcAft>
                <a:spcPts val="0"/>
              </a:spcAft>
              <a:buNone/>
            </a:pPr>
            <a:r>
              <a:rPr lang="en"/>
              <a:t>Page </a:t>
            </a:r>
            <a:fld id="{00000000-1234-1234-1234-123412341234}" type="slidenum">
              <a:rPr lang="en"/>
              <a:t>‹#›</a:t>
            </a:fld>
            <a:endParaRPr/>
          </a:p>
        </p:txBody>
      </p:sp>
    </p:spTree>
  </p:cSld>
  <p:clrMapOvr>
    <a:masterClrMapping/>
  </p:clrMapOvr>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FFF"/>
        </a:solidFill>
      </p:bgPr>
    </p:bg>
    <p:spTree>
      <p:nvGrpSpPr>
        <p:cNvPr id="294" name="Shape 294"/>
        <p:cNvGrpSpPr/>
        <p:nvPr/>
      </p:nvGrpSpPr>
      <p:grpSpPr>
        <a:xfrm>
          <a:off x="0" y="0"/>
          <a:ext cx="0" cy="0"/>
          <a:chOff x="0" y="0"/>
          <a:chExt cx="0" cy="0"/>
        </a:xfrm>
      </p:grpSpPr>
      <p:sp>
        <p:nvSpPr>
          <p:cNvPr id="295" name="Google Shape;295;p37"/>
          <p:cNvSpPr txBox="1"/>
          <p:nvPr>
            <p:ph idx="4294967295" type="subTitle"/>
          </p:nvPr>
        </p:nvSpPr>
        <p:spPr>
          <a:xfrm>
            <a:off x="549029" y="508257"/>
            <a:ext cx="9189600" cy="572100"/>
          </a:xfrm>
          <a:prstGeom prst="rect">
            <a:avLst/>
          </a:prstGeom>
        </p:spPr>
        <p:txBody>
          <a:bodyPr anchorCtr="0" anchor="t" bIns="113100" lIns="113100" spcFirstLastPara="1" rIns="113100" wrap="square" tIns="113100">
            <a:noAutofit/>
          </a:bodyPr>
          <a:lstStyle/>
          <a:p>
            <a:pPr indent="0" lvl="0" marL="0" rtl="0" algn="l">
              <a:lnSpc>
                <a:spcPct val="115000"/>
              </a:lnSpc>
              <a:spcBef>
                <a:spcPts val="0"/>
              </a:spcBef>
              <a:spcAft>
                <a:spcPts val="2000"/>
              </a:spcAft>
              <a:buNone/>
            </a:pPr>
            <a:r>
              <a:rPr lang="en" sz="2200">
                <a:solidFill>
                  <a:schemeClr val="accent1"/>
                </a:solidFill>
              </a:rPr>
              <a:t>Syndication</a:t>
            </a:r>
            <a:endParaRPr i="1" sz="2200">
              <a:solidFill>
                <a:schemeClr val="accent1"/>
              </a:solidFill>
              <a:latin typeface="Montserrat"/>
              <a:ea typeface="Montserrat"/>
              <a:cs typeface="Montserrat"/>
              <a:sym typeface="Montserrat"/>
            </a:endParaRPr>
          </a:p>
        </p:txBody>
      </p:sp>
      <p:graphicFrame>
        <p:nvGraphicFramePr>
          <p:cNvPr id="296" name="Google Shape;296;p37"/>
          <p:cNvGraphicFramePr/>
          <p:nvPr/>
        </p:nvGraphicFramePr>
        <p:xfrm>
          <a:off x="685804" y="1461354"/>
          <a:ext cx="3000000" cy="3000000"/>
        </p:xfrm>
        <a:graphic>
          <a:graphicData uri="http://schemas.openxmlformats.org/drawingml/2006/table">
            <a:tbl>
              <a:tblPr>
                <a:noFill/>
                <a:tableStyleId>{14D47D52-66CE-4A08-A884-438E3A053E4B}</a:tableStyleId>
              </a:tblPr>
              <a:tblGrid>
                <a:gridCol w="2886400"/>
                <a:gridCol w="2886400"/>
                <a:gridCol w="2886400"/>
              </a:tblGrid>
              <a:tr h="1386200">
                <a:tc gridSpan="2">
                  <a:txBody>
                    <a:bodyPr/>
                    <a:lstStyle/>
                    <a:p>
                      <a:pPr indent="0" lvl="0" marL="0" rtl="0" algn="l">
                        <a:lnSpc>
                          <a:spcPct val="115000"/>
                        </a:lnSpc>
                        <a:spcBef>
                          <a:spcPts val="0"/>
                        </a:spcBef>
                        <a:spcAft>
                          <a:spcPts val="0"/>
                        </a:spcAft>
                        <a:buNone/>
                      </a:pPr>
                      <a:r>
                        <a:rPr b="1" lang="en" sz="1000">
                          <a:solidFill>
                            <a:schemeClr val="accent1"/>
                          </a:solidFill>
                          <a:latin typeface="Montserrat"/>
                          <a:ea typeface="Montserrat"/>
                          <a:cs typeface="Montserrat"/>
                          <a:sym typeface="Montserrat"/>
                        </a:rPr>
                        <a:t>MARKETING CHANNEL</a:t>
                      </a:r>
                      <a:endParaRPr b="1" sz="1000">
                        <a:solidFill>
                          <a:schemeClr val="accent1"/>
                        </a:solidFill>
                        <a:latin typeface="Montserrat"/>
                        <a:ea typeface="Montserrat"/>
                        <a:cs typeface="Montserrat"/>
                        <a:sym typeface="Montserrat"/>
                      </a:endParaRPr>
                    </a:p>
                    <a:p>
                      <a:pPr indent="0" lvl="0" marL="0" rtl="0" algn="l">
                        <a:lnSpc>
                          <a:spcPct val="115000"/>
                        </a:lnSpc>
                        <a:spcBef>
                          <a:spcPts val="1000"/>
                        </a:spcBef>
                        <a:spcAft>
                          <a:spcPts val="0"/>
                        </a:spcAft>
                        <a:buNone/>
                      </a:pPr>
                      <a:r>
                        <a:rPr lang="en" sz="1000">
                          <a:solidFill>
                            <a:schemeClr val="dk2"/>
                          </a:solidFill>
                          <a:latin typeface="Montserrat"/>
                          <a:ea typeface="Montserrat"/>
                          <a:cs typeface="Montserrat"/>
                          <a:sym typeface="Montserrat"/>
                        </a:rPr>
                        <a:t>Marketing channel #1</a:t>
                      </a:r>
                      <a:endParaRPr sz="1000">
                        <a:solidFill>
                          <a:schemeClr val="dk2"/>
                        </a:solidFill>
                        <a:latin typeface="Montserrat"/>
                        <a:ea typeface="Montserrat"/>
                        <a:cs typeface="Montserrat"/>
                        <a:sym typeface="Montserrat"/>
                      </a:endParaRPr>
                    </a:p>
                    <a:p>
                      <a:pPr indent="0" lvl="0" marL="0" rtl="0" algn="l">
                        <a:lnSpc>
                          <a:spcPct val="115000"/>
                        </a:lnSpc>
                        <a:spcBef>
                          <a:spcPts val="400"/>
                        </a:spcBef>
                        <a:spcAft>
                          <a:spcPts val="0"/>
                        </a:spcAft>
                        <a:buNone/>
                      </a:pPr>
                      <a:r>
                        <a:rPr lang="en" sz="1000">
                          <a:solidFill>
                            <a:schemeClr val="dk2"/>
                          </a:solidFill>
                          <a:latin typeface="Montserrat"/>
                          <a:ea typeface="Montserrat"/>
                          <a:cs typeface="Montserrat"/>
                          <a:sym typeface="Montserrat"/>
                        </a:rPr>
                        <a:t>Marketing channel #2</a:t>
                      </a:r>
                      <a:endParaRPr sz="1000">
                        <a:solidFill>
                          <a:schemeClr val="dk2"/>
                        </a:solidFill>
                        <a:latin typeface="Montserrat"/>
                        <a:ea typeface="Montserrat"/>
                        <a:cs typeface="Montserrat"/>
                        <a:sym typeface="Montserrat"/>
                      </a:endParaRPr>
                    </a:p>
                    <a:p>
                      <a:pPr indent="0" lvl="0" marL="0" rtl="0" algn="l">
                        <a:lnSpc>
                          <a:spcPct val="115000"/>
                        </a:lnSpc>
                        <a:spcBef>
                          <a:spcPts val="400"/>
                        </a:spcBef>
                        <a:spcAft>
                          <a:spcPts val="0"/>
                        </a:spcAft>
                        <a:buNone/>
                      </a:pPr>
                      <a:r>
                        <a:rPr lang="en" sz="1000">
                          <a:solidFill>
                            <a:schemeClr val="dk2"/>
                          </a:solidFill>
                          <a:latin typeface="Montserrat"/>
                          <a:ea typeface="Montserrat"/>
                          <a:cs typeface="Montserrat"/>
                          <a:sym typeface="Montserrat"/>
                        </a:rPr>
                        <a:t>Marketing channel #3</a:t>
                      </a:r>
                      <a:endParaRPr sz="1000">
                        <a:solidFill>
                          <a:schemeClr val="dk2"/>
                        </a:solidFill>
                        <a:latin typeface="Montserrat"/>
                        <a:ea typeface="Montserrat"/>
                        <a:cs typeface="Montserrat"/>
                        <a:sym typeface="Montserrat"/>
                      </a:endParaRPr>
                    </a:p>
                    <a:p>
                      <a:pPr indent="0" lvl="0" marL="0" rtl="0" algn="l">
                        <a:lnSpc>
                          <a:spcPct val="115000"/>
                        </a:lnSpc>
                        <a:spcBef>
                          <a:spcPts val="400"/>
                        </a:spcBef>
                        <a:spcAft>
                          <a:spcPts val="0"/>
                        </a:spcAft>
                        <a:buNone/>
                      </a:pPr>
                      <a:r>
                        <a:rPr lang="en" sz="1000">
                          <a:solidFill>
                            <a:schemeClr val="dk2"/>
                          </a:solidFill>
                          <a:latin typeface="Montserrat"/>
                          <a:ea typeface="Montserrat"/>
                          <a:cs typeface="Montserrat"/>
                          <a:sym typeface="Montserrat"/>
                        </a:rPr>
                        <a:t>Marketing channel #4</a:t>
                      </a:r>
                      <a:endParaRPr sz="1000">
                        <a:solidFill>
                          <a:schemeClr val="dk2"/>
                        </a:solidFill>
                        <a:latin typeface="Montserrat"/>
                        <a:ea typeface="Montserrat"/>
                        <a:cs typeface="Montserrat"/>
                        <a:sym typeface="Montserrat"/>
                      </a:endParaRPr>
                    </a:p>
                    <a:p>
                      <a:pPr indent="0" lvl="0" marL="0" rtl="0" algn="l">
                        <a:lnSpc>
                          <a:spcPct val="115000"/>
                        </a:lnSpc>
                        <a:spcBef>
                          <a:spcPts val="400"/>
                        </a:spcBef>
                        <a:spcAft>
                          <a:spcPts val="0"/>
                        </a:spcAft>
                        <a:buNone/>
                      </a:pPr>
                      <a:r>
                        <a:rPr lang="en" sz="1000">
                          <a:solidFill>
                            <a:schemeClr val="dk2"/>
                          </a:solidFill>
                          <a:latin typeface="Montserrat"/>
                          <a:ea typeface="Montserrat"/>
                          <a:cs typeface="Montserrat"/>
                          <a:sym typeface="Montserrat"/>
                        </a:rPr>
                        <a:t>Marketing channel #5</a:t>
                      </a:r>
                      <a:endParaRPr sz="1000">
                        <a:solidFill>
                          <a:schemeClr val="dk2"/>
                        </a:solidFill>
                        <a:latin typeface="Montserrat"/>
                        <a:ea typeface="Montserrat"/>
                        <a:cs typeface="Montserrat"/>
                        <a:sym typeface="Montserrat"/>
                      </a:endParaRPr>
                    </a:p>
                    <a:p>
                      <a:pPr indent="0" lvl="0" marL="0" rtl="0" algn="l">
                        <a:lnSpc>
                          <a:spcPct val="115000"/>
                        </a:lnSpc>
                        <a:spcBef>
                          <a:spcPts val="400"/>
                        </a:spcBef>
                        <a:spcAft>
                          <a:spcPts val="400"/>
                        </a:spcAft>
                        <a:buNone/>
                      </a:pPr>
                      <a:r>
                        <a:rPr lang="en" sz="1000">
                          <a:solidFill>
                            <a:schemeClr val="dk2"/>
                          </a:solidFill>
                          <a:latin typeface="Montserrat"/>
                          <a:ea typeface="Montserrat"/>
                          <a:cs typeface="Montserrat"/>
                          <a:sym typeface="Montserrat"/>
                        </a:rPr>
                        <a:t>Marketing channel #6</a:t>
                      </a:r>
                      <a:endParaRPr sz="1000">
                        <a:solidFill>
                          <a:schemeClr val="dk2"/>
                        </a:solidFill>
                        <a:latin typeface="Montserrat"/>
                        <a:ea typeface="Montserrat"/>
                        <a:cs typeface="Montserrat"/>
                        <a:sym typeface="Montserrat"/>
                      </a:endParaRPr>
                    </a:p>
                  </a:txBody>
                  <a:tcPr marT="91425" marB="91425"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hMerge="1"/>
                <a:tc>
                  <a:txBody>
                    <a:bodyPr/>
                    <a:lstStyle/>
                    <a:p>
                      <a:pPr indent="0" lvl="0" marL="0" rtl="0" algn="r">
                        <a:lnSpc>
                          <a:spcPct val="115000"/>
                        </a:lnSpc>
                        <a:spcBef>
                          <a:spcPts val="0"/>
                        </a:spcBef>
                        <a:spcAft>
                          <a:spcPts val="0"/>
                        </a:spcAft>
                        <a:buClr>
                          <a:schemeClr val="dk1"/>
                        </a:buClr>
                        <a:buSzPts val="1100"/>
                        <a:buFont typeface="Arial"/>
                        <a:buNone/>
                      </a:pPr>
                      <a:r>
                        <a:rPr b="1" lang="en" sz="1000">
                          <a:solidFill>
                            <a:schemeClr val="accent1"/>
                          </a:solidFill>
                          <a:latin typeface="Montserrat"/>
                          <a:ea typeface="Montserrat"/>
                          <a:cs typeface="Montserrat"/>
                          <a:sym typeface="Montserrat"/>
                        </a:rPr>
                        <a:t>LISTING URL</a:t>
                      </a:r>
                      <a:endParaRPr b="1" sz="1000">
                        <a:solidFill>
                          <a:schemeClr val="accent1"/>
                        </a:solidFill>
                        <a:latin typeface="Montserrat"/>
                        <a:ea typeface="Montserrat"/>
                        <a:cs typeface="Montserrat"/>
                        <a:sym typeface="Montserrat"/>
                      </a:endParaRPr>
                    </a:p>
                    <a:p>
                      <a:pPr indent="0" lvl="0" marL="114300" rtl="0" algn="r">
                        <a:lnSpc>
                          <a:spcPct val="115000"/>
                        </a:lnSpc>
                        <a:spcBef>
                          <a:spcPts val="1000"/>
                        </a:spcBef>
                        <a:spcAft>
                          <a:spcPts val="0"/>
                        </a:spcAft>
                        <a:buNone/>
                      </a:pPr>
                      <a:r>
                        <a:rPr lang="en" sz="1000">
                          <a:solidFill>
                            <a:schemeClr val="dk2"/>
                          </a:solidFill>
                          <a:latin typeface="Montserrat"/>
                          <a:ea typeface="Montserrat"/>
                          <a:cs typeface="Montserrat"/>
                          <a:sym typeface="Montserrat"/>
                        </a:rPr>
                        <a:t>Enter listing URL here</a:t>
                      </a:r>
                      <a:endParaRPr sz="1000">
                        <a:solidFill>
                          <a:schemeClr val="dk2"/>
                        </a:solidFill>
                        <a:latin typeface="Montserrat"/>
                        <a:ea typeface="Montserrat"/>
                        <a:cs typeface="Montserrat"/>
                        <a:sym typeface="Montserrat"/>
                      </a:endParaRPr>
                    </a:p>
                    <a:p>
                      <a:pPr indent="0" lvl="0" marL="114300" rtl="0" algn="r">
                        <a:lnSpc>
                          <a:spcPct val="115000"/>
                        </a:lnSpc>
                        <a:spcBef>
                          <a:spcPts val="400"/>
                        </a:spcBef>
                        <a:spcAft>
                          <a:spcPts val="0"/>
                        </a:spcAft>
                        <a:buNone/>
                      </a:pPr>
                      <a:r>
                        <a:rPr lang="en" sz="1000">
                          <a:solidFill>
                            <a:schemeClr val="dk2"/>
                          </a:solidFill>
                          <a:latin typeface="Montserrat"/>
                          <a:ea typeface="Montserrat"/>
                          <a:cs typeface="Montserrat"/>
                          <a:sym typeface="Montserrat"/>
                        </a:rPr>
                        <a:t>Enter listing URL here</a:t>
                      </a:r>
                      <a:endParaRPr sz="1000">
                        <a:solidFill>
                          <a:schemeClr val="dk2"/>
                        </a:solidFill>
                        <a:latin typeface="Montserrat"/>
                        <a:ea typeface="Montserrat"/>
                        <a:cs typeface="Montserrat"/>
                        <a:sym typeface="Montserrat"/>
                      </a:endParaRPr>
                    </a:p>
                    <a:p>
                      <a:pPr indent="0" lvl="0" marL="114300" rtl="0" algn="r">
                        <a:lnSpc>
                          <a:spcPct val="115000"/>
                        </a:lnSpc>
                        <a:spcBef>
                          <a:spcPts val="400"/>
                        </a:spcBef>
                        <a:spcAft>
                          <a:spcPts val="0"/>
                        </a:spcAft>
                        <a:buNone/>
                      </a:pPr>
                      <a:r>
                        <a:rPr lang="en" sz="1000">
                          <a:solidFill>
                            <a:schemeClr val="dk2"/>
                          </a:solidFill>
                          <a:latin typeface="Montserrat"/>
                          <a:ea typeface="Montserrat"/>
                          <a:cs typeface="Montserrat"/>
                          <a:sym typeface="Montserrat"/>
                        </a:rPr>
                        <a:t>Enter listing URL here</a:t>
                      </a:r>
                      <a:endParaRPr sz="1000">
                        <a:solidFill>
                          <a:schemeClr val="dk2"/>
                        </a:solidFill>
                        <a:latin typeface="Montserrat"/>
                        <a:ea typeface="Montserrat"/>
                        <a:cs typeface="Montserrat"/>
                        <a:sym typeface="Montserrat"/>
                      </a:endParaRPr>
                    </a:p>
                    <a:p>
                      <a:pPr indent="0" lvl="0" marL="114300" rtl="0" algn="r">
                        <a:lnSpc>
                          <a:spcPct val="115000"/>
                        </a:lnSpc>
                        <a:spcBef>
                          <a:spcPts val="400"/>
                        </a:spcBef>
                        <a:spcAft>
                          <a:spcPts val="0"/>
                        </a:spcAft>
                        <a:buNone/>
                      </a:pPr>
                      <a:r>
                        <a:rPr lang="en" sz="1000">
                          <a:solidFill>
                            <a:schemeClr val="dk2"/>
                          </a:solidFill>
                          <a:latin typeface="Montserrat"/>
                          <a:ea typeface="Montserrat"/>
                          <a:cs typeface="Montserrat"/>
                          <a:sym typeface="Montserrat"/>
                        </a:rPr>
                        <a:t>Enter listing URL here</a:t>
                      </a:r>
                      <a:endParaRPr sz="1000">
                        <a:solidFill>
                          <a:schemeClr val="dk2"/>
                        </a:solidFill>
                        <a:latin typeface="Montserrat"/>
                        <a:ea typeface="Montserrat"/>
                        <a:cs typeface="Montserrat"/>
                        <a:sym typeface="Montserrat"/>
                      </a:endParaRPr>
                    </a:p>
                    <a:p>
                      <a:pPr indent="0" lvl="0" marL="114300" rtl="0" algn="r">
                        <a:lnSpc>
                          <a:spcPct val="115000"/>
                        </a:lnSpc>
                        <a:spcBef>
                          <a:spcPts val="400"/>
                        </a:spcBef>
                        <a:spcAft>
                          <a:spcPts val="0"/>
                        </a:spcAft>
                        <a:buNone/>
                      </a:pPr>
                      <a:r>
                        <a:rPr lang="en" sz="1000">
                          <a:solidFill>
                            <a:schemeClr val="dk2"/>
                          </a:solidFill>
                          <a:latin typeface="Montserrat"/>
                          <a:ea typeface="Montserrat"/>
                          <a:cs typeface="Montserrat"/>
                          <a:sym typeface="Montserrat"/>
                        </a:rPr>
                        <a:t>Enter listing URL here</a:t>
                      </a:r>
                      <a:endParaRPr sz="1000">
                        <a:solidFill>
                          <a:schemeClr val="dk2"/>
                        </a:solidFill>
                        <a:latin typeface="Montserrat"/>
                        <a:ea typeface="Montserrat"/>
                        <a:cs typeface="Montserrat"/>
                        <a:sym typeface="Montserrat"/>
                      </a:endParaRPr>
                    </a:p>
                    <a:p>
                      <a:pPr indent="0" lvl="0" marL="114300" rtl="0" algn="r">
                        <a:lnSpc>
                          <a:spcPct val="115000"/>
                        </a:lnSpc>
                        <a:spcBef>
                          <a:spcPts val="400"/>
                        </a:spcBef>
                        <a:spcAft>
                          <a:spcPts val="400"/>
                        </a:spcAft>
                        <a:buNone/>
                      </a:pPr>
                      <a:r>
                        <a:rPr lang="en" sz="1000">
                          <a:solidFill>
                            <a:schemeClr val="dk2"/>
                          </a:solidFill>
                          <a:latin typeface="Montserrat"/>
                          <a:ea typeface="Montserrat"/>
                          <a:cs typeface="Montserrat"/>
                          <a:sym typeface="Montserrat"/>
                        </a:rPr>
                        <a:t>Enter listing URL here</a:t>
                      </a:r>
                      <a:endParaRPr sz="1000">
                        <a:solidFill>
                          <a:schemeClr val="dk2"/>
                        </a:solidFill>
                        <a:latin typeface="Montserrat"/>
                        <a:ea typeface="Montserrat"/>
                        <a:cs typeface="Montserrat"/>
                        <a:sym typeface="Montserrat"/>
                      </a:endParaRPr>
                    </a:p>
                  </a:txBody>
                  <a:tcPr marT="91425" marB="91425"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r>
            </a:tbl>
          </a:graphicData>
        </a:graphic>
      </p:graphicFrame>
      <p:cxnSp>
        <p:nvCxnSpPr>
          <p:cNvPr id="297" name="Google Shape;297;p37"/>
          <p:cNvCxnSpPr/>
          <p:nvPr/>
        </p:nvCxnSpPr>
        <p:spPr>
          <a:xfrm>
            <a:off x="699600" y="3525750"/>
            <a:ext cx="8659200" cy="0"/>
          </a:xfrm>
          <a:prstGeom prst="straightConnector1">
            <a:avLst/>
          </a:prstGeom>
          <a:noFill/>
          <a:ln cap="flat" cmpd="sng" w="9525">
            <a:solidFill>
              <a:srgbClr val="B7B7B7"/>
            </a:solidFill>
            <a:prstDash val="solid"/>
            <a:round/>
            <a:headEnd len="med" w="med" type="none"/>
            <a:tailEnd len="med" w="med" type="none"/>
          </a:ln>
        </p:spPr>
      </p:cxnSp>
      <p:graphicFrame>
        <p:nvGraphicFramePr>
          <p:cNvPr id="298" name="Google Shape;298;p37"/>
          <p:cNvGraphicFramePr/>
          <p:nvPr/>
        </p:nvGraphicFramePr>
        <p:xfrm>
          <a:off x="685791" y="3781574"/>
          <a:ext cx="3000000" cy="3000000"/>
        </p:xfrm>
        <a:graphic>
          <a:graphicData uri="http://schemas.openxmlformats.org/drawingml/2006/table">
            <a:tbl>
              <a:tblPr>
                <a:noFill/>
                <a:tableStyleId>{14D47D52-66CE-4A08-A884-438E3A053E4B}</a:tableStyleId>
              </a:tblPr>
              <a:tblGrid>
                <a:gridCol w="2886400"/>
                <a:gridCol w="2886400"/>
                <a:gridCol w="2886400"/>
              </a:tblGrid>
              <a:tr h="1531950">
                <a:tc gridSpan="2">
                  <a:txBody>
                    <a:bodyPr/>
                    <a:lstStyle/>
                    <a:p>
                      <a:pPr indent="0" lvl="0" marL="0" rtl="0" algn="l">
                        <a:lnSpc>
                          <a:spcPct val="115000"/>
                        </a:lnSpc>
                        <a:spcBef>
                          <a:spcPts val="0"/>
                        </a:spcBef>
                        <a:spcAft>
                          <a:spcPts val="0"/>
                        </a:spcAft>
                        <a:buNone/>
                      </a:pPr>
                      <a:r>
                        <a:rPr b="1" lang="en" sz="1000">
                          <a:solidFill>
                            <a:schemeClr val="accent1"/>
                          </a:solidFill>
                          <a:latin typeface="Montserrat"/>
                          <a:ea typeface="Montserrat"/>
                          <a:cs typeface="Montserrat"/>
                          <a:sym typeface="Montserrat"/>
                        </a:rPr>
                        <a:t>SUMMARY</a:t>
                      </a:r>
                      <a:endParaRPr b="1" sz="1000">
                        <a:solidFill>
                          <a:schemeClr val="accent1"/>
                        </a:solidFill>
                        <a:latin typeface="Montserrat"/>
                        <a:ea typeface="Montserrat"/>
                        <a:cs typeface="Montserrat"/>
                        <a:sym typeface="Montserrat"/>
                      </a:endParaRPr>
                    </a:p>
                    <a:p>
                      <a:pPr indent="0" lvl="0" marL="0" rtl="0" algn="l">
                        <a:lnSpc>
                          <a:spcPct val="115000"/>
                        </a:lnSpc>
                        <a:spcBef>
                          <a:spcPts val="1000"/>
                        </a:spcBef>
                        <a:spcAft>
                          <a:spcPts val="0"/>
                        </a:spcAft>
                        <a:buNone/>
                      </a:pPr>
                      <a:r>
                        <a:rPr lang="en" sz="1000">
                          <a:solidFill>
                            <a:schemeClr val="dk2"/>
                          </a:solidFill>
                          <a:latin typeface="Montserrat"/>
                          <a:ea typeface="Montserrat"/>
                          <a:cs typeface="Montserrat"/>
                          <a:sym typeface="Montserrat"/>
                        </a:rPr>
                        <a:t>On market since</a:t>
                      </a:r>
                      <a:endParaRPr sz="1000">
                        <a:solidFill>
                          <a:schemeClr val="dk2"/>
                        </a:solidFill>
                        <a:latin typeface="Montserrat"/>
                        <a:ea typeface="Montserrat"/>
                        <a:cs typeface="Montserrat"/>
                        <a:sym typeface="Montserrat"/>
                      </a:endParaRPr>
                    </a:p>
                    <a:p>
                      <a:pPr indent="0" lvl="0" marL="0" rtl="0" algn="l">
                        <a:lnSpc>
                          <a:spcPct val="115000"/>
                        </a:lnSpc>
                        <a:spcBef>
                          <a:spcPts val="400"/>
                        </a:spcBef>
                        <a:spcAft>
                          <a:spcPts val="0"/>
                        </a:spcAft>
                        <a:buNone/>
                      </a:pPr>
                      <a:r>
                        <a:rPr lang="en" sz="1000">
                          <a:solidFill>
                            <a:schemeClr val="dk2"/>
                          </a:solidFill>
                          <a:latin typeface="Montserrat"/>
                          <a:ea typeface="Montserrat"/>
                          <a:cs typeface="Montserrat"/>
                          <a:sym typeface="Montserrat"/>
                        </a:rPr>
                        <a:t>Current asking</a:t>
                      </a:r>
                      <a:endParaRPr sz="1000">
                        <a:solidFill>
                          <a:schemeClr val="dk2"/>
                        </a:solidFill>
                        <a:latin typeface="Montserrat"/>
                        <a:ea typeface="Montserrat"/>
                        <a:cs typeface="Montserrat"/>
                        <a:sym typeface="Montserrat"/>
                      </a:endParaRPr>
                    </a:p>
                    <a:p>
                      <a:pPr indent="0" lvl="0" marL="0" rtl="0" algn="l">
                        <a:lnSpc>
                          <a:spcPct val="115000"/>
                        </a:lnSpc>
                        <a:spcBef>
                          <a:spcPts val="400"/>
                        </a:spcBef>
                        <a:spcAft>
                          <a:spcPts val="0"/>
                        </a:spcAft>
                        <a:buNone/>
                      </a:pPr>
                      <a:r>
                        <a:rPr lang="en" sz="1000">
                          <a:solidFill>
                            <a:schemeClr val="dk2"/>
                          </a:solidFill>
                          <a:latin typeface="Montserrat"/>
                          <a:ea typeface="Montserrat"/>
                          <a:cs typeface="Montserrat"/>
                          <a:sym typeface="Montserrat"/>
                        </a:rPr>
                        <a:t>Total # inquiries</a:t>
                      </a:r>
                      <a:endParaRPr sz="1000">
                        <a:solidFill>
                          <a:schemeClr val="dk2"/>
                        </a:solidFill>
                        <a:latin typeface="Montserrat"/>
                        <a:ea typeface="Montserrat"/>
                        <a:cs typeface="Montserrat"/>
                        <a:sym typeface="Montserrat"/>
                      </a:endParaRPr>
                    </a:p>
                    <a:p>
                      <a:pPr indent="0" lvl="0" marL="0" rtl="0" algn="l">
                        <a:lnSpc>
                          <a:spcPct val="115000"/>
                        </a:lnSpc>
                        <a:spcBef>
                          <a:spcPts val="400"/>
                        </a:spcBef>
                        <a:spcAft>
                          <a:spcPts val="0"/>
                        </a:spcAft>
                        <a:buNone/>
                      </a:pPr>
                      <a:r>
                        <a:rPr lang="en" sz="1000">
                          <a:solidFill>
                            <a:schemeClr val="dk2"/>
                          </a:solidFill>
                          <a:latin typeface="Montserrat"/>
                          <a:ea typeface="Montserrat"/>
                          <a:cs typeface="Montserrat"/>
                          <a:sym typeface="Montserrat"/>
                        </a:rPr>
                        <a:t>Total # showings</a:t>
                      </a:r>
                      <a:endParaRPr sz="1000">
                        <a:solidFill>
                          <a:schemeClr val="dk2"/>
                        </a:solidFill>
                        <a:latin typeface="Montserrat"/>
                        <a:ea typeface="Montserrat"/>
                        <a:cs typeface="Montserrat"/>
                        <a:sym typeface="Montserrat"/>
                      </a:endParaRPr>
                    </a:p>
                    <a:p>
                      <a:pPr indent="0" lvl="0" marL="0" rtl="0" algn="l">
                        <a:lnSpc>
                          <a:spcPct val="115000"/>
                        </a:lnSpc>
                        <a:spcBef>
                          <a:spcPts val="400"/>
                        </a:spcBef>
                        <a:spcAft>
                          <a:spcPts val="400"/>
                        </a:spcAft>
                        <a:buNone/>
                      </a:pPr>
                      <a:r>
                        <a:rPr lang="en" sz="1000">
                          <a:solidFill>
                            <a:schemeClr val="dk2"/>
                          </a:solidFill>
                          <a:latin typeface="Montserrat"/>
                          <a:ea typeface="Montserrat"/>
                          <a:cs typeface="Montserrat"/>
                          <a:sym typeface="Montserrat"/>
                        </a:rPr>
                        <a:t>Total # offers</a:t>
                      </a:r>
                      <a:endParaRPr b="1" sz="1000">
                        <a:solidFill>
                          <a:schemeClr val="dk2"/>
                        </a:solidFill>
                        <a:latin typeface="Montserrat"/>
                        <a:ea typeface="Montserrat"/>
                        <a:cs typeface="Montserrat"/>
                        <a:sym typeface="Montserrat"/>
                      </a:endParaRPr>
                    </a:p>
                  </a:txBody>
                  <a:tcPr marT="91425" marB="91425"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hMerge="1"/>
                <a:tc>
                  <a:txBody>
                    <a:bodyPr/>
                    <a:lstStyle/>
                    <a:p>
                      <a:pPr indent="0" lvl="0" marL="0" rtl="0" algn="r">
                        <a:lnSpc>
                          <a:spcPct val="115000"/>
                        </a:lnSpc>
                        <a:spcBef>
                          <a:spcPts val="0"/>
                        </a:spcBef>
                        <a:spcAft>
                          <a:spcPts val="0"/>
                        </a:spcAft>
                        <a:buClr>
                          <a:schemeClr val="dk1"/>
                        </a:buClr>
                        <a:buSzPts val="1100"/>
                        <a:buFont typeface="Arial"/>
                        <a:buNone/>
                      </a:pPr>
                      <a:r>
                        <a:t/>
                      </a:r>
                      <a:endParaRPr b="1" sz="1000">
                        <a:solidFill>
                          <a:srgbClr val="073763"/>
                        </a:solidFill>
                        <a:latin typeface="Montserrat"/>
                        <a:ea typeface="Montserrat"/>
                        <a:cs typeface="Montserrat"/>
                        <a:sym typeface="Montserrat"/>
                      </a:endParaRPr>
                    </a:p>
                    <a:p>
                      <a:pPr indent="0" lvl="0" marL="114300" rtl="0" algn="r">
                        <a:lnSpc>
                          <a:spcPct val="115000"/>
                        </a:lnSpc>
                        <a:spcBef>
                          <a:spcPts val="1000"/>
                        </a:spcBef>
                        <a:spcAft>
                          <a:spcPts val="0"/>
                        </a:spcAft>
                        <a:buNone/>
                      </a:pPr>
                      <a:r>
                        <a:rPr lang="en" sz="1000">
                          <a:solidFill>
                            <a:schemeClr val="dk2"/>
                          </a:solidFill>
                          <a:latin typeface="Montserrat"/>
                          <a:ea typeface="Montserrat"/>
                          <a:cs typeface="Montserrat"/>
                          <a:sym typeface="Montserrat"/>
                        </a:rPr>
                        <a:t>Enter date here</a:t>
                      </a:r>
                      <a:endParaRPr sz="1000">
                        <a:solidFill>
                          <a:schemeClr val="dk2"/>
                        </a:solidFill>
                        <a:latin typeface="Montserrat"/>
                        <a:ea typeface="Montserrat"/>
                        <a:cs typeface="Montserrat"/>
                        <a:sym typeface="Montserrat"/>
                      </a:endParaRPr>
                    </a:p>
                    <a:p>
                      <a:pPr indent="0" lvl="0" marL="114300" rtl="0" algn="r">
                        <a:lnSpc>
                          <a:spcPct val="115000"/>
                        </a:lnSpc>
                        <a:spcBef>
                          <a:spcPts val="400"/>
                        </a:spcBef>
                        <a:spcAft>
                          <a:spcPts val="0"/>
                        </a:spcAft>
                        <a:buNone/>
                      </a:pPr>
                      <a:r>
                        <a:rPr lang="en" sz="1000">
                          <a:solidFill>
                            <a:schemeClr val="dk2"/>
                          </a:solidFill>
                          <a:latin typeface="Montserrat"/>
                          <a:ea typeface="Montserrat"/>
                          <a:cs typeface="Montserrat"/>
                          <a:sym typeface="Montserrat"/>
                        </a:rPr>
                        <a:t>$2,000,000</a:t>
                      </a:r>
                      <a:endParaRPr sz="1000">
                        <a:solidFill>
                          <a:schemeClr val="dk2"/>
                        </a:solidFill>
                        <a:latin typeface="Montserrat"/>
                        <a:ea typeface="Montserrat"/>
                        <a:cs typeface="Montserrat"/>
                        <a:sym typeface="Montserrat"/>
                      </a:endParaRPr>
                    </a:p>
                    <a:p>
                      <a:pPr indent="0" lvl="0" marL="114300" rtl="0" algn="r">
                        <a:lnSpc>
                          <a:spcPct val="115000"/>
                        </a:lnSpc>
                        <a:spcBef>
                          <a:spcPts val="400"/>
                        </a:spcBef>
                        <a:spcAft>
                          <a:spcPts val="0"/>
                        </a:spcAft>
                        <a:buNone/>
                      </a:pPr>
                      <a:r>
                        <a:rPr lang="en" sz="1000">
                          <a:solidFill>
                            <a:schemeClr val="dk2"/>
                          </a:solidFill>
                          <a:latin typeface="Montserrat"/>
                          <a:ea typeface="Montserrat"/>
                          <a:cs typeface="Montserrat"/>
                          <a:sym typeface="Montserrat"/>
                        </a:rPr>
                        <a:t>4</a:t>
                      </a:r>
                      <a:endParaRPr sz="1000">
                        <a:solidFill>
                          <a:schemeClr val="dk2"/>
                        </a:solidFill>
                        <a:latin typeface="Montserrat"/>
                        <a:ea typeface="Montserrat"/>
                        <a:cs typeface="Montserrat"/>
                        <a:sym typeface="Montserrat"/>
                      </a:endParaRPr>
                    </a:p>
                    <a:p>
                      <a:pPr indent="0" lvl="0" marL="114300" rtl="0" algn="r">
                        <a:lnSpc>
                          <a:spcPct val="115000"/>
                        </a:lnSpc>
                        <a:spcBef>
                          <a:spcPts val="400"/>
                        </a:spcBef>
                        <a:spcAft>
                          <a:spcPts val="0"/>
                        </a:spcAft>
                        <a:buNone/>
                      </a:pPr>
                      <a:r>
                        <a:rPr lang="en" sz="1000">
                          <a:solidFill>
                            <a:schemeClr val="dk2"/>
                          </a:solidFill>
                          <a:latin typeface="Montserrat"/>
                          <a:ea typeface="Montserrat"/>
                          <a:cs typeface="Montserrat"/>
                          <a:sym typeface="Montserrat"/>
                        </a:rPr>
                        <a:t>2</a:t>
                      </a:r>
                      <a:endParaRPr sz="1000">
                        <a:solidFill>
                          <a:schemeClr val="dk2"/>
                        </a:solidFill>
                        <a:latin typeface="Montserrat"/>
                        <a:ea typeface="Montserrat"/>
                        <a:cs typeface="Montserrat"/>
                        <a:sym typeface="Montserrat"/>
                      </a:endParaRPr>
                    </a:p>
                    <a:p>
                      <a:pPr indent="0" lvl="0" marL="114300" rtl="0" algn="r">
                        <a:lnSpc>
                          <a:spcPct val="115000"/>
                        </a:lnSpc>
                        <a:spcBef>
                          <a:spcPts val="400"/>
                        </a:spcBef>
                        <a:spcAft>
                          <a:spcPts val="400"/>
                        </a:spcAft>
                        <a:buNone/>
                      </a:pPr>
                      <a:r>
                        <a:rPr lang="en" sz="1000">
                          <a:solidFill>
                            <a:schemeClr val="dk2"/>
                          </a:solidFill>
                          <a:latin typeface="Montserrat"/>
                          <a:ea typeface="Montserrat"/>
                          <a:cs typeface="Montserrat"/>
                          <a:sym typeface="Montserrat"/>
                        </a:rPr>
                        <a:t>0</a:t>
                      </a:r>
                      <a:endParaRPr sz="1000">
                        <a:solidFill>
                          <a:schemeClr val="dk2"/>
                        </a:solidFill>
                        <a:latin typeface="Montserrat"/>
                        <a:ea typeface="Montserrat"/>
                        <a:cs typeface="Montserrat"/>
                        <a:sym typeface="Montserrat"/>
                      </a:endParaRPr>
                    </a:p>
                  </a:txBody>
                  <a:tcPr marT="91425" marB="91425"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r>
            </a:tbl>
          </a:graphicData>
        </a:graphic>
      </p:graphicFrame>
      <p:sp>
        <p:nvSpPr>
          <p:cNvPr id="299" name="Google Shape;299;p37"/>
          <p:cNvSpPr txBox="1"/>
          <p:nvPr>
            <p:ph idx="12" type="sldNum"/>
          </p:nvPr>
        </p:nvSpPr>
        <p:spPr>
          <a:xfrm>
            <a:off x="6973103" y="7364925"/>
            <a:ext cx="2506500" cy="407100"/>
          </a:xfrm>
          <a:prstGeom prst="rect">
            <a:avLst/>
          </a:prstGeom>
        </p:spPr>
        <p:txBody>
          <a:bodyPr anchorCtr="0" anchor="ctr" bIns="113100" lIns="113100" spcFirstLastPara="1" rIns="113100" wrap="square" tIns="113100">
            <a:noAutofit/>
          </a:bodyPr>
          <a:lstStyle/>
          <a:p>
            <a:pPr indent="0" lvl="0" marL="0" rtl="0" algn="r">
              <a:spcBef>
                <a:spcPts val="0"/>
              </a:spcBef>
              <a:spcAft>
                <a:spcPts val="0"/>
              </a:spcAft>
              <a:buNone/>
            </a:pPr>
            <a:r>
              <a:rPr lang="en"/>
              <a:t>Page </a:t>
            </a:r>
            <a:fld id="{00000000-1234-1234-1234-123412341234}" type="slidenum">
              <a:rPr lang="en"/>
              <a:t>‹#›</a:t>
            </a:fld>
            <a:endParaRPr/>
          </a:p>
        </p:txBody>
      </p:sp>
    </p:spTree>
  </p:cSld>
  <p:clrMapOvr>
    <a:masterClrMapping/>
  </p:clrMapOvr>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03" name="Shape 303"/>
        <p:cNvGrpSpPr/>
        <p:nvPr/>
      </p:nvGrpSpPr>
      <p:grpSpPr>
        <a:xfrm>
          <a:off x="0" y="0"/>
          <a:ext cx="0" cy="0"/>
          <a:chOff x="0" y="0"/>
          <a:chExt cx="0" cy="0"/>
        </a:xfrm>
      </p:grpSpPr>
      <p:sp>
        <p:nvSpPr>
          <p:cNvPr id="304" name="Google Shape;304;p38"/>
          <p:cNvSpPr txBox="1"/>
          <p:nvPr>
            <p:ph idx="4294967295" type="subTitle"/>
          </p:nvPr>
        </p:nvSpPr>
        <p:spPr>
          <a:xfrm>
            <a:off x="685800" y="0"/>
            <a:ext cx="8686800" cy="7772400"/>
          </a:xfrm>
          <a:prstGeom prst="rect">
            <a:avLst/>
          </a:prstGeom>
        </p:spPr>
        <p:txBody>
          <a:bodyPr anchorCtr="0" anchor="ctr" bIns="113100" lIns="113100" spcFirstLastPara="1" rIns="113100" wrap="square" tIns="113100">
            <a:noAutofit/>
          </a:bodyPr>
          <a:lstStyle/>
          <a:p>
            <a:pPr indent="0" lvl="0" marL="0" rtl="0" algn="l">
              <a:lnSpc>
                <a:spcPct val="115000"/>
              </a:lnSpc>
              <a:spcBef>
                <a:spcPts val="0"/>
              </a:spcBef>
              <a:spcAft>
                <a:spcPts val="0"/>
              </a:spcAft>
              <a:buNone/>
            </a:pPr>
            <a:r>
              <a:rPr b="1" lang="en" sz="1100">
                <a:solidFill>
                  <a:schemeClr val="lt1"/>
                </a:solidFill>
              </a:rPr>
              <a:t>SECTION 9</a:t>
            </a:r>
            <a:endParaRPr b="1" sz="1100">
              <a:solidFill>
                <a:schemeClr val="lt1"/>
              </a:solidFill>
            </a:endParaRPr>
          </a:p>
          <a:p>
            <a:pPr indent="0" lvl="0" marL="0" rtl="0" algn="l">
              <a:lnSpc>
                <a:spcPct val="115000"/>
              </a:lnSpc>
              <a:spcBef>
                <a:spcPts val="1000"/>
              </a:spcBef>
              <a:spcAft>
                <a:spcPts val="0"/>
              </a:spcAft>
              <a:buNone/>
            </a:pPr>
            <a:r>
              <a:rPr lang="en" sz="3600">
                <a:solidFill>
                  <a:schemeClr val="lt1"/>
                </a:solidFill>
              </a:rPr>
              <a:t>Advisor Bios</a:t>
            </a:r>
            <a:endParaRPr i="1" sz="3600">
              <a:solidFill>
                <a:schemeClr val="lt1"/>
              </a:solidFill>
              <a:latin typeface="Montserrat"/>
              <a:ea typeface="Montserrat"/>
              <a:cs typeface="Montserrat"/>
              <a:sym typeface="Montserrat"/>
            </a:endParaRPr>
          </a:p>
        </p:txBody>
      </p:sp>
    </p:spTree>
  </p:cSld>
  <p:clrMapOvr>
    <a:masterClrMapping/>
  </p:clrMapOvr>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FFF"/>
        </a:solidFill>
      </p:bgPr>
    </p:bg>
    <p:spTree>
      <p:nvGrpSpPr>
        <p:cNvPr id="308" name="Shape 308"/>
        <p:cNvGrpSpPr/>
        <p:nvPr/>
      </p:nvGrpSpPr>
      <p:grpSpPr>
        <a:xfrm>
          <a:off x="0" y="0"/>
          <a:ext cx="0" cy="0"/>
          <a:chOff x="0" y="0"/>
          <a:chExt cx="0" cy="0"/>
        </a:xfrm>
      </p:grpSpPr>
      <p:sp>
        <p:nvSpPr>
          <p:cNvPr id="309" name="Google Shape;309;p39"/>
          <p:cNvSpPr txBox="1"/>
          <p:nvPr>
            <p:ph idx="4294967295" type="subTitle"/>
          </p:nvPr>
        </p:nvSpPr>
        <p:spPr>
          <a:xfrm>
            <a:off x="549029" y="508257"/>
            <a:ext cx="9189600" cy="572100"/>
          </a:xfrm>
          <a:prstGeom prst="rect">
            <a:avLst/>
          </a:prstGeom>
        </p:spPr>
        <p:txBody>
          <a:bodyPr anchorCtr="0" anchor="t" bIns="113100" lIns="113100" spcFirstLastPara="1" rIns="113100" wrap="square" tIns="113100">
            <a:noAutofit/>
          </a:bodyPr>
          <a:lstStyle/>
          <a:p>
            <a:pPr indent="0" lvl="0" marL="0" rtl="0" algn="l">
              <a:lnSpc>
                <a:spcPct val="115000"/>
              </a:lnSpc>
              <a:spcBef>
                <a:spcPts val="0"/>
              </a:spcBef>
              <a:spcAft>
                <a:spcPts val="2000"/>
              </a:spcAft>
              <a:buNone/>
            </a:pPr>
            <a:r>
              <a:rPr lang="en" sz="2200">
                <a:solidFill>
                  <a:schemeClr val="accent1"/>
                </a:solidFill>
              </a:rPr>
              <a:t>Advisor Bios</a:t>
            </a:r>
            <a:endParaRPr i="1" sz="2200">
              <a:solidFill>
                <a:schemeClr val="accent1"/>
              </a:solidFill>
              <a:latin typeface="Montserrat"/>
              <a:ea typeface="Montserrat"/>
              <a:cs typeface="Montserrat"/>
              <a:sym typeface="Montserrat"/>
            </a:endParaRPr>
          </a:p>
        </p:txBody>
      </p:sp>
      <p:sp>
        <p:nvSpPr>
          <p:cNvPr id="310" name="Google Shape;310;p39"/>
          <p:cNvSpPr txBox="1"/>
          <p:nvPr>
            <p:ph idx="4294967295" type="subTitle"/>
          </p:nvPr>
        </p:nvSpPr>
        <p:spPr>
          <a:xfrm>
            <a:off x="4320723" y="1435200"/>
            <a:ext cx="5052000" cy="2775300"/>
          </a:xfrm>
          <a:prstGeom prst="rect">
            <a:avLst/>
          </a:prstGeom>
          <a:noFill/>
        </p:spPr>
        <p:txBody>
          <a:bodyPr anchorCtr="0" anchor="t" bIns="113100" lIns="113100" spcFirstLastPara="1" rIns="113100" wrap="square" tIns="113100">
            <a:noAutofit/>
          </a:bodyPr>
          <a:lstStyle/>
          <a:p>
            <a:pPr indent="0" lvl="0" marL="0" rtl="0" algn="l">
              <a:lnSpc>
                <a:spcPct val="115000"/>
              </a:lnSpc>
              <a:spcBef>
                <a:spcPts val="0"/>
              </a:spcBef>
              <a:spcAft>
                <a:spcPts val="0"/>
              </a:spcAft>
              <a:buNone/>
            </a:pPr>
            <a:r>
              <a:rPr b="1" lang="en" sz="1000">
                <a:solidFill>
                  <a:schemeClr val="accent1"/>
                </a:solidFill>
              </a:rPr>
              <a:t>BROKER NAME, TITLE</a:t>
            </a:r>
            <a:endParaRPr sz="1000">
              <a:solidFill>
                <a:schemeClr val="accent1"/>
              </a:solidFill>
            </a:endParaRPr>
          </a:p>
          <a:p>
            <a:pPr indent="0" lvl="0" marL="0" rtl="0" algn="l">
              <a:lnSpc>
                <a:spcPct val="115000"/>
              </a:lnSpc>
              <a:spcBef>
                <a:spcPts val="1000"/>
              </a:spcBef>
              <a:spcAft>
                <a:spcPts val="0"/>
              </a:spcAft>
              <a:buNone/>
            </a:pPr>
            <a:r>
              <a:rPr b="1" i="1" lang="en" sz="1000"/>
              <a:t>E.</a:t>
            </a:r>
            <a:r>
              <a:rPr i="1" lang="en" sz="1000"/>
              <a:t> example@email.com</a:t>
            </a:r>
            <a:endParaRPr i="1" sz="1000"/>
          </a:p>
          <a:p>
            <a:pPr indent="0" lvl="0" marL="0" rtl="0" algn="l">
              <a:lnSpc>
                <a:spcPct val="115000"/>
              </a:lnSpc>
              <a:spcBef>
                <a:spcPts val="0"/>
              </a:spcBef>
              <a:spcAft>
                <a:spcPts val="0"/>
              </a:spcAft>
              <a:buClr>
                <a:schemeClr val="dk1"/>
              </a:buClr>
              <a:buSzPts val="1100"/>
              <a:buFont typeface="Arial"/>
              <a:buNone/>
            </a:pPr>
            <a:r>
              <a:rPr b="1" i="1" lang="en" sz="1000"/>
              <a:t>P. </a:t>
            </a:r>
            <a:r>
              <a:rPr i="1" lang="en" sz="1000"/>
              <a:t>555-555-1234</a:t>
            </a:r>
            <a:endParaRPr i="1" sz="1000"/>
          </a:p>
          <a:p>
            <a:pPr indent="0" lvl="0" marL="0" rtl="0" algn="l">
              <a:lnSpc>
                <a:spcPct val="115000"/>
              </a:lnSpc>
              <a:spcBef>
                <a:spcPts val="1000"/>
              </a:spcBef>
              <a:spcAft>
                <a:spcPts val="0"/>
              </a:spcAft>
              <a:buNone/>
            </a:pPr>
            <a:r>
              <a:rPr b="1" lang="en" sz="1000">
                <a:solidFill>
                  <a:schemeClr val="accent1"/>
                </a:solidFill>
              </a:rPr>
              <a:t>PROFESSIONAL BACKGROUND</a:t>
            </a:r>
            <a:endParaRPr b="1" sz="1000">
              <a:solidFill>
                <a:schemeClr val="accent1"/>
              </a:solidFill>
            </a:endParaRPr>
          </a:p>
          <a:p>
            <a:pPr indent="0" lvl="0" marL="0" rtl="0" algn="l">
              <a:lnSpc>
                <a:spcPct val="115000"/>
              </a:lnSpc>
              <a:spcBef>
                <a:spcPts val="1000"/>
              </a:spcBef>
              <a:spcAft>
                <a:spcPts val="1000"/>
              </a:spcAft>
              <a:buNone/>
            </a:pPr>
            <a:r>
              <a:rPr lang="en" sz="1000"/>
              <a:t>Lorem ipsum dolor sit amet, consectetur adipiscing elit. Nulla luctus fermentum feugiat. Morbi non feugiat nulla. Nullam sed pellentesque arcu, aliquet dictum quam. Etiam pretium felis viverra, egestas nisl nec, vestibulum ligula. Pellentesque finibus massa et quam lacinia, viverra cursus purus scelerisque. Integer laoreet nunc euismod lobortis sagittis. Nullam in odio convallis, vestibulum nisi in, placerat ipsum.</a:t>
            </a:r>
            <a:endParaRPr sz="1000"/>
          </a:p>
        </p:txBody>
      </p:sp>
      <p:sp>
        <p:nvSpPr>
          <p:cNvPr id="311" name="Google Shape;311;p39"/>
          <p:cNvSpPr txBox="1"/>
          <p:nvPr>
            <p:ph idx="4294967295" type="subTitle"/>
          </p:nvPr>
        </p:nvSpPr>
        <p:spPr>
          <a:xfrm>
            <a:off x="4320723" y="4311425"/>
            <a:ext cx="5052000" cy="2775300"/>
          </a:xfrm>
          <a:prstGeom prst="rect">
            <a:avLst/>
          </a:prstGeom>
          <a:noFill/>
        </p:spPr>
        <p:txBody>
          <a:bodyPr anchorCtr="0" anchor="t" bIns="113100" lIns="113100" spcFirstLastPara="1" rIns="113100" wrap="square" tIns="113100">
            <a:noAutofit/>
          </a:bodyPr>
          <a:lstStyle/>
          <a:p>
            <a:pPr indent="0" lvl="0" marL="0" rtl="0" algn="l">
              <a:lnSpc>
                <a:spcPct val="115000"/>
              </a:lnSpc>
              <a:spcBef>
                <a:spcPts val="0"/>
              </a:spcBef>
              <a:spcAft>
                <a:spcPts val="0"/>
              </a:spcAft>
              <a:buNone/>
            </a:pPr>
            <a:r>
              <a:rPr b="1" lang="en" sz="1000">
                <a:solidFill>
                  <a:schemeClr val="accent1"/>
                </a:solidFill>
              </a:rPr>
              <a:t>BROKER NAME, TITLE</a:t>
            </a:r>
            <a:endParaRPr sz="1000">
              <a:solidFill>
                <a:schemeClr val="accent1"/>
              </a:solidFill>
            </a:endParaRPr>
          </a:p>
          <a:p>
            <a:pPr indent="0" lvl="0" marL="0" rtl="0" algn="l">
              <a:lnSpc>
                <a:spcPct val="115000"/>
              </a:lnSpc>
              <a:spcBef>
                <a:spcPts val="1000"/>
              </a:spcBef>
              <a:spcAft>
                <a:spcPts val="0"/>
              </a:spcAft>
              <a:buNone/>
            </a:pPr>
            <a:r>
              <a:rPr b="1" i="1" lang="en" sz="1000"/>
              <a:t>E.</a:t>
            </a:r>
            <a:r>
              <a:rPr i="1" lang="en" sz="1000"/>
              <a:t> example@email.com</a:t>
            </a:r>
            <a:endParaRPr i="1" sz="1000"/>
          </a:p>
          <a:p>
            <a:pPr indent="0" lvl="0" marL="0" rtl="0" algn="l">
              <a:lnSpc>
                <a:spcPct val="115000"/>
              </a:lnSpc>
              <a:spcBef>
                <a:spcPts val="0"/>
              </a:spcBef>
              <a:spcAft>
                <a:spcPts val="0"/>
              </a:spcAft>
              <a:buNone/>
            </a:pPr>
            <a:r>
              <a:rPr b="1" i="1" lang="en" sz="1000"/>
              <a:t>P. </a:t>
            </a:r>
            <a:r>
              <a:rPr i="1" lang="en" sz="1000"/>
              <a:t>555-555-1234</a:t>
            </a:r>
            <a:endParaRPr i="1" sz="1000"/>
          </a:p>
          <a:p>
            <a:pPr indent="0" lvl="0" marL="0" rtl="0" algn="l">
              <a:lnSpc>
                <a:spcPct val="115000"/>
              </a:lnSpc>
              <a:spcBef>
                <a:spcPts val="1000"/>
              </a:spcBef>
              <a:spcAft>
                <a:spcPts val="0"/>
              </a:spcAft>
              <a:buNone/>
            </a:pPr>
            <a:r>
              <a:rPr b="1" lang="en" sz="1000">
                <a:solidFill>
                  <a:schemeClr val="accent1"/>
                </a:solidFill>
              </a:rPr>
              <a:t>PROFESSIONAL BACKGROUND</a:t>
            </a:r>
            <a:endParaRPr b="1" sz="1000">
              <a:solidFill>
                <a:schemeClr val="accent1"/>
              </a:solidFill>
            </a:endParaRPr>
          </a:p>
          <a:p>
            <a:pPr indent="0" lvl="0" marL="0" rtl="0" algn="l">
              <a:lnSpc>
                <a:spcPct val="115000"/>
              </a:lnSpc>
              <a:spcBef>
                <a:spcPts val="1000"/>
              </a:spcBef>
              <a:spcAft>
                <a:spcPts val="1000"/>
              </a:spcAft>
              <a:buNone/>
            </a:pPr>
            <a:r>
              <a:rPr lang="en" sz="1000"/>
              <a:t>Lorem ipsum dolor sit amet, consectetur adipiscing elit. Nulla luctus fermentum feugiat. Morbi non feugiat nulla. Nullam sed pellentesque arcu, aliquet dictum quam. Etiam pretium felis viverra, egestas nisl nec, vestibulum ligula. Pellentesque finibus massa et quam lacinia, viverra cursus purus scelerisque. Integer laoreet nunc euismod lobortis sagittis. Nullam in odio convallis, vestibulum nisi in, placerat ipsum.</a:t>
            </a:r>
            <a:endParaRPr sz="1000"/>
          </a:p>
        </p:txBody>
      </p:sp>
      <p:pic>
        <p:nvPicPr>
          <p:cNvPr id="312" name="Google Shape;312;p39"/>
          <p:cNvPicPr preferRelativeResize="0"/>
          <p:nvPr/>
        </p:nvPicPr>
        <p:blipFill rotWithShape="1">
          <a:blip r:embed="rId3">
            <a:alphaModFix/>
          </a:blip>
          <a:srcRect b="25095" l="33229" r="33229" t="26033"/>
          <a:stretch/>
        </p:blipFill>
        <p:spPr>
          <a:xfrm>
            <a:off x="693450" y="1461350"/>
            <a:ext cx="3354298" cy="2749151"/>
          </a:xfrm>
          <a:prstGeom prst="rect">
            <a:avLst/>
          </a:prstGeom>
          <a:noFill/>
          <a:ln>
            <a:noFill/>
          </a:ln>
        </p:spPr>
      </p:pic>
      <p:pic>
        <p:nvPicPr>
          <p:cNvPr id="313" name="Google Shape;313;p39"/>
          <p:cNvPicPr preferRelativeResize="0"/>
          <p:nvPr/>
        </p:nvPicPr>
        <p:blipFill rotWithShape="1">
          <a:blip r:embed="rId3">
            <a:alphaModFix/>
          </a:blip>
          <a:srcRect b="25095" l="33229" r="33229" t="26033"/>
          <a:stretch/>
        </p:blipFill>
        <p:spPr>
          <a:xfrm>
            <a:off x="694425" y="4324500"/>
            <a:ext cx="3354298" cy="2749151"/>
          </a:xfrm>
          <a:prstGeom prst="rect">
            <a:avLst/>
          </a:prstGeom>
          <a:noFill/>
          <a:ln>
            <a:noFill/>
          </a:ln>
        </p:spPr>
      </p:pic>
      <p:sp>
        <p:nvSpPr>
          <p:cNvPr id="314" name="Google Shape;314;p39"/>
          <p:cNvSpPr txBox="1"/>
          <p:nvPr>
            <p:ph idx="12" type="sldNum"/>
          </p:nvPr>
        </p:nvSpPr>
        <p:spPr>
          <a:xfrm>
            <a:off x="6973103" y="7364925"/>
            <a:ext cx="2506500" cy="407100"/>
          </a:xfrm>
          <a:prstGeom prst="rect">
            <a:avLst/>
          </a:prstGeom>
        </p:spPr>
        <p:txBody>
          <a:bodyPr anchorCtr="0" anchor="ctr" bIns="113100" lIns="113100" spcFirstLastPara="1" rIns="113100" wrap="square" tIns="113100">
            <a:noAutofit/>
          </a:bodyPr>
          <a:lstStyle/>
          <a:p>
            <a:pPr indent="0" lvl="0" marL="0" rtl="0" algn="r">
              <a:spcBef>
                <a:spcPts val="0"/>
              </a:spcBef>
              <a:spcAft>
                <a:spcPts val="0"/>
              </a:spcAft>
              <a:buNone/>
            </a:pPr>
            <a:r>
              <a:rPr lang="en"/>
              <a:t>Page </a:t>
            </a:r>
            <a:fld id="{00000000-1234-1234-1234-123412341234}" type="slidenum">
              <a:rPr lang="en"/>
              <a:t>‹#›</a:t>
            </a:fld>
            <a:endParaRPr/>
          </a:p>
        </p:txBody>
      </p:sp>
    </p:spTree>
  </p:cSld>
  <p:clrMapOvr>
    <a:masterClrMapping/>
  </p:clrMapOvr>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a:blip r:embed="rId3">
            <a:alphaModFix/>
          </a:blip>
          <a:stretch>
            <a:fillRect/>
          </a:stretch>
        </a:blipFill>
      </p:bgPr>
    </p:bg>
    <p:spTree>
      <p:nvGrpSpPr>
        <p:cNvPr id="318" name="Shape 318"/>
        <p:cNvGrpSpPr/>
        <p:nvPr/>
      </p:nvGrpSpPr>
      <p:grpSpPr>
        <a:xfrm>
          <a:off x="0" y="0"/>
          <a:ext cx="0" cy="0"/>
          <a:chOff x="0" y="0"/>
          <a:chExt cx="0" cy="0"/>
        </a:xfrm>
      </p:grpSpPr>
      <p:sp>
        <p:nvSpPr>
          <p:cNvPr id="319" name="Google Shape;319;p40"/>
          <p:cNvSpPr/>
          <p:nvPr/>
        </p:nvSpPr>
        <p:spPr>
          <a:xfrm>
            <a:off x="0" y="0"/>
            <a:ext cx="10058400" cy="7772400"/>
          </a:xfrm>
          <a:prstGeom prst="rect">
            <a:avLst/>
          </a:prstGeom>
          <a:gradFill>
            <a:gsLst>
              <a:gs pos="0">
                <a:srgbClr val="073763">
                  <a:alpha val="87710"/>
                </a:srgbClr>
              </a:gs>
              <a:gs pos="100000">
                <a:srgbClr val="073763">
                  <a:alpha val="87843"/>
                  <a:alpha val="87710"/>
                </a:srgbClr>
              </a:gs>
            </a:gsLst>
            <a:lin ang="0" scaled="0"/>
          </a:gra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20" name="Google Shape;320;p40"/>
          <p:cNvSpPr txBox="1"/>
          <p:nvPr>
            <p:ph idx="1" type="subTitle"/>
          </p:nvPr>
        </p:nvSpPr>
        <p:spPr>
          <a:xfrm>
            <a:off x="7453950" y="6166700"/>
            <a:ext cx="1689900" cy="919800"/>
          </a:xfrm>
          <a:prstGeom prst="rect">
            <a:avLst/>
          </a:prstGeom>
        </p:spPr>
        <p:txBody>
          <a:bodyPr anchorCtr="0" anchor="t" bIns="113100" lIns="113100" spcFirstLastPara="1" rIns="113100" wrap="square" tIns="113100">
            <a:noAutofit/>
          </a:bodyPr>
          <a:lstStyle/>
          <a:p>
            <a:pPr indent="0" lvl="0" marL="0" marR="0" rtl="0" algn="r">
              <a:lnSpc>
                <a:spcPct val="115000"/>
              </a:lnSpc>
              <a:spcBef>
                <a:spcPts val="0"/>
              </a:spcBef>
              <a:spcAft>
                <a:spcPts val="0"/>
              </a:spcAft>
              <a:buClr>
                <a:schemeClr val="dk1"/>
              </a:buClr>
              <a:buSzPts val="1100"/>
              <a:buFont typeface="Arial"/>
              <a:buNone/>
            </a:pPr>
            <a:r>
              <a:rPr b="1" lang="en" sz="1000">
                <a:solidFill>
                  <a:srgbClr val="FFFFFF"/>
                </a:solidFill>
              </a:rPr>
              <a:t>Company name</a:t>
            </a:r>
            <a:endParaRPr b="1" sz="1000">
              <a:solidFill>
                <a:srgbClr val="FFFFFF"/>
              </a:solidFill>
            </a:endParaRPr>
          </a:p>
          <a:p>
            <a:pPr indent="0" lvl="0" marL="0" marR="0" rtl="0" algn="r">
              <a:lnSpc>
                <a:spcPct val="115000"/>
              </a:lnSpc>
              <a:spcBef>
                <a:spcPts val="0"/>
              </a:spcBef>
              <a:spcAft>
                <a:spcPts val="0"/>
              </a:spcAft>
              <a:buClr>
                <a:schemeClr val="dk1"/>
              </a:buClr>
              <a:buSzPts val="1100"/>
              <a:buFont typeface="Arial"/>
              <a:buNone/>
            </a:pPr>
            <a:r>
              <a:rPr lang="en" sz="1000">
                <a:solidFill>
                  <a:srgbClr val="FFFFFF"/>
                </a:solidFill>
              </a:rPr>
              <a:t>Company phone number</a:t>
            </a:r>
            <a:endParaRPr sz="1000">
              <a:solidFill>
                <a:srgbClr val="FFFFFF"/>
              </a:solidFill>
            </a:endParaRPr>
          </a:p>
          <a:p>
            <a:pPr indent="0" lvl="0" marL="0" marR="0" rtl="0" algn="r">
              <a:lnSpc>
                <a:spcPct val="115000"/>
              </a:lnSpc>
              <a:spcBef>
                <a:spcPts val="0"/>
              </a:spcBef>
              <a:spcAft>
                <a:spcPts val="0"/>
              </a:spcAft>
              <a:buClr>
                <a:schemeClr val="dk1"/>
              </a:buClr>
              <a:buSzPts val="1100"/>
              <a:buFont typeface="Arial"/>
              <a:buNone/>
            </a:pPr>
            <a:r>
              <a:rPr lang="en" sz="1000">
                <a:solidFill>
                  <a:srgbClr val="FFFFFF"/>
                </a:solidFill>
              </a:rPr>
              <a:t>Company address</a:t>
            </a:r>
            <a:endParaRPr sz="1000">
              <a:solidFill>
                <a:srgbClr val="FFFFFF"/>
              </a:solidFill>
            </a:endParaRPr>
          </a:p>
          <a:p>
            <a:pPr indent="0" lvl="0" marL="0" marR="0" rtl="0" algn="r">
              <a:lnSpc>
                <a:spcPct val="115000"/>
              </a:lnSpc>
              <a:spcBef>
                <a:spcPts val="0"/>
              </a:spcBef>
              <a:spcAft>
                <a:spcPts val="0"/>
              </a:spcAft>
              <a:buNone/>
            </a:pPr>
            <a:r>
              <a:rPr lang="en" sz="1000">
                <a:solidFill>
                  <a:srgbClr val="FFFFFF"/>
                </a:solidFill>
              </a:rPr>
              <a:t>Company website</a:t>
            </a:r>
            <a:endParaRPr sz="1000">
              <a:solidFill>
                <a:srgbClr val="FFFFFF"/>
              </a:solidFill>
            </a:endParaRPr>
          </a:p>
        </p:txBody>
      </p:sp>
      <p:cxnSp>
        <p:nvCxnSpPr>
          <p:cNvPr id="321" name="Google Shape;321;p40"/>
          <p:cNvCxnSpPr/>
          <p:nvPr/>
        </p:nvCxnSpPr>
        <p:spPr>
          <a:xfrm>
            <a:off x="9372600" y="6286488"/>
            <a:ext cx="0" cy="788700"/>
          </a:xfrm>
          <a:prstGeom prst="straightConnector1">
            <a:avLst/>
          </a:prstGeom>
          <a:noFill/>
          <a:ln cap="flat" cmpd="sng" w="9525">
            <a:solidFill>
              <a:srgbClr val="FFFFFF"/>
            </a:solidFill>
            <a:prstDash val="solid"/>
            <a:round/>
            <a:headEnd len="med" w="med" type="none"/>
            <a:tailEnd len="med" w="med" type="none"/>
          </a:ln>
        </p:spPr>
      </p:cxnSp>
      <p:pic>
        <p:nvPicPr>
          <p:cNvPr id="322" name="Google Shape;322;p40"/>
          <p:cNvPicPr preferRelativeResize="0"/>
          <p:nvPr/>
        </p:nvPicPr>
        <p:blipFill>
          <a:blip r:embed="rId4">
            <a:alphaModFix/>
          </a:blip>
          <a:stretch>
            <a:fillRect/>
          </a:stretch>
        </p:blipFill>
        <p:spPr>
          <a:xfrm>
            <a:off x="685800" y="6679500"/>
            <a:ext cx="1658925" cy="407100"/>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FFF"/>
        </a:solidFill>
      </p:bgPr>
    </p:bg>
    <p:spTree>
      <p:nvGrpSpPr>
        <p:cNvPr id="50" name="Shape 50"/>
        <p:cNvGrpSpPr/>
        <p:nvPr/>
      </p:nvGrpSpPr>
      <p:grpSpPr>
        <a:xfrm>
          <a:off x="0" y="0"/>
          <a:ext cx="0" cy="0"/>
          <a:chOff x="0" y="0"/>
          <a:chExt cx="0" cy="0"/>
        </a:xfrm>
      </p:grpSpPr>
      <p:sp>
        <p:nvSpPr>
          <p:cNvPr id="51" name="Google Shape;51;p9"/>
          <p:cNvSpPr txBox="1"/>
          <p:nvPr>
            <p:ph idx="4294967295" type="subTitle"/>
          </p:nvPr>
        </p:nvSpPr>
        <p:spPr>
          <a:xfrm>
            <a:off x="549029" y="508257"/>
            <a:ext cx="9189600" cy="572100"/>
          </a:xfrm>
          <a:prstGeom prst="rect">
            <a:avLst/>
          </a:prstGeom>
        </p:spPr>
        <p:txBody>
          <a:bodyPr anchorCtr="0" anchor="t" bIns="113100" lIns="113100" spcFirstLastPara="1" rIns="113100" wrap="square" tIns="113100">
            <a:noAutofit/>
          </a:bodyPr>
          <a:lstStyle/>
          <a:p>
            <a:pPr indent="0" lvl="0" marL="0" rtl="0" algn="l">
              <a:lnSpc>
                <a:spcPct val="115000"/>
              </a:lnSpc>
              <a:spcBef>
                <a:spcPts val="0"/>
              </a:spcBef>
              <a:spcAft>
                <a:spcPts val="2000"/>
              </a:spcAft>
              <a:buNone/>
            </a:pPr>
            <a:r>
              <a:rPr lang="en" sz="2200">
                <a:solidFill>
                  <a:schemeClr val="accent1"/>
                </a:solidFill>
              </a:rPr>
              <a:t>Executive Summary</a:t>
            </a:r>
            <a:endParaRPr i="1" sz="2200">
              <a:solidFill>
                <a:schemeClr val="accent1"/>
              </a:solidFill>
              <a:latin typeface="Montserrat"/>
              <a:ea typeface="Montserrat"/>
              <a:cs typeface="Montserrat"/>
              <a:sym typeface="Montserrat"/>
            </a:endParaRPr>
          </a:p>
        </p:txBody>
      </p:sp>
      <p:sp>
        <p:nvSpPr>
          <p:cNvPr id="52" name="Google Shape;52;p9"/>
          <p:cNvSpPr txBox="1"/>
          <p:nvPr>
            <p:ph idx="4294967295" type="subTitle"/>
          </p:nvPr>
        </p:nvSpPr>
        <p:spPr>
          <a:xfrm>
            <a:off x="685800" y="3975493"/>
            <a:ext cx="4343400" cy="3071400"/>
          </a:xfrm>
          <a:prstGeom prst="rect">
            <a:avLst/>
          </a:prstGeom>
          <a:noFill/>
        </p:spPr>
        <p:txBody>
          <a:bodyPr anchorCtr="0" anchor="t" bIns="113100" lIns="113100" spcFirstLastPara="1" rIns="113100" wrap="square" tIns="113100">
            <a:noAutofit/>
          </a:bodyPr>
          <a:lstStyle/>
          <a:p>
            <a:pPr indent="0" lvl="0" marL="0" rtl="0" algn="l">
              <a:spcBef>
                <a:spcPts val="0"/>
              </a:spcBef>
              <a:spcAft>
                <a:spcPts val="0"/>
              </a:spcAft>
              <a:buNone/>
            </a:pPr>
            <a:r>
              <a:rPr b="1" lang="en" sz="1000">
                <a:solidFill>
                  <a:schemeClr val="accent1"/>
                </a:solidFill>
              </a:rPr>
              <a:t>PROPERTY OVERVIEW</a:t>
            </a:r>
            <a:endParaRPr b="1" sz="1000">
              <a:solidFill>
                <a:schemeClr val="accent1"/>
              </a:solidFill>
            </a:endParaRPr>
          </a:p>
          <a:p>
            <a:pPr indent="0" lvl="0" marL="0" rtl="0" algn="l">
              <a:lnSpc>
                <a:spcPct val="115000"/>
              </a:lnSpc>
              <a:spcBef>
                <a:spcPts val="1000"/>
              </a:spcBef>
              <a:spcAft>
                <a:spcPts val="0"/>
              </a:spcAft>
              <a:buNone/>
            </a:pPr>
            <a:r>
              <a:rPr lang="en" sz="1000"/>
              <a:t>Lorem ipsum dolor sit amet, consectetur adipiscing elit. Nulla luctus fermentum feugiat. Morbi non feugiat nulla. Nullam sed pellentesque arcu, aliquet dictum quam. Etiam pretium felis viverra, egestas nisl nec, vestibulum ligula. Pellentesque finibus massa et quam lacinia, viverra cursus purus scelerisque. Integer laoreet nunc euismod lobortis sagittis. Nullam in odio convallis, vestibulum nisi in, placerat ipsum.</a:t>
            </a:r>
            <a:endParaRPr b="1" sz="1000"/>
          </a:p>
          <a:p>
            <a:pPr indent="0" lvl="0" marL="0" rtl="0" algn="l">
              <a:spcBef>
                <a:spcPts val="2000"/>
              </a:spcBef>
              <a:spcAft>
                <a:spcPts val="0"/>
              </a:spcAft>
              <a:buNone/>
            </a:pPr>
            <a:r>
              <a:rPr b="1" lang="en" sz="1000">
                <a:solidFill>
                  <a:schemeClr val="accent1"/>
                </a:solidFill>
              </a:rPr>
              <a:t>PROPERTY HIGHLIGHTS</a:t>
            </a:r>
            <a:endParaRPr b="1" sz="1000">
              <a:solidFill>
                <a:schemeClr val="accent1"/>
              </a:solidFill>
            </a:endParaRPr>
          </a:p>
          <a:p>
            <a:pPr indent="-177800" lvl="0" marL="57150" rtl="0" algn="l">
              <a:lnSpc>
                <a:spcPct val="115000"/>
              </a:lnSpc>
              <a:spcBef>
                <a:spcPts val="1000"/>
              </a:spcBef>
              <a:spcAft>
                <a:spcPts val="0"/>
              </a:spcAft>
              <a:buSzPts val="1000"/>
              <a:buChar char="●"/>
            </a:pPr>
            <a:r>
              <a:rPr lang="en" sz="1000"/>
              <a:t>Lorem ipsum dolor sit amet</a:t>
            </a:r>
            <a:endParaRPr sz="1000"/>
          </a:p>
          <a:p>
            <a:pPr indent="-177800" lvl="0" marL="57150" rtl="0" algn="l">
              <a:lnSpc>
                <a:spcPct val="115000"/>
              </a:lnSpc>
              <a:spcBef>
                <a:spcPts val="400"/>
              </a:spcBef>
              <a:spcAft>
                <a:spcPts val="0"/>
              </a:spcAft>
              <a:buSzPts val="1000"/>
              <a:buChar char="●"/>
            </a:pPr>
            <a:r>
              <a:rPr lang="en" sz="1000"/>
              <a:t>Lorem ipsum dolor sit amet</a:t>
            </a:r>
            <a:endParaRPr sz="1000"/>
          </a:p>
          <a:p>
            <a:pPr indent="-177800" lvl="0" marL="57150" rtl="0" algn="l">
              <a:lnSpc>
                <a:spcPct val="115000"/>
              </a:lnSpc>
              <a:spcBef>
                <a:spcPts val="400"/>
              </a:spcBef>
              <a:spcAft>
                <a:spcPts val="400"/>
              </a:spcAft>
              <a:buSzPts val="1000"/>
              <a:buChar char="●"/>
            </a:pPr>
            <a:r>
              <a:rPr lang="en" sz="1000"/>
              <a:t>Lorem ipsum dolor sit amet</a:t>
            </a:r>
            <a:endParaRPr sz="1000"/>
          </a:p>
        </p:txBody>
      </p:sp>
      <p:graphicFrame>
        <p:nvGraphicFramePr>
          <p:cNvPr id="53" name="Google Shape;53;p9"/>
          <p:cNvGraphicFramePr/>
          <p:nvPr/>
        </p:nvGraphicFramePr>
        <p:xfrm>
          <a:off x="5262654" y="3996996"/>
          <a:ext cx="3000000" cy="3000000"/>
        </p:xfrm>
        <a:graphic>
          <a:graphicData uri="http://schemas.openxmlformats.org/drawingml/2006/table">
            <a:tbl>
              <a:tblPr>
                <a:noFill/>
                <a:tableStyleId>{14D47D52-66CE-4A08-A884-438E3A053E4B}</a:tableStyleId>
              </a:tblPr>
              <a:tblGrid>
                <a:gridCol w="2094450"/>
                <a:gridCol w="2094450"/>
              </a:tblGrid>
              <a:tr h="3024900">
                <a:tc>
                  <a:txBody>
                    <a:bodyPr/>
                    <a:lstStyle/>
                    <a:p>
                      <a:pPr indent="0" lvl="0" marL="0" rtl="0" algn="l">
                        <a:lnSpc>
                          <a:spcPct val="115000"/>
                        </a:lnSpc>
                        <a:spcBef>
                          <a:spcPts val="0"/>
                        </a:spcBef>
                        <a:spcAft>
                          <a:spcPts val="0"/>
                        </a:spcAft>
                        <a:buNone/>
                      </a:pPr>
                      <a:r>
                        <a:rPr b="1" lang="en" sz="1000">
                          <a:solidFill>
                            <a:schemeClr val="accent1"/>
                          </a:solidFill>
                          <a:latin typeface="Montserrat"/>
                          <a:ea typeface="Montserrat"/>
                          <a:cs typeface="Montserrat"/>
                          <a:sym typeface="Montserrat"/>
                        </a:rPr>
                        <a:t>OFFERING SUMMARY</a:t>
                      </a:r>
                      <a:endParaRPr b="1" sz="1000">
                        <a:solidFill>
                          <a:schemeClr val="accent1"/>
                        </a:solidFill>
                        <a:latin typeface="Montserrat"/>
                        <a:ea typeface="Montserrat"/>
                        <a:cs typeface="Montserrat"/>
                        <a:sym typeface="Montserrat"/>
                      </a:endParaRPr>
                    </a:p>
                    <a:p>
                      <a:pPr indent="0" lvl="0" marL="0" rtl="0" algn="l">
                        <a:lnSpc>
                          <a:spcPct val="115000"/>
                        </a:lnSpc>
                        <a:spcBef>
                          <a:spcPts val="1000"/>
                        </a:spcBef>
                        <a:spcAft>
                          <a:spcPts val="0"/>
                        </a:spcAft>
                        <a:buNone/>
                      </a:pPr>
                      <a:r>
                        <a:rPr lang="en" sz="1000">
                          <a:solidFill>
                            <a:schemeClr val="dk2"/>
                          </a:solidFill>
                          <a:latin typeface="Montserrat"/>
                          <a:ea typeface="Montserrat"/>
                          <a:cs typeface="Montserrat"/>
                          <a:sym typeface="Montserrat"/>
                        </a:rPr>
                        <a:t>Sale price</a:t>
                      </a:r>
                      <a:endParaRPr sz="1000">
                        <a:solidFill>
                          <a:schemeClr val="dk2"/>
                        </a:solidFill>
                        <a:latin typeface="Montserrat"/>
                        <a:ea typeface="Montserrat"/>
                        <a:cs typeface="Montserrat"/>
                        <a:sym typeface="Montserrat"/>
                      </a:endParaRPr>
                    </a:p>
                    <a:p>
                      <a:pPr indent="0" lvl="0" marL="0" rtl="0" algn="l">
                        <a:lnSpc>
                          <a:spcPct val="115000"/>
                        </a:lnSpc>
                        <a:spcBef>
                          <a:spcPts val="400"/>
                        </a:spcBef>
                        <a:spcAft>
                          <a:spcPts val="0"/>
                        </a:spcAft>
                        <a:buNone/>
                      </a:pPr>
                      <a:r>
                        <a:rPr lang="en" sz="1000">
                          <a:solidFill>
                            <a:schemeClr val="dk2"/>
                          </a:solidFill>
                          <a:latin typeface="Montserrat"/>
                          <a:ea typeface="Montserrat"/>
                          <a:cs typeface="Montserrat"/>
                          <a:sym typeface="Montserrat"/>
                        </a:rPr>
                        <a:t>Building size</a:t>
                      </a:r>
                      <a:endParaRPr sz="1000">
                        <a:solidFill>
                          <a:schemeClr val="dk2"/>
                        </a:solidFill>
                        <a:latin typeface="Montserrat"/>
                        <a:ea typeface="Montserrat"/>
                        <a:cs typeface="Montserrat"/>
                        <a:sym typeface="Montserrat"/>
                      </a:endParaRPr>
                    </a:p>
                    <a:p>
                      <a:pPr indent="0" lvl="0" marL="0" rtl="0" algn="l">
                        <a:lnSpc>
                          <a:spcPct val="115000"/>
                        </a:lnSpc>
                        <a:spcBef>
                          <a:spcPts val="400"/>
                        </a:spcBef>
                        <a:spcAft>
                          <a:spcPts val="0"/>
                        </a:spcAft>
                        <a:buNone/>
                      </a:pPr>
                      <a:r>
                        <a:rPr lang="en" sz="1000">
                          <a:solidFill>
                            <a:schemeClr val="dk2"/>
                          </a:solidFill>
                          <a:latin typeface="Montserrat"/>
                          <a:ea typeface="Montserrat"/>
                          <a:cs typeface="Montserrat"/>
                          <a:sym typeface="Montserrat"/>
                        </a:rPr>
                        <a:t>Available SF</a:t>
                      </a:r>
                      <a:endParaRPr sz="1000">
                        <a:solidFill>
                          <a:schemeClr val="dk2"/>
                        </a:solidFill>
                        <a:latin typeface="Montserrat"/>
                        <a:ea typeface="Montserrat"/>
                        <a:cs typeface="Montserrat"/>
                        <a:sym typeface="Montserrat"/>
                      </a:endParaRPr>
                    </a:p>
                    <a:p>
                      <a:pPr indent="0" lvl="0" marL="0" rtl="0" algn="l">
                        <a:lnSpc>
                          <a:spcPct val="115000"/>
                        </a:lnSpc>
                        <a:spcBef>
                          <a:spcPts val="400"/>
                        </a:spcBef>
                        <a:spcAft>
                          <a:spcPts val="0"/>
                        </a:spcAft>
                        <a:buNone/>
                      </a:pPr>
                      <a:r>
                        <a:rPr lang="en" sz="1000">
                          <a:solidFill>
                            <a:schemeClr val="dk2"/>
                          </a:solidFill>
                          <a:latin typeface="Montserrat"/>
                          <a:ea typeface="Montserrat"/>
                          <a:cs typeface="Montserrat"/>
                          <a:sym typeface="Montserrat"/>
                        </a:rPr>
                        <a:t>Lot size</a:t>
                      </a:r>
                      <a:endParaRPr sz="1000">
                        <a:solidFill>
                          <a:schemeClr val="dk2"/>
                        </a:solidFill>
                        <a:latin typeface="Montserrat"/>
                        <a:ea typeface="Montserrat"/>
                        <a:cs typeface="Montserrat"/>
                        <a:sym typeface="Montserrat"/>
                      </a:endParaRPr>
                    </a:p>
                    <a:p>
                      <a:pPr indent="0" lvl="0" marL="0" rtl="0" algn="l">
                        <a:lnSpc>
                          <a:spcPct val="115000"/>
                        </a:lnSpc>
                        <a:spcBef>
                          <a:spcPts val="400"/>
                        </a:spcBef>
                        <a:spcAft>
                          <a:spcPts val="0"/>
                        </a:spcAft>
                        <a:buNone/>
                      </a:pPr>
                      <a:r>
                        <a:rPr lang="en" sz="1000">
                          <a:solidFill>
                            <a:schemeClr val="dk2"/>
                          </a:solidFill>
                          <a:latin typeface="Montserrat"/>
                          <a:ea typeface="Montserrat"/>
                          <a:cs typeface="Montserrat"/>
                          <a:sym typeface="Montserrat"/>
                        </a:rPr>
                        <a:t>Number of units</a:t>
                      </a:r>
                      <a:endParaRPr sz="1000">
                        <a:solidFill>
                          <a:schemeClr val="dk2"/>
                        </a:solidFill>
                        <a:latin typeface="Montserrat"/>
                        <a:ea typeface="Montserrat"/>
                        <a:cs typeface="Montserrat"/>
                        <a:sym typeface="Montserrat"/>
                      </a:endParaRPr>
                    </a:p>
                    <a:p>
                      <a:pPr indent="0" lvl="0" marL="0" rtl="0" algn="l">
                        <a:lnSpc>
                          <a:spcPct val="115000"/>
                        </a:lnSpc>
                        <a:spcBef>
                          <a:spcPts val="400"/>
                        </a:spcBef>
                        <a:spcAft>
                          <a:spcPts val="0"/>
                        </a:spcAft>
                        <a:buNone/>
                      </a:pPr>
                      <a:r>
                        <a:rPr lang="en" sz="1000">
                          <a:solidFill>
                            <a:schemeClr val="dk2"/>
                          </a:solidFill>
                          <a:latin typeface="Montserrat"/>
                          <a:ea typeface="Montserrat"/>
                          <a:cs typeface="Montserrat"/>
                          <a:sym typeface="Montserrat"/>
                        </a:rPr>
                        <a:t>Price / SF</a:t>
                      </a:r>
                      <a:endParaRPr sz="1000">
                        <a:solidFill>
                          <a:schemeClr val="dk2"/>
                        </a:solidFill>
                        <a:latin typeface="Montserrat"/>
                        <a:ea typeface="Montserrat"/>
                        <a:cs typeface="Montserrat"/>
                        <a:sym typeface="Montserrat"/>
                      </a:endParaRPr>
                    </a:p>
                    <a:p>
                      <a:pPr indent="0" lvl="0" marL="0" rtl="0" algn="l">
                        <a:lnSpc>
                          <a:spcPct val="115000"/>
                        </a:lnSpc>
                        <a:spcBef>
                          <a:spcPts val="400"/>
                        </a:spcBef>
                        <a:spcAft>
                          <a:spcPts val="0"/>
                        </a:spcAft>
                        <a:buNone/>
                      </a:pPr>
                      <a:r>
                        <a:rPr lang="en" sz="1000">
                          <a:solidFill>
                            <a:schemeClr val="dk2"/>
                          </a:solidFill>
                          <a:latin typeface="Montserrat"/>
                          <a:ea typeface="Montserrat"/>
                          <a:cs typeface="Montserrat"/>
                          <a:sym typeface="Montserrat"/>
                        </a:rPr>
                        <a:t>Year built</a:t>
                      </a:r>
                      <a:endParaRPr sz="1000">
                        <a:solidFill>
                          <a:schemeClr val="dk2"/>
                        </a:solidFill>
                        <a:latin typeface="Montserrat"/>
                        <a:ea typeface="Montserrat"/>
                        <a:cs typeface="Montserrat"/>
                        <a:sym typeface="Montserrat"/>
                      </a:endParaRPr>
                    </a:p>
                    <a:p>
                      <a:pPr indent="0" lvl="0" marL="0" rtl="0" algn="l">
                        <a:lnSpc>
                          <a:spcPct val="115000"/>
                        </a:lnSpc>
                        <a:spcBef>
                          <a:spcPts val="400"/>
                        </a:spcBef>
                        <a:spcAft>
                          <a:spcPts val="0"/>
                        </a:spcAft>
                        <a:buNone/>
                      </a:pPr>
                      <a:r>
                        <a:rPr lang="en" sz="1000">
                          <a:solidFill>
                            <a:schemeClr val="dk2"/>
                          </a:solidFill>
                          <a:latin typeface="Montserrat"/>
                          <a:ea typeface="Montserrat"/>
                          <a:cs typeface="Montserrat"/>
                          <a:sym typeface="Montserrat"/>
                        </a:rPr>
                        <a:t>Renovated</a:t>
                      </a:r>
                      <a:endParaRPr sz="1000">
                        <a:solidFill>
                          <a:schemeClr val="dk2"/>
                        </a:solidFill>
                        <a:latin typeface="Montserrat"/>
                        <a:ea typeface="Montserrat"/>
                        <a:cs typeface="Montserrat"/>
                        <a:sym typeface="Montserrat"/>
                      </a:endParaRPr>
                    </a:p>
                    <a:p>
                      <a:pPr indent="0" lvl="0" marL="0" rtl="0" algn="l">
                        <a:lnSpc>
                          <a:spcPct val="115000"/>
                        </a:lnSpc>
                        <a:spcBef>
                          <a:spcPts val="400"/>
                        </a:spcBef>
                        <a:spcAft>
                          <a:spcPts val="0"/>
                        </a:spcAft>
                        <a:buNone/>
                      </a:pPr>
                      <a:r>
                        <a:rPr lang="en" sz="1000">
                          <a:solidFill>
                            <a:schemeClr val="dk2"/>
                          </a:solidFill>
                          <a:latin typeface="Montserrat"/>
                          <a:ea typeface="Montserrat"/>
                          <a:cs typeface="Montserrat"/>
                          <a:sym typeface="Montserrat"/>
                        </a:rPr>
                        <a:t>Zoning</a:t>
                      </a:r>
                      <a:endParaRPr sz="1000">
                        <a:solidFill>
                          <a:schemeClr val="dk2"/>
                        </a:solidFill>
                        <a:latin typeface="Montserrat"/>
                        <a:ea typeface="Montserrat"/>
                        <a:cs typeface="Montserrat"/>
                        <a:sym typeface="Montserrat"/>
                      </a:endParaRPr>
                    </a:p>
                    <a:p>
                      <a:pPr indent="0" lvl="0" marL="0" rtl="0" algn="l">
                        <a:lnSpc>
                          <a:spcPct val="115000"/>
                        </a:lnSpc>
                        <a:spcBef>
                          <a:spcPts val="400"/>
                        </a:spcBef>
                        <a:spcAft>
                          <a:spcPts val="0"/>
                        </a:spcAft>
                        <a:buNone/>
                      </a:pPr>
                      <a:r>
                        <a:rPr lang="en" sz="1000">
                          <a:solidFill>
                            <a:schemeClr val="dk2"/>
                          </a:solidFill>
                          <a:latin typeface="Montserrat"/>
                          <a:ea typeface="Montserrat"/>
                          <a:cs typeface="Montserrat"/>
                          <a:sym typeface="Montserrat"/>
                        </a:rPr>
                        <a:t>Market</a:t>
                      </a:r>
                      <a:endParaRPr sz="1000">
                        <a:solidFill>
                          <a:schemeClr val="dk2"/>
                        </a:solidFill>
                        <a:latin typeface="Montserrat"/>
                        <a:ea typeface="Montserrat"/>
                        <a:cs typeface="Montserrat"/>
                        <a:sym typeface="Montserrat"/>
                      </a:endParaRPr>
                    </a:p>
                    <a:p>
                      <a:pPr indent="0" lvl="0" marL="0" rtl="0" algn="l">
                        <a:lnSpc>
                          <a:spcPct val="115000"/>
                        </a:lnSpc>
                        <a:spcBef>
                          <a:spcPts val="400"/>
                        </a:spcBef>
                        <a:spcAft>
                          <a:spcPts val="400"/>
                        </a:spcAft>
                        <a:buNone/>
                      </a:pPr>
                      <a:r>
                        <a:rPr lang="en" sz="1000">
                          <a:solidFill>
                            <a:schemeClr val="dk2"/>
                          </a:solidFill>
                          <a:latin typeface="Montserrat"/>
                          <a:ea typeface="Montserrat"/>
                          <a:cs typeface="Montserrat"/>
                          <a:sym typeface="Montserrat"/>
                        </a:rPr>
                        <a:t>Submarket</a:t>
                      </a:r>
                      <a:endParaRPr sz="1000"/>
                    </a:p>
                  </a:txBody>
                  <a:tcPr marT="91425" marB="91425"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0" rtl="0" algn="l">
                        <a:lnSpc>
                          <a:spcPct val="115000"/>
                        </a:lnSpc>
                        <a:spcBef>
                          <a:spcPts val="0"/>
                        </a:spcBef>
                        <a:spcAft>
                          <a:spcPts val="0"/>
                        </a:spcAft>
                        <a:buNone/>
                      </a:pPr>
                      <a:r>
                        <a:t/>
                      </a:r>
                      <a:endParaRPr b="1" sz="1000">
                        <a:solidFill>
                          <a:schemeClr val="dk2"/>
                        </a:solidFill>
                        <a:latin typeface="Montserrat"/>
                        <a:ea typeface="Montserrat"/>
                        <a:cs typeface="Montserrat"/>
                        <a:sym typeface="Montserrat"/>
                      </a:endParaRPr>
                    </a:p>
                    <a:p>
                      <a:pPr indent="0" lvl="0" marL="114300" rtl="0" algn="r">
                        <a:lnSpc>
                          <a:spcPct val="115000"/>
                        </a:lnSpc>
                        <a:spcBef>
                          <a:spcPts val="1000"/>
                        </a:spcBef>
                        <a:spcAft>
                          <a:spcPts val="0"/>
                        </a:spcAft>
                        <a:buNone/>
                      </a:pPr>
                      <a:r>
                        <a:rPr lang="en" sz="1000">
                          <a:solidFill>
                            <a:schemeClr val="dk2"/>
                          </a:solidFill>
                          <a:latin typeface="Montserrat"/>
                          <a:ea typeface="Montserrat"/>
                          <a:cs typeface="Montserrat"/>
                          <a:sym typeface="Montserrat"/>
                        </a:rPr>
                        <a:t>$2,000,000</a:t>
                      </a:r>
                      <a:endParaRPr sz="1000">
                        <a:solidFill>
                          <a:schemeClr val="dk2"/>
                        </a:solidFill>
                        <a:latin typeface="Montserrat"/>
                        <a:ea typeface="Montserrat"/>
                        <a:cs typeface="Montserrat"/>
                        <a:sym typeface="Montserrat"/>
                      </a:endParaRPr>
                    </a:p>
                    <a:p>
                      <a:pPr indent="0" lvl="0" marL="114300" rtl="0" algn="r">
                        <a:lnSpc>
                          <a:spcPct val="115000"/>
                        </a:lnSpc>
                        <a:spcBef>
                          <a:spcPts val="400"/>
                        </a:spcBef>
                        <a:spcAft>
                          <a:spcPts val="0"/>
                        </a:spcAft>
                        <a:buNone/>
                      </a:pPr>
                      <a:r>
                        <a:rPr lang="en" sz="1000">
                          <a:solidFill>
                            <a:schemeClr val="dk2"/>
                          </a:solidFill>
                          <a:latin typeface="Montserrat"/>
                          <a:ea typeface="Montserrat"/>
                          <a:cs typeface="Montserrat"/>
                          <a:sym typeface="Montserrat"/>
                        </a:rPr>
                        <a:t>410,000 SF</a:t>
                      </a:r>
                      <a:endParaRPr sz="1000">
                        <a:solidFill>
                          <a:schemeClr val="dk2"/>
                        </a:solidFill>
                        <a:latin typeface="Montserrat"/>
                        <a:ea typeface="Montserrat"/>
                        <a:cs typeface="Montserrat"/>
                        <a:sym typeface="Montserrat"/>
                      </a:endParaRPr>
                    </a:p>
                    <a:p>
                      <a:pPr indent="0" lvl="0" marL="114300" rtl="0" algn="r">
                        <a:lnSpc>
                          <a:spcPct val="115000"/>
                        </a:lnSpc>
                        <a:spcBef>
                          <a:spcPts val="400"/>
                        </a:spcBef>
                        <a:spcAft>
                          <a:spcPts val="0"/>
                        </a:spcAft>
                        <a:buNone/>
                      </a:pPr>
                      <a:r>
                        <a:rPr lang="en" sz="1000">
                          <a:solidFill>
                            <a:schemeClr val="dk2"/>
                          </a:solidFill>
                          <a:latin typeface="Montserrat"/>
                          <a:ea typeface="Montserrat"/>
                          <a:cs typeface="Montserrat"/>
                          <a:sym typeface="Montserrat"/>
                        </a:rPr>
                        <a:t>5,000 - 20,000 SF</a:t>
                      </a:r>
                      <a:endParaRPr sz="1000">
                        <a:solidFill>
                          <a:schemeClr val="dk2"/>
                        </a:solidFill>
                        <a:latin typeface="Montserrat"/>
                        <a:ea typeface="Montserrat"/>
                        <a:cs typeface="Montserrat"/>
                        <a:sym typeface="Montserrat"/>
                      </a:endParaRPr>
                    </a:p>
                    <a:p>
                      <a:pPr indent="0" lvl="0" marL="114300" rtl="0" algn="r">
                        <a:lnSpc>
                          <a:spcPct val="115000"/>
                        </a:lnSpc>
                        <a:spcBef>
                          <a:spcPts val="400"/>
                        </a:spcBef>
                        <a:spcAft>
                          <a:spcPts val="0"/>
                        </a:spcAft>
                        <a:buNone/>
                      </a:pPr>
                      <a:r>
                        <a:rPr lang="en" sz="1000">
                          <a:solidFill>
                            <a:schemeClr val="dk2"/>
                          </a:solidFill>
                          <a:latin typeface="Montserrat"/>
                          <a:ea typeface="Montserrat"/>
                          <a:cs typeface="Montserrat"/>
                          <a:sym typeface="Montserrat"/>
                        </a:rPr>
                        <a:t>0.5 Acres</a:t>
                      </a:r>
                      <a:endParaRPr sz="1000">
                        <a:solidFill>
                          <a:schemeClr val="dk2"/>
                        </a:solidFill>
                        <a:latin typeface="Montserrat"/>
                        <a:ea typeface="Montserrat"/>
                        <a:cs typeface="Montserrat"/>
                        <a:sym typeface="Montserrat"/>
                      </a:endParaRPr>
                    </a:p>
                    <a:p>
                      <a:pPr indent="0" lvl="0" marL="114300" rtl="0" algn="r">
                        <a:lnSpc>
                          <a:spcPct val="115000"/>
                        </a:lnSpc>
                        <a:spcBef>
                          <a:spcPts val="400"/>
                        </a:spcBef>
                        <a:spcAft>
                          <a:spcPts val="0"/>
                        </a:spcAft>
                        <a:buNone/>
                      </a:pPr>
                      <a:r>
                        <a:rPr lang="en" sz="1000">
                          <a:solidFill>
                            <a:schemeClr val="dk2"/>
                          </a:solidFill>
                          <a:latin typeface="Montserrat"/>
                          <a:ea typeface="Montserrat"/>
                          <a:cs typeface="Montserrat"/>
                          <a:sym typeface="Montserrat"/>
                        </a:rPr>
                        <a:t>89</a:t>
                      </a:r>
                      <a:endParaRPr sz="1000">
                        <a:solidFill>
                          <a:schemeClr val="dk2"/>
                        </a:solidFill>
                        <a:latin typeface="Montserrat"/>
                        <a:ea typeface="Montserrat"/>
                        <a:cs typeface="Montserrat"/>
                        <a:sym typeface="Montserrat"/>
                      </a:endParaRPr>
                    </a:p>
                    <a:p>
                      <a:pPr indent="0" lvl="0" marL="114300" rtl="0" algn="r">
                        <a:lnSpc>
                          <a:spcPct val="115000"/>
                        </a:lnSpc>
                        <a:spcBef>
                          <a:spcPts val="400"/>
                        </a:spcBef>
                        <a:spcAft>
                          <a:spcPts val="0"/>
                        </a:spcAft>
                        <a:buNone/>
                      </a:pPr>
                      <a:r>
                        <a:rPr lang="en" sz="1000">
                          <a:solidFill>
                            <a:schemeClr val="dk2"/>
                          </a:solidFill>
                          <a:latin typeface="Montserrat"/>
                          <a:ea typeface="Montserrat"/>
                          <a:cs typeface="Montserrat"/>
                          <a:sym typeface="Montserrat"/>
                        </a:rPr>
                        <a:t>$4.88</a:t>
                      </a:r>
                      <a:endParaRPr sz="1000">
                        <a:solidFill>
                          <a:schemeClr val="dk2"/>
                        </a:solidFill>
                        <a:latin typeface="Montserrat"/>
                        <a:ea typeface="Montserrat"/>
                        <a:cs typeface="Montserrat"/>
                        <a:sym typeface="Montserrat"/>
                      </a:endParaRPr>
                    </a:p>
                    <a:p>
                      <a:pPr indent="0" lvl="0" marL="114300" rtl="0" algn="r">
                        <a:lnSpc>
                          <a:spcPct val="115000"/>
                        </a:lnSpc>
                        <a:spcBef>
                          <a:spcPts val="400"/>
                        </a:spcBef>
                        <a:spcAft>
                          <a:spcPts val="0"/>
                        </a:spcAft>
                        <a:buNone/>
                      </a:pPr>
                      <a:r>
                        <a:rPr lang="en" sz="1000">
                          <a:solidFill>
                            <a:schemeClr val="dk2"/>
                          </a:solidFill>
                          <a:latin typeface="Montserrat"/>
                          <a:ea typeface="Montserrat"/>
                          <a:cs typeface="Montserrat"/>
                          <a:sym typeface="Montserrat"/>
                        </a:rPr>
                        <a:t>2006</a:t>
                      </a:r>
                      <a:endParaRPr sz="1000">
                        <a:solidFill>
                          <a:schemeClr val="dk2"/>
                        </a:solidFill>
                        <a:latin typeface="Montserrat"/>
                        <a:ea typeface="Montserrat"/>
                        <a:cs typeface="Montserrat"/>
                        <a:sym typeface="Montserrat"/>
                      </a:endParaRPr>
                    </a:p>
                    <a:p>
                      <a:pPr indent="0" lvl="0" marL="114300" rtl="0" algn="r">
                        <a:lnSpc>
                          <a:spcPct val="115000"/>
                        </a:lnSpc>
                        <a:spcBef>
                          <a:spcPts val="400"/>
                        </a:spcBef>
                        <a:spcAft>
                          <a:spcPts val="0"/>
                        </a:spcAft>
                        <a:buNone/>
                      </a:pPr>
                      <a:r>
                        <a:rPr lang="en" sz="1000">
                          <a:solidFill>
                            <a:schemeClr val="dk2"/>
                          </a:solidFill>
                          <a:latin typeface="Montserrat"/>
                          <a:ea typeface="Montserrat"/>
                          <a:cs typeface="Montserrat"/>
                          <a:sym typeface="Montserrat"/>
                        </a:rPr>
                        <a:t>2011</a:t>
                      </a:r>
                      <a:endParaRPr sz="1000">
                        <a:solidFill>
                          <a:schemeClr val="dk2"/>
                        </a:solidFill>
                        <a:latin typeface="Montserrat"/>
                        <a:ea typeface="Montserrat"/>
                        <a:cs typeface="Montserrat"/>
                        <a:sym typeface="Montserrat"/>
                      </a:endParaRPr>
                    </a:p>
                    <a:p>
                      <a:pPr indent="0" lvl="0" marL="114300" rtl="0" algn="r">
                        <a:lnSpc>
                          <a:spcPct val="115000"/>
                        </a:lnSpc>
                        <a:spcBef>
                          <a:spcPts val="400"/>
                        </a:spcBef>
                        <a:spcAft>
                          <a:spcPts val="0"/>
                        </a:spcAft>
                        <a:buNone/>
                      </a:pPr>
                      <a:r>
                        <a:rPr lang="en" sz="1000">
                          <a:solidFill>
                            <a:schemeClr val="dk2"/>
                          </a:solidFill>
                          <a:latin typeface="Montserrat"/>
                          <a:ea typeface="Montserrat"/>
                          <a:cs typeface="Montserrat"/>
                          <a:sym typeface="Montserrat"/>
                        </a:rPr>
                        <a:t>B-1 / B-2</a:t>
                      </a:r>
                      <a:endParaRPr sz="1000">
                        <a:solidFill>
                          <a:schemeClr val="dk2"/>
                        </a:solidFill>
                        <a:latin typeface="Montserrat"/>
                        <a:ea typeface="Montserrat"/>
                        <a:cs typeface="Montserrat"/>
                        <a:sym typeface="Montserrat"/>
                      </a:endParaRPr>
                    </a:p>
                    <a:p>
                      <a:pPr indent="0" lvl="0" marL="114300" rtl="0" algn="r">
                        <a:lnSpc>
                          <a:spcPct val="115000"/>
                        </a:lnSpc>
                        <a:spcBef>
                          <a:spcPts val="400"/>
                        </a:spcBef>
                        <a:spcAft>
                          <a:spcPts val="0"/>
                        </a:spcAft>
                        <a:buNone/>
                      </a:pPr>
                      <a:r>
                        <a:rPr lang="en" sz="1000">
                          <a:solidFill>
                            <a:schemeClr val="dk2"/>
                          </a:solidFill>
                          <a:latin typeface="Montserrat"/>
                          <a:ea typeface="Montserrat"/>
                          <a:cs typeface="Montserrat"/>
                          <a:sym typeface="Montserrat"/>
                        </a:rPr>
                        <a:t>San Francisco Metro</a:t>
                      </a:r>
                      <a:endParaRPr sz="1000">
                        <a:solidFill>
                          <a:schemeClr val="dk2"/>
                        </a:solidFill>
                        <a:latin typeface="Montserrat"/>
                        <a:ea typeface="Montserrat"/>
                        <a:cs typeface="Montserrat"/>
                        <a:sym typeface="Montserrat"/>
                      </a:endParaRPr>
                    </a:p>
                    <a:p>
                      <a:pPr indent="0" lvl="0" marL="114300" rtl="0" algn="r">
                        <a:lnSpc>
                          <a:spcPct val="115000"/>
                        </a:lnSpc>
                        <a:spcBef>
                          <a:spcPts val="400"/>
                        </a:spcBef>
                        <a:spcAft>
                          <a:spcPts val="400"/>
                        </a:spcAft>
                        <a:buNone/>
                      </a:pPr>
                      <a:r>
                        <a:rPr lang="en" sz="1000">
                          <a:solidFill>
                            <a:schemeClr val="dk2"/>
                          </a:solidFill>
                          <a:latin typeface="Montserrat"/>
                          <a:ea typeface="Montserrat"/>
                          <a:cs typeface="Montserrat"/>
                          <a:sym typeface="Montserrat"/>
                        </a:rPr>
                        <a:t>Silicon Valley</a:t>
                      </a:r>
                      <a:endParaRPr sz="1000">
                        <a:solidFill>
                          <a:schemeClr val="dk2"/>
                        </a:solidFill>
                        <a:latin typeface="Montserrat"/>
                        <a:ea typeface="Montserrat"/>
                        <a:cs typeface="Montserrat"/>
                        <a:sym typeface="Montserrat"/>
                      </a:endParaRPr>
                    </a:p>
                  </a:txBody>
                  <a:tcPr marT="91425" marB="91425"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r>
            </a:tbl>
          </a:graphicData>
        </a:graphic>
      </p:graphicFrame>
      <p:pic>
        <p:nvPicPr>
          <p:cNvPr id="54" name="Google Shape;54;p9"/>
          <p:cNvPicPr preferRelativeResize="0"/>
          <p:nvPr/>
        </p:nvPicPr>
        <p:blipFill rotWithShape="1">
          <a:blip r:embed="rId3">
            <a:alphaModFix/>
          </a:blip>
          <a:srcRect b="28784" l="28514" r="28514" t="28779"/>
          <a:stretch/>
        </p:blipFill>
        <p:spPr>
          <a:xfrm>
            <a:off x="693450" y="1461350"/>
            <a:ext cx="4297200" cy="2387100"/>
          </a:xfrm>
          <a:prstGeom prst="rect">
            <a:avLst/>
          </a:prstGeom>
          <a:noFill/>
          <a:ln>
            <a:noFill/>
          </a:ln>
        </p:spPr>
      </p:pic>
      <p:pic>
        <p:nvPicPr>
          <p:cNvPr id="55" name="Google Shape;55;p9"/>
          <p:cNvPicPr preferRelativeResize="0"/>
          <p:nvPr/>
        </p:nvPicPr>
        <p:blipFill rotWithShape="1">
          <a:blip r:embed="rId3">
            <a:alphaModFix/>
          </a:blip>
          <a:srcRect b="28784" l="28514" r="28514" t="28779"/>
          <a:stretch/>
        </p:blipFill>
        <p:spPr>
          <a:xfrm>
            <a:off x="5067750" y="1461350"/>
            <a:ext cx="4297200" cy="2387100"/>
          </a:xfrm>
          <a:prstGeom prst="rect">
            <a:avLst/>
          </a:prstGeom>
          <a:noFill/>
          <a:ln>
            <a:noFill/>
          </a:ln>
        </p:spPr>
      </p:pic>
      <p:sp>
        <p:nvSpPr>
          <p:cNvPr id="56" name="Google Shape;56;p9"/>
          <p:cNvSpPr txBox="1"/>
          <p:nvPr>
            <p:ph idx="12" type="sldNum"/>
          </p:nvPr>
        </p:nvSpPr>
        <p:spPr>
          <a:xfrm>
            <a:off x="6973103" y="7364925"/>
            <a:ext cx="2506500" cy="407100"/>
          </a:xfrm>
          <a:prstGeom prst="rect">
            <a:avLst/>
          </a:prstGeom>
        </p:spPr>
        <p:txBody>
          <a:bodyPr anchorCtr="0" anchor="ctr" bIns="113100" lIns="113100" spcFirstLastPara="1" rIns="113100" wrap="square" tIns="113100">
            <a:noAutofit/>
          </a:bodyPr>
          <a:lstStyle/>
          <a:p>
            <a:pPr indent="0" lvl="0" marL="0" rtl="0" algn="r">
              <a:spcBef>
                <a:spcPts val="0"/>
              </a:spcBef>
              <a:spcAft>
                <a:spcPts val="0"/>
              </a:spcAft>
              <a:buNone/>
            </a:pPr>
            <a:r>
              <a:rPr lang="en"/>
              <a:t>Page </a:t>
            </a:r>
            <a:fld id="{00000000-1234-1234-1234-123412341234}" type="slidenum">
              <a:rPr lang="en"/>
              <a:t>‹#›</a:t>
            </a:fld>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FFF"/>
        </a:solidFill>
      </p:bgPr>
    </p:bg>
    <p:spTree>
      <p:nvGrpSpPr>
        <p:cNvPr id="60" name="Shape 60"/>
        <p:cNvGrpSpPr/>
        <p:nvPr/>
      </p:nvGrpSpPr>
      <p:grpSpPr>
        <a:xfrm>
          <a:off x="0" y="0"/>
          <a:ext cx="0" cy="0"/>
          <a:chOff x="0" y="0"/>
          <a:chExt cx="0" cy="0"/>
        </a:xfrm>
      </p:grpSpPr>
      <p:sp>
        <p:nvSpPr>
          <p:cNvPr id="61" name="Google Shape;61;p10"/>
          <p:cNvSpPr txBox="1"/>
          <p:nvPr>
            <p:ph idx="4294967295" type="subTitle"/>
          </p:nvPr>
        </p:nvSpPr>
        <p:spPr>
          <a:xfrm>
            <a:off x="5262650" y="1435211"/>
            <a:ext cx="4343400" cy="5809800"/>
          </a:xfrm>
          <a:prstGeom prst="rect">
            <a:avLst/>
          </a:prstGeom>
          <a:noFill/>
        </p:spPr>
        <p:txBody>
          <a:bodyPr anchorCtr="0" anchor="t" bIns="113100" lIns="113100" spcFirstLastPara="1" rIns="113100" wrap="square" tIns="113100">
            <a:noAutofit/>
          </a:bodyPr>
          <a:lstStyle/>
          <a:p>
            <a:pPr indent="0" lvl="0" marL="0" rtl="0" algn="l">
              <a:lnSpc>
                <a:spcPct val="115000"/>
              </a:lnSpc>
              <a:spcBef>
                <a:spcPts val="0"/>
              </a:spcBef>
              <a:spcAft>
                <a:spcPts val="0"/>
              </a:spcAft>
              <a:buNone/>
            </a:pPr>
            <a:r>
              <a:rPr b="1" lang="en" sz="1000">
                <a:solidFill>
                  <a:schemeClr val="accent1"/>
                </a:solidFill>
              </a:rPr>
              <a:t>PROPERTY DESCRIPTION</a:t>
            </a:r>
            <a:endParaRPr b="1" sz="1000">
              <a:solidFill>
                <a:schemeClr val="accent1"/>
              </a:solidFill>
            </a:endParaRPr>
          </a:p>
          <a:p>
            <a:pPr indent="0" lvl="0" marL="0" rtl="0" algn="l">
              <a:lnSpc>
                <a:spcPct val="115000"/>
              </a:lnSpc>
              <a:spcBef>
                <a:spcPts val="1000"/>
              </a:spcBef>
              <a:spcAft>
                <a:spcPts val="0"/>
              </a:spcAft>
              <a:buNone/>
            </a:pPr>
            <a:r>
              <a:rPr lang="en" sz="1000"/>
              <a:t>Lorem ipsum dolor sit amet, consectetur adipiscing elit. Nulla luctus fermentum feugiat. Morbi non feugiat nulla. Nullam sed pellentesque arcu, aliquet dictum quam. Etiam pretium felis viverra, egestas nisl nec, vestibulum ligula. Pellentesque finibus massa et quam lacinia, viverra cursus purus scelerisque. Integer laoreet nunc euismod lobortis sagittis. Nullam in odio convallis, vestibulum nisi in, placerat ipsum.</a:t>
            </a:r>
            <a:endParaRPr sz="1000"/>
          </a:p>
          <a:p>
            <a:pPr indent="0" lvl="0" marL="0" rtl="0" algn="l">
              <a:lnSpc>
                <a:spcPct val="115000"/>
              </a:lnSpc>
              <a:spcBef>
                <a:spcPts val="1000"/>
              </a:spcBef>
              <a:spcAft>
                <a:spcPts val="0"/>
              </a:spcAft>
              <a:buNone/>
            </a:pPr>
            <a:r>
              <a:rPr lang="en" sz="1000"/>
              <a:t>Nullam quis lorem auctor, interdum nisi a, faucibus tellus. Curabitur ornare mi ac nisi cursus, a consectetur metus viverra. Aenean mi orci, aliquet eget libero ut, tempus tempus eros.</a:t>
            </a:r>
            <a:endParaRPr sz="1000"/>
          </a:p>
          <a:p>
            <a:pPr indent="0" lvl="0" marL="0" rtl="0" algn="l">
              <a:lnSpc>
                <a:spcPct val="115000"/>
              </a:lnSpc>
              <a:spcBef>
                <a:spcPts val="2000"/>
              </a:spcBef>
              <a:spcAft>
                <a:spcPts val="0"/>
              </a:spcAft>
              <a:buNone/>
            </a:pPr>
            <a:r>
              <a:rPr b="1" lang="en" sz="1000">
                <a:solidFill>
                  <a:schemeClr val="accent1"/>
                </a:solidFill>
              </a:rPr>
              <a:t>LOCATION DESCRIPTION</a:t>
            </a:r>
            <a:endParaRPr sz="1000">
              <a:solidFill>
                <a:schemeClr val="accent1"/>
              </a:solidFill>
            </a:endParaRPr>
          </a:p>
          <a:p>
            <a:pPr indent="0" lvl="0" marL="0" rtl="0" algn="l">
              <a:lnSpc>
                <a:spcPct val="115000"/>
              </a:lnSpc>
              <a:spcBef>
                <a:spcPts val="1000"/>
              </a:spcBef>
              <a:spcAft>
                <a:spcPts val="0"/>
              </a:spcAft>
              <a:buNone/>
            </a:pPr>
            <a:r>
              <a:rPr lang="en" sz="1000"/>
              <a:t>Nullam dictum ipsum diam, at fermentum mi hendrerit nec. Class aptent taciti sociosqu ad litora torquent per conubia nostra, per inceptos himenaeos. Nunc magna nec arcu euismod varius. Phasellus efficitur consectetur lacus, nec vestibulum purus porta nec.</a:t>
            </a:r>
            <a:endParaRPr sz="1000"/>
          </a:p>
          <a:p>
            <a:pPr indent="0" lvl="0" marL="0" rtl="0" algn="l">
              <a:lnSpc>
                <a:spcPct val="115000"/>
              </a:lnSpc>
              <a:spcBef>
                <a:spcPts val="2000"/>
              </a:spcBef>
              <a:spcAft>
                <a:spcPts val="0"/>
              </a:spcAft>
              <a:buNone/>
            </a:pPr>
            <a:r>
              <a:rPr b="1" lang="en" sz="1000">
                <a:solidFill>
                  <a:schemeClr val="accent1"/>
                </a:solidFill>
              </a:rPr>
              <a:t>PARKING DESCRIPTION</a:t>
            </a:r>
            <a:endParaRPr sz="1000">
              <a:solidFill>
                <a:schemeClr val="accent1"/>
              </a:solidFill>
            </a:endParaRPr>
          </a:p>
          <a:p>
            <a:pPr indent="0" lvl="0" marL="0" rtl="0" algn="l">
              <a:lnSpc>
                <a:spcPct val="115000"/>
              </a:lnSpc>
              <a:spcBef>
                <a:spcPts val="1000"/>
              </a:spcBef>
              <a:spcAft>
                <a:spcPts val="1000"/>
              </a:spcAft>
              <a:buNone/>
            </a:pPr>
            <a:r>
              <a:rPr lang="en" sz="1000"/>
              <a:t>Nullam dictum ipsum diam, at fermentum mi hendrerit nec. Class aptent taciti sociosqu ad litora torquent per conubia nostra, per inceptos himenaeos. Nunc magna nec arcu euismod varius. Phasellus efficitur consectetur lacus, nec vestibulum purus porta nec.</a:t>
            </a:r>
            <a:endParaRPr sz="1000"/>
          </a:p>
        </p:txBody>
      </p:sp>
      <p:pic>
        <p:nvPicPr>
          <p:cNvPr id="62" name="Google Shape;62;p10"/>
          <p:cNvPicPr preferRelativeResize="0"/>
          <p:nvPr/>
        </p:nvPicPr>
        <p:blipFill rotWithShape="1">
          <a:blip r:embed="rId3">
            <a:alphaModFix/>
          </a:blip>
          <a:srcRect b="0" l="28514" r="28514" t="0"/>
          <a:stretch/>
        </p:blipFill>
        <p:spPr>
          <a:xfrm>
            <a:off x="693450" y="1461350"/>
            <a:ext cx="4297200" cy="5625299"/>
          </a:xfrm>
          <a:prstGeom prst="rect">
            <a:avLst/>
          </a:prstGeom>
          <a:noFill/>
          <a:ln>
            <a:noFill/>
          </a:ln>
        </p:spPr>
      </p:pic>
      <p:sp>
        <p:nvSpPr>
          <p:cNvPr id="63" name="Google Shape;63;p10"/>
          <p:cNvSpPr txBox="1"/>
          <p:nvPr>
            <p:ph idx="12" type="sldNum"/>
          </p:nvPr>
        </p:nvSpPr>
        <p:spPr>
          <a:xfrm>
            <a:off x="6973103" y="7364925"/>
            <a:ext cx="2506500" cy="407100"/>
          </a:xfrm>
          <a:prstGeom prst="rect">
            <a:avLst/>
          </a:prstGeom>
        </p:spPr>
        <p:txBody>
          <a:bodyPr anchorCtr="0" anchor="ctr" bIns="113100" lIns="113100" spcFirstLastPara="1" rIns="113100" wrap="square" tIns="113100">
            <a:noAutofit/>
          </a:bodyPr>
          <a:lstStyle/>
          <a:p>
            <a:pPr indent="0" lvl="0" marL="0" rtl="0" algn="r">
              <a:spcBef>
                <a:spcPts val="0"/>
              </a:spcBef>
              <a:spcAft>
                <a:spcPts val="0"/>
              </a:spcAft>
              <a:buNone/>
            </a:pPr>
            <a:r>
              <a:rPr lang="en"/>
              <a:t>Page </a:t>
            </a:r>
            <a:fld id="{00000000-1234-1234-1234-123412341234}" type="slidenum">
              <a:rPr lang="en"/>
              <a:t>‹#›</a:t>
            </a:fld>
            <a:endParaRPr/>
          </a:p>
        </p:txBody>
      </p:sp>
      <p:sp>
        <p:nvSpPr>
          <p:cNvPr id="64" name="Google Shape;64;p10"/>
          <p:cNvSpPr txBox="1"/>
          <p:nvPr>
            <p:ph idx="4294967295" type="subTitle"/>
          </p:nvPr>
        </p:nvSpPr>
        <p:spPr>
          <a:xfrm>
            <a:off x="549029" y="508257"/>
            <a:ext cx="9189600" cy="572100"/>
          </a:xfrm>
          <a:prstGeom prst="rect">
            <a:avLst/>
          </a:prstGeom>
        </p:spPr>
        <p:txBody>
          <a:bodyPr anchorCtr="0" anchor="t" bIns="113100" lIns="113100" spcFirstLastPara="1" rIns="113100" wrap="square" tIns="113100">
            <a:noAutofit/>
          </a:bodyPr>
          <a:lstStyle/>
          <a:p>
            <a:pPr indent="0" lvl="0" marL="0" rtl="0" algn="l">
              <a:lnSpc>
                <a:spcPct val="115000"/>
              </a:lnSpc>
              <a:spcBef>
                <a:spcPts val="0"/>
              </a:spcBef>
              <a:spcAft>
                <a:spcPts val="2000"/>
              </a:spcAft>
              <a:buNone/>
            </a:pPr>
            <a:r>
              <a:rPr lang="en">
                <a:solidFill>
                  <a:schemeClr val="accent1"/>
                </a:solidFill>
              </a:rPr>
              <a:t>Property Description</a:t>
            </a:r>
            <a:endParaRPr i="1" sz="2200">
              <a:solidFill>
                <a:schemeClr val="accent1"/>
              </a:solidFill>
              <a:latin typeface="Montserrat"/>
              <a:ea typeface="Montserrat"/>
              <a:cs typeface="Montserrat"/>
              <a:sym typeface="Montserrat"/>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FFF"/>
        </a:solidFill>
      </p:bgPr>
    </p:bg>
    <p:spTree>
      <p:nvGrpSpPr>
        <p:cNvPr id="68" name="Shape 68"/>
        <p:cNvGrpSpPr/>
        <p:nvPr/>
      </p:nvGrpSpPr>
      <p:grpSpPr>
        <a:xfrm>
          <a:off x="0" y="0"/>
          <a:ext cx="0" cy="0"/>
          <a:chOff x="0" y="0"/>
          <a:chExt cx="0" cy="0"/>
        </a:xfrm>
      </p:grpSpPr>
      <p:graphicFrame>
        <p:nvGraphicFramePr>
          <p:cNvPr id="69" name="Google Shape;69;p11"/>
          <p:cNvGraphicFramePr/>
          <p:nvPr/>
        </p:nvGraphicFramePr>
        <p:xfrm>
          <a:off x="5262654" y="1461354"/>
          <a:ext cx="3000000" cy="3000000"/>
        </p:xfrm>
        <a:graphic>
          <a:graphicData uri="http://schemas.openxmlformats.org/drawingml/2006/table">
            <a:tbl>
              <a:tblPr>
                <a:noFill/>
                <a:tableStyleId>{14D47D52-66CE-4A08-A884-438E3A053E4B}</a:tableStyleId>
              </a:tblPr>
              <a:tblGrid>
                <a:gridCol w="2094450"/>
                <a:gridCol w="2094450"/>
              </a:tblGrid>
              <a:tr h="5853775">
                <a:tc>
                  <a:txBody>
                    <a:bodyPr/>
                    <a:lstStyle/>
                    <a:p>
                      <a:pPr indent="0" lvl="0" marL="0" rtl="0" algn="l">
                        <a:lnSpc>
                          <a:spcPct val="115000"/>
                        </a:lnSpc>
                        <a:spcBef>
                          <a:spcPts val="0"/>
                        </a:spcBef>
                        <a:spcAft>
                          <a:spcPts val="0"/>
                        </a:spcAft>
                        <a:buNone/>
                      </a:pPr>
                      <a:r>
                        <a:rPr b="1" lang="en" sz="1000">
                          <a:solidFill>
                            <a:schemeClr val="accent1"/>
                          </a:solidFill>
                          <a:latin typeface="Montserrat"/>
                          <a:ea typeface="Montserrat"/>
                          <a:cs typeface="Montserrat"/>
                          <a:sym typeface="Montserrat"/>
                        </a:rPr>
                        <a:t>LOCATION INFORMATION</a:t>
                      </a:r>
                      <a:endParaRPr b="1" sz="1000">
                        <a:solidFill>
                          <a:schemeClr val="accent1"/>
                        </a:solidFill>
                        <a:latin typeface="Montserrat"/>
                        <a:ea typeface="Montserrat"/>
                        <a:cs typeface="Montserrat"/>
                        <a:sym typeface="Montserrat"/>
                      </a:endParaRPr>
                    </a:p>
                    <a:p>
                      <a:pPr indent="0" lvl="0" marL="0" rtl="0" algn="l">
                        <a:lnSpc>
                          <a:spcPct val="115000"/>
                        </a:lnSpc>
                        <a:spcBef>
                          <a:spcPts val="1000"/>
                        </a:spcBef>
                        <a:spcAft>
                          <a:spcPts val="0"/>
                        </a:spcAft>
                        <a:buNone/>
                      </a:pPr>
                      <a:r>
                        <a:rPr lang="en" sz="1000">
                          <a:solidFill>
                            <a:schemeClr val="dk2"/>
                          </a:solidFill>
                          <a:latin typeface="Montserrat"/>
                          <a:ea typeface="Montserrat"/>
                          <a:cs typeface="Montserrat"/>
                          <a:sym typeface="Montserrat"/>
                        </a:rPr>
                        <a:t>Building name</a:t>
                      </a:r>
                      <a:endParaRPr sz="1000">
                        <a:solidFill>
                          <a:schemeClr val="dk2"/>
                        </a:solidFill>
                        <a:latin typeface="Montserrat"/>
                        <a:ea typeface="Montserrat"/>
                        <a:cs typeface="Montserrat"/>
                        <a:sym typeface="Montserrat"/>
                      </a:endParaRPr>
                    </a:p>
                    <a:p>
                      <a:pPr indent="0" lvl="0" marL="0" rtl="0" algn="l">
                        <a:lnSpc>
                          <a:spcPct val="115000"/>
                        </a:lnSpc>
                        <a:spcBef>
                          <a:spcPts val="400"/>
                        </a:spcBef>
                        <a:spcAft>
                          <a:spcPts val="0"/>
                        </a:spcAft>
                        <a:buNone/>
                      </a:pPr>
                      <a:r>
                        <a:rPr lang="en" sz="1000">
                          <a:solidFill>
                            <a:schemeClr val="dk2"/>
                          </a:solidFill>
                          <a:latin typeface="Montserrat"/>
                          <a:ea typeface="Montserrat"/>
                          <a:cs typeface="Montserrat"/>
                          <a:sym typeface="Montserrat"/>
                        </a:rPr>
                        <a:t>Street address</a:t>
                      </a:r>
                      <a:endParaRPr sz="1000">
                        <a:solidFill>
                          <a:schemeClr val="dk2"/>
                        </a:solidFill>
                        <a:latin typeface="Montserrat"/>
                        <a:ea typeface="Montserrat"/>
                        <a:cs typeface="Montserrat"/>
                        <a:sym typeface="Montserrat"/>
                      </a:endParaRPr>
                    </a:p>
                    <a:p>
                      <a:pPr indent="0" lvl="0" marL="0" rtl="0" algn="l">
                        <a:lnSpc>
                          <a:spcPct val="115000"/>
                        </a:lnSpc>
                        <a:spcBef>
                          <a:spcPts val="400"/>
                        </a:spcBef>
                        <a:spcAft>
                          <a:spcPts val="0"/>
                        </a:spcAft>
                        <a:buNone/>
                      </a:pPr>
                      <a:r>
                        <a:rPr lang="en" sz="1000">
                          <a:solidFill>
                            <a:schemeClr val="dk2"/>
                          </a:solidFill>
                          <a:latin typeface="Montserrat"/>
                          <a:ea typeface="Montserrat"/>
                          <a:cs typeface="Montserrat"/>
                          <a:sym typeface="Montserrat"/>
                        </a:rPr>
                        <a:t>City, state, zip</a:t>
                      </a:r>
                      <a:endParaRPr sz="1000">
                        <a:solidFill>
                          <a:schemeClr val="dk2"/>
                        </a:solidFill>
                        <a:latin typeface="Montserrat"/>
                        <a:ea typeface="Montserrat"/>
                        <a:cs typeface="Montserrat"/>
                        <a:sym typeface="Montserrat"/>
                      </a:endParaRPr>
                    </a:p>
                    <a:p>
                      <a:pPr indent="0" lvl="0" marL="0" rtl="0" algn="l">
                        <a:lnSpc>
                          <a:spcPct val="115000"/>
                        </a:lnSpc>
                        <a:spcBef>
                          <a:spcPts val="400"/>
                        </a:spcBef>
                        <a:spcAft>
                          <a:spcPts val="0"/>
                        </a:spcAft>
                        <a:buNone/>
                      </a:pPr>
                      <a:r>
                        <a:rPr lang="en" sz="1000">
                          <a:solidFill>
                            <a:schemeClr val="dk2"/>
                          </a:solidFill>
                          <a:latin typeface="Montserrat"/>
                          <a:ea typeface="Montserrat"/>
                          <a:cs typeface="Montserrat"/>
                          <a:sym typeface="Montserrat"/>
                        </a:rPr>
                        <a:t>Country</a:t>
                      </a:r>
                      <a:endParaRPr sz="1000">
                        <a:solidFill>
                          <a:schemeClr val="dk2"/>
                        </a:solidFill>
                        <a:latin typeface="Montserrat"/>
                        <a:ea typeface="Montserrat"/>
                        <a:cs typeface="Montserrat"/>
                        <a:sym typeface="Montserrat"/>
                      </a:endParaRPr>
                    </a:p>
                    <a:p>
                      <a:pPr indent="0" lvl="0" marL="0" rtl="0" algn="l">
                        <a:lnSpc>
                          <a:spcPct val="115000"/>
                        </a:lnSpc>
                        <a:spcBef>
                          <a:spcPts val="400"/>
                        </a:spcBef>
                        <a:spcAft>
                          <a:spcPts val="0"/>
                        </a:spcAft>
                        <a:buNone/>
                      </a:pPr>
                      <a:r>
                        <a:rPr lang="en" sz="1000">
                          <a:solidFill>
                            <a:schemeClr val="dk2"/>
                          </a:solidFill>
                          <a:latin typeface="Montserrat"/>
                          <a:ea typeface="Montserrat"/>
                          <a:cs typeface="Montserrat"/>
                          <a:sym typeface="Montserrat"/>
                        </a:rPr>
                        <a:t>Market</a:t>
                      </a:r>
                      <a:endParaRPr sz="1000">
                        <a:solidFill>
                          <a:schemeClr val="dk2"/>
                        </a:solidFill>
                        <a:latin typeface="Montserrat"/>
                        <a:ea typeface="Montserrat"/>
                        <a:cs typeface="Montserrat"/>
                        <a:sym typeface="Montserrat"/>
                      </a:endParaRPr>
                    </a:p>
                    <a:p>
                      <a:pPr indent="0" lvl="0" marL="0" rtl="0" algn="l">
                        <a:lnSpc>
                          <a:spcPct val="115000"/>
                        </a:lnSpc>
                        <a:spcBef>
                          <a:spcPts val="400"/>
                        </a:spcBef>
                        <a:spcAft>
                          <a:spcPts val="0"/>
                        </a:spcAft>
                        <a:buNone/>
                      </a:pPr>
                      <a:r>
                        <a:rPr lang="en" sz="1000">
                          <a:solidFill>
                            <a:schemeClr val="dk2"/>
                          </a:solidFill>
                          <a:latin typeface="Montserrat"/>
                          <a:ea typeface="Montserrat"/>
                          <a:cs typeface="Montserrat"/>
                          <a:sym typeface="Montserrat"/>
                        </a:rPr>
                        <a:t>Sub-market</a:t>
                      </a:r>
                      <a:endParaRPr sz="1000">
                        <a:solidFill>
                          <a:schemeClr val="dk2"/>
                        </a:solidFill>
                        <a:latin typeface="Montserrat"/>
                        <a:ea typeface="Montserrat"/>
                        <a:cs typeface="Montserrat"/>
                        <a:sym typeface="Montserrat"/>
                      </a:endParaRPr>
                    </a:p>
                    <a:p>
                      <a:pPr indent="0" lvl="0" marL="0" rtl="0" algn="l">
                        <a:lnSpc>
                          <a:spcPct val="115000"/>
                        </a:lnSpc>
                        <a:spcBef>
                          <a:spcPts val="400"/>
                        </a:spcBef>
                        <a:spcAft>
                          <a:spcPts val="0"/>
                        </a:spcAft>
                        <a:buNone/>
                      </a:pPr>
                      <a:r>
                        <a:rPr lang="en" sz="1000">
                          <a:solidFill>
                            <a:schemeClr val="dk2"/>
                          </a:solidFill>
                          <a:latin typeface="Montserrat"/>
                          <a:ea typeface="Montserrat"/>
                          <a:cs typeface="Montserrat"/>
                          <a:sym typeface="Montserrat"/>
                        </a:rPr>
                        <a:t>Cross-streets</a:t>
                      </a:r>
                      <a:endParaRPr sz="1000">
                        <a:solidFill>
                          <a:schemeClr val="dk2"/>
                        </a:solidFill>
                        <a:latin typeface="Montserrat"/>
                        <a:ea typeface="Montserrat"/>
                        <a:cs typeface="Montserrat"/>
                        <a:sym typeface="Montserrat"/>
                      </a:endParaRPr>
                    </a:p>
                    <a:p>
                      <a:pPr indent="0" lvl="0" marL="0" rtl="0" algn="l">
                        <a:lnSpc>
                          <a:spcPct val="115000"/>
                        </a:lnSpc>
                        <a:spcBef>
                          <a:spcPts val="400"/>
                        </a:spcBef>
                        <a:spcAft>
                          <a:spcPts val="0"/>
                        </a:spcAft>
                        <a:buNone/>
                      </a:pPr>
                      <a:r>
                        <a:rPr lang="en" sz="1000">
                          <a:solidFill>
                            <a:schemeClr val="dk2"/>
                          </a:solidFill>
                          <a:latin typeface="Montserrat"/>
                          <a:ea typeface="Montserrat"/>
                          <a:cs typeface="Montserrat"/>
                          <a:sym typeface="Montserrat"/>
                        </a:rPr>
                        <a:t>Signal intersection</a:t>
                      </a:r>
                      <a:endParaRPr sz="1000">
                        <a:solidFill>
                          <a:schemeClr val="dk2"/>
                        </a:solidFill>
                        <a:latin typeface="Montserrat"/>
                        <a:ea typeface="Montserrat"/>
                        <a:cs typeface="Montserrat"/>
                        <a:sym typeface="Montserrat"/>
                      </a:endParaRPr>
                    </a:p>
                    <a:p>
                      <a:pPr indent="0" lvl="0" marL="0" rtl="0" algn="l">
                        <a:lnSpc>
                          <a:spcPct val="150000"/>
                        </a:lnSpc>
                        <a:spcBef>
                          <a:spcPts val="400"/>
                        </a:spcBef>
                        <a:spcAft>
                          <a:spcPts val="0"/>
                        </a:spcAft>
                        <a:buNone/>
                      </a:pPr>
                      <a:r>
                        <a:t/>
                      </a:r>
                      <a:endParaRPr b="1" sz="1000">
                        <a:solidFill>
                          <a:schemeClr val="dk2"/>
                        </a:solidFill>
                        <a:latin typeface="Montserrat"/>
                        <a:ea typeface="Montserrat"/>
                        <a:cs typeface="Montserrat"/>
                        <a:sym typeface="Montserrat"/>
                      </a:endParaRPr>
                    </a:p>
                    <a:p>
                      <a:pPr indent="0" lvl="0" marL="0" rtl="0" algn="l">
                        <a:lnSpc>
                          <a:spcPct val="115000"/>
                        </a:lnSpc>
                        <a:spcBef>
                          <a:spcPts val="0"/>
                        </a:spcBef>
                        <a:spcAft>
                          <a:spcPts val="0"/>
                        </a:spcAft>
                        <a:buNone/>
                      </a:pPr>
                      <a:r>
                        <a:rPr b="1" lang="en" sz="1000">
                          <a:solidFill>
                            <a:schemeClr val="accent1"/>
                          </a:solidFill>
                          <a:latin typeface="Montserrat"/>
                          <a:ea typeface="Montserrat"/>
                          <a:cs typeface="Montserrat"/>
                          <a:sym typeface="Montserrat"/>
                        </a:rPr>
                        <a:t>BUILDING INFORMATION</a:t>
                      </a:r>
                      <a:endParaRPr b="1" sz="1000">
                        <a:solidFill>
                          <a:schemeClr val="accent1"/>
                        </a:solidFill>
                        <a:latin typeface="Montserrat"/>
                        <a:ea typeface="Montserrat"/>
                        <a:cs typeface="Montserrat"/>
                        <a:sym typeface="Montserrat"/>
                      </a:endParaRPr>
                    </a:p>
                    <a:p>
                      <a:pPr indent="0" lvl="0" marL="0" rtl="0" algn="l">
                        <a:lnSpc>
                          <a:spcPct val="115000"/>
                        </a:lnSpc>
                        <a:spcBef>
                          <a:spcPts val="1000"/>
                        </a:spcBef>
                        <a:spcAft>
                          <a:spcPts val="0"/>
                        </a:spcAft>
                        <a:buNone/>
                      </a:pPr>
                      <a:r>
                        <a:rPr lang="en" sz="1000">
                          <a:solidFill>
                            <a:schemeClr val="dk2"/>
                          </a:solidFill>
                          <a:latin typeface="Montserrat"/>
                          <a:ea typeface="Montserrat"/>
                          <a:cs typeface="Montserrat"/>
                          <a:sym typeface="Montserrat"/>
                        </a:rPr>
                        <a:t>Building class</a:t>
                      </a:r>
                      <a:endParaRPr sz="1000">
                        <a:solidFill>
                          <a:schemeClr val="dk2"/>
                        </a:solidFill>
                        <a:latin typeface="Montserrat"/>
                        <a:ea typeface="Montserrat"/>
                        <a:cs typeface="Montserrat"/>
                        <a:sym typeface="Montserrat"/>
                      </a:endParaRPr>
                    </a:p>
                    <a:p>
                      <a:pPr indent="0" lvl="0" marL="0" rtl="0" algn="l">
                        <a:lnSpc>
                          <a:spcPct val="115000"/>
                        </a:lnSpc>
                        <a:spcBef>
                          <a:spcPts val="400"/>
                        </a:spcBef>
                        <a:spcAft>
                          <a:spcPts val="0"/>
                        </a:spcAft>
                        <a:buNone/>
                      </a:pPr>
                      <a:r>
                        <a:rPr lang="en" sz="1000">
                          <a:solidFill>
                            <a:schemeClr val="dk2"/>
                          </a:solidFill>
                          <a:latin typeface="Montserrat"/>
                          <a:ea typeface="Montserrat"/>
                          <a:cs typeface="Montserrat"/>
                          <a:sym typeface="Montserrat"/>
                        </a:rPr>
                        <a:t>Occupancy %</a:t>
                      </a:r>
                      <a:endParaRPr sz="1000">
                        <a:solidFill>
                          <a:schemeClr val="dk2"/>
                        </a:solidFill>
                        <a:latin typeface="Montserrat"/>
                        <a:ea typeface="Montserrat"/>
                        <a:cs typeface="Montserrat"/>
                        <a:sym typeface="Montserrat"/>
                      </a:endParaRPr>
                    </a:p>
                    <a:p>
                      <a:pPr indent="0" lvl="0" marL="0" rtl="0" algn="l">
                        <a:lnSpc>
                          <a:spcPct val="115000"/>
                        </a:lnSpc>
                        <a:spcBef>
                          <a:spcPts val="400"/>
                        </a:spcBef>
                        <a:spcAft>
                          <a:spcPts val="0"/>
                        </a:spcAft>
                        <a:buNone/>
                      </a:pPr>
                      <a:r>
                        <a:rPr lang="en" sz="1000">
                          <a:solidFill>
                            <a:schemeClr val="dk2"/>
                          </a:solidFill>
                          <a:latin typeface="Montserrat"/>
                          <a:ea typeface="Montserrat"/>
                          <a:cs typeface="Montserrat"/>
                          <a:sym typeface="Montserrat"/>
                        </a:rPr>
                        <a:t>Tenancy</a:t>
                      </a:r>
                      <a:endParaRPr sz="1000">
                        <a:solidFill>
                          <a:schemeClr val="dk2"/>
                        </a:solidFill>
                        <a:latin typeface="Montserrat"/>
                        <a:ea typeface="Montserrat"/>
                        <a:cs typeface="Montserrat"/>
                        <a:sym typeface="Montserrat"/>
                      </a:endParaRPr>
                    </a:p>
                    <a:p>
                      <a:pPr indent="0" lvl="0" marL="0" rtl="0" algn="l">
                        <a:lnSpc>
                          <a:spcPct val="115000"/>
                        </a:lnSpc>
                        <a:spcBef>
                          <a:spcPts val="400"/>
                        </a:spcBef>
                        <a:spcAft>
                          <a:spcPts val="0"/>
                        </a:spcAft>
                        <a:buNone/>
                      </a:pPr>
                      <a:r>
                        <a:rPr lang="en" sz="1000">
                          <a:solidFill>
                            <a:schemeClr val="dk2"/>
                          </a:solidFill>
                          <a:latin typeface="Montserrat"/>
                          <a:ea typeface="Montserrat"/>
                          <a:cs typeface="Montserrat"/>
                          <a:sym typeface="Montserrat"/>
                        </a:rPr>
                        <a:t>Number of floors</a:t>
                      </a:r>
                      <a:endParaRPr sz="1000">
                        <a:solidFill>
                          <a:schemeClr val="dk2"/>
                        </a:solidFill>
                        <a:latin typeface="Montserrat"/>
                        <a:ea typeface="Montserrat"/>
                        <a:cs typeface="Montserrat"/>
                        <a:sym typeface="Montserrat"/>
                      </a:endParaRPr>
                    </a:p>
                    <a:p>
                      <a:pPr indent="0" lvl="0" marL="0" rtl="0" algn="l">
                        <a:lnSpc>
                          <a:spcPct val="115000"/>
                        </a:lnSpc>
                        <a:spcBef>
                          <a:spcPts val="400"/>
                        </a:spcBef>
                        <a:spcAft>
                          <a:spcPts val="0"/>
                        </a:spcAft>
                        <a:buNone/>
                      </a:pPr>
                      <a:r>
                        <a:rPr lang="en" sz="1000">
                          <a:solidFill>
                            <a:schemeClr val="dk2"/>
                          </a:solidFill>
                          <a:latin typeface="Montserrat"/>
                          <a:ea typeface="Montserrat"/>
                          <a:cs typeface="Montserrat"/>
                          <a:sym typeface="Montserrat"/>
                        </a:rPr>
                        <a:t>Average floor size</a:t>
                      </a:r>
                      <a:endParaRPr sz="1000">
                        <a:solidFill>
                          <a:schemeClr val="dk2"/>
                        </a:solidFill>
                        <a:latin typeface="Montserrat"/>
                        <a:ea typeface="Montserrat"/>
                        <a:cs typeface="Montserrat"/>
                        <a:sym typeface="Montserrat"/>
                      </a:endParaRPr>
                    </a:p>
                    <a:p>
                      <a:pPr indent="0" lvl="0" marL="0" rtl="0" algn="l">
                        <a:lnSpc>
                          <a:spcPct val="115000"/>
                        </a:lnSpc>
                        <a:spcBef>
                          <a:spcPts val="400"/>
                        </a:spcBef>
                        <a:spcAft>
                          <a:spcPts val="0"/>
                        </a:spcAft>
                        <a:buNone/>
                      </a:pPr>
                      <a:r>
                        <a:rPr lang="en" sz="1000">
                          <a:solidFill>
                            <a:schemeClr val="dk2"/>
                          </a:solidFill>
                          <a:latin typeface="Montserrat"/>
                          <a:ea typeface="Montserrat"/>
                          <a:cs typeface="Montserrat"/>
                          <a:sym typeface="Montserrat"/>
                        </a:rPr>
                        <a:t>Year built</a:t>
                      </a:r>
                      <a:endParaRPr sz="1000">
                        <a:solidFill>
                          <a:schemeClr val="dk2"/>
                        </a:solidFill>
                        <a:latin typeface="Montserrat"/>
                        <a:ea typeface="Montserrat"/>
                        <a:cs typeface="Montserrat"/>
                        <a:sym typeface="Montserrat"/>
                      </a:endParaRPr>
                    </a:p>
                    <a:p>
                      <a:pPr indent="0" lvl="0" marL="0" rtl="0" algn="l">
                        <a:lnSpc>
                          <a:spcPct val="115000"/>
                        </a:lnSpc>
                        <a:spcBef>
                          <a:spcPts val="400"/>
                        </a:spcBef>
                        <a:spcAft>
                          <a:spcPts val="0"/>
                        </a:spcAft>
                        <a:buNone/>
                      </a:pPr>
                      <a:r>
                        <a:rPr lang="en" sz="1000">
                          <a:solidFill>
                            <a:schemeClr val="dk2"/>
                          </a:solidFill>
                          <a:latin typeface="Montserrat"/>
                          <a:ea typeface="Montserrat"/>
                          <a:cs typeface="Montserrat"/>
                          <a:sym typeface="Montserrat"/>
                        </a:rPr>
                        <a:t>Year last renovated</a:t>
                      </a:r>
                      <a:endParaRPr sz="1000">
                        <a:solidFill>
                          <a:schemeClr val="dk2"/>
                        </a:solidFill>
                        <a:latin typeface="Montserrat"/>
                        <a:ea typeface="Montserrat"/>
                        <a:cs typeface="Montserrat"/>
                        <a:sym typeface="Montserrat"/>
                      </a:endParaRPr>
                    </a:p>
                    <a:p>
                      <a:pPr indent="0" lvl="0" marL="0" rtl="0" algn="l">
                        <a:lnSpc>
                          <a:spcPct val="115000"/>
                        </a:lnSpc>
                        <a:spcBef>
                          <a:spcPts val="400"/>
                        </a:spcBef>
                        <a:spcAft>
                          <a:spcPts val="0"/>
                        </a:spcAft>
                        <a:buNone/>
                      </a:pPr>
                      <a:r>
                        <a:rPr lang="en" sz="1000">
                          <a:solidFill>
                            <a:schemeClr val="dk2"/>
                          </a:solidFill>
                          <a:latin typeface="Montserrat"/>
                          <a:ea typeface="Montserrat"/>
                          <a:cs typeface="Montserrat"/>
                          <a:sym typeface="Montserrat"/>
                        </a:rPr>
                        <a:t>Gross leasable area</a:t>
                      </a:r>
                      <a:endParaRPr sz="1000">
                        <a:solidFill>
                          <a:schemeClr val="dk2"/>
                        </a:solidFill>
                        <a:latin typeface="Montserrat"/>
                        <a:ea typeface="Montserrat"/>
                        <a:cs typeface="Montserrat"/>
                        <a:sym typeface="Montserrat"/>
                      </a:endParaRPr>
                    </a:p>
                    <a:p>
                      <a:pPr indent="0" lvl="0" marL="0" rtl="0" algn="l">
                        <a:lnSpc>
                          <a:spcPct val="115000"/>
                        </a:lnSpc>
                        <a:spcBef>
                          <a:spcPts val="400"/>
                        </a:spcBef>
                        <a:spcAft>
                          <a:spcPts val="0"/>
                        </a:spcAft>
                        <a:buNone/>
                      </a:pPr>
                      <a:r>
                        <a:rPr lang="en" sz="1000">
                          <a:solidFill>
                            <a:schemeClr val="dk2"/>
                          </a:solidFill>
                          <a:latin typeface="Montserrat"/>
                          <a:ea typeface="Montserrat"/>
                          <a:cs typeface="Montserrat"/>
                          <a:sym typeface="Montserrat"/>
                        </a:rPr>
                        <a:t>Construction status</a:t>
                      </a:r>
                      <a:endParaRPr sz="1000">
                        <a:solidFill>
                          <a:schemeClr val="dk2"/>
                        </a:solidFill>
                        <a:latin typeface="Montserrat"/>
                        <a:ea typeface="Montserrat"/>
                        <a:cs typeface="Montserrat"/>
                        <a:sym typeface="Montserrat"/>
                      </a:endParaRPr>
                    </a:p>
                    <a:p>
                      <a:pPr indent="0" lvl="0" marL="0" rtl="0" algn="l">
                        <a:lnSpc>
                          <a:spcPct val="115000"/>
                        </a:lnSpc>
                        <a:spcBef>
                          <a:spcPts val="400"/>
                        </a:spcBef>
                        <a:spcAft>
                          <a:spcPts val="0"/>
                        </a:spcAft>
                        <a:buNone/>
                      </a:pPr>
                      <a:r>
                        <a:rPr lang="en" sz="1000">
                          <a:solidFill>
                            <a:schemeClr val="dk2"/>
                          </a:solidFill>
                          <a:latin typeface="Montserrat"/>
                          <a:ea typeface="Montserrat"/>
                          <a:cs typeface="Montserrat"/>
                          <a:sym typeface="Montserrat"/>
                        </a:rPr>
                        <a:t>Framing</a:t>
                      </a:r>
                      <a:endParaRPr sz="1000">
                        <a:solidFill>
                          <a:schemeClr val="dk2"/>
                        </a:solidFill>
                        <a:latin typeface="Montserrat"/>
                        <a:ea typeface="Montserrat"/>
                        <a:cs typeface="Montserrat"/>
                        <a:sym typeface="Montserrat"/>
                      </a:endParaRPr>
                    </a:p>
                    <a:p>
                      <a:pPr indent="0" lvl="0" marL="0" rtl="0" algn="l">
                        <a:lnSpc>
                          <a:spcPct val="115000"/>
                        </a:lnSpc>
                        <a:spcBef>
                          <a:spcPts val="400"/>
                        </a:spcBef>
                        <a:spcAft>
                          <a:spcPts val="0"/>
                        </a:spcAft>
                        <a:buNone/>
                      </a:pPr>
                      <a:r>
                        <a:rPr lang="en" sz="1000">
                          <a:solidFill>
                            <a:schemeClr val="dk2"/>
                          </a:solidFill>
                          <a:latin typeface="Montserrat"/>
                          <a:ea typeface="Montserrat"/>
                          <a:cs typeface="Montserrat"/>
                          <a:sym typeface="Montserrat"/>
                        </a:rPr>
                        <a:t>Roof</a:t>
                      </a:r>
                      <a:endParaRPr sz="1000">
                        <a:solidFill>
                          <a:schemeClr val="dk2"/>
                        </a:solidFill>
                        <a:latin typeface="Montserrat"/>
                        <a:ea typeface="Montserrat"/>
                        <a:cs typeface="Montserrat"/>
                        <a:sym typeface="Montserrat"/>
                      </a:endParaRPr>
                    </a:p>
                    <a:p>
                      <a:pPr indent="0" lvl="0" marL="0" rtl="0" algn="l">
                        <a:lnSpc>
                          <a:spcPct val="115000"/>
                        </a:lnSpc>
                        <a:spcBef>
                          <a:spcPts val="400"/>
                        </a:spcBef>
                        <a:spcAft>
                          <a:spcPts val="0"/>
                        </a:spcAft>
                        <a:buNone/>
                      </a:pPr>
                      <a:r>
                        <a:rPr lang="en" sz="1000">
                          <a:solidFill>
                            <a:schemeClr val="dk2"/>
                          </a:solidFill>
                          <a:latin typeface="Montserrat"/>
                          <a:ea typeface="Montserrat"/>
                          <a:cs typeface="Montserrat"/>
                          <a:sym typeface="Montserrat"/>
                        </a:rPr>
                        <a:t>Free standing</a:t>
                      </a:r>
                      <a:endParaRPr sz="1000">
                        <a:solidFill>
                          <a:schemeClr val="dk2"/>
                        </a:solidFill>
                        <a:latin typeface="Montserrat"/>
                        <a:ea typeface="Montserrat"/>
                        <a:cs typeface="Montserrat"/>
                        <a:sym typeface="Montserrat"/>
                      </a:endParaRPr>
                    </a:p>
                    <a:p>
                      <a:pPr indent="0" lvl="0" marL="0" rtl="0" algn="l">
                        <a:lnSpc>
                          <a:spcPct val="150000"/>
                        </a:lnSpc>
                        <a:spcBef>
                          <a:spcPts val="400"/>
                        </a:spcBef>
                        <a:spcAft>
                          <a:spcPts val="0"/>
                        </a:spcAft>
                        <a:buNone/>
                      </a:pPr>
                      <a:r>
                        <a:t/>
                      </a:r>
                      <a:endParaRPr sz="1000">
                        <a:solidFill>
                          <a:schemeClr val="dk2"/>
                        </a:solidFill>
                        <a:latin typeface="Montserrat"/>
                        <a:ea typeface="Montserrat"/>
                        <a:cs typeface="Montserrat"/>
                        <a:sym typeface="Montserrat"/>
                      </a:endParaRPr>
                    </a:p>
                  </a:txBody>
                  <a:tcPr marT="91425" marB="91425"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c>
                  <a:txBody>
                    <a:bodyPr/>
                    <a:lstStyle/>
                    <a:p>
                      <a:pPr indent="0" lvl="0" marL="0" rtl="0" algn="l">
                        <a:lnSpc>
                          <a:spcPct val="115000"/>
                        </a:lnSpc>
                        <a:spcBef>
                          <a:spcPts val="0"/>
                        </a:spcBef>
                        <a:spcAft>
                          <a:spcPts val="0"/>
                        </a:spcAft>
                        <a:buNone/>
                      </a:pPr>
                      <a:r>
                        <a:t/>
                      </a:r>
                      <a:endParaRPr b="1" sz="1000">
                        <a:solidFill>
                          <a:schemeClr val="dk2"/>
                        </a:solidFill>
                        <a:latin typeface="Montserrat"/>
                        <a:ea typeface="Montserrat"/>
                        <a:cs typeface="Montserrat"/>
                        <a:sym typeface="Montserrat"/>
                      </a:endParaRPr>
                    </a:p>
                    <a:p>
                      <a:pPr indent="0" lvl="0" marL="114300" rtl="0" algn="r">
                        <a:lnSpc>
                          <a:spcPct val="115000"/>
                        </a:lnSpc>
                        <a:spcBef>
                          <a:spcPts val="1000"/>
                        </a:spcBef>
                        <a:spcAft>
                          <a:spcPts val="0"/>
                        </a:spcAft>
                        <a:buNone/>
                      </a:pPr>
                      <a:r>
                        <a:rPr lang="en" sz="1000">
                          <a:solidFill>
                            <a:schemeClr val="dk2"/>
                          </a:solidFill>
                          <a:latin typeface="Montserrat"/>
                          <a:ea typeface="Montserrat"/>
                          <a:cs typeface="Montserrat"/>
                          <a:sym typeface="Montserrat"/>
                        </a:rPr>
                        <a:t>The Mobi Building</a:t>
                      </a:r>
                      <a:endParaRPr sz="1000">
                        <a:solidFill>
                          <a:schemeClr val="dk2"/>
                        </a:solidFill>
                        <a:latin typeface="Montserrat"/>
                        <a:ea typeface="Montserrat"/>
                        <a:cs typeface="Montserrat"/>
                        <a:sym typeface="Montserrat"/>
                      </a:endParaRPr>
                    </a:p>
                    <a:p>
                      <a:pPr indent="0" lvl="0" marL="114300" rtl="0" algn="r">
                        <a:lnSpc>
                          <a:spcPct val="115000"/>
                        </a:lnSpc>
                        <a:spcBef>
                          <a:spcPts val="400"/>
                        </a:spcBef>
                        <a:spcAft>
                          <a:spcPts val="0"/>
                        </a:spcAft>
                        <a:buNone/>
                      </a:pPr>
                      <a:r>
                        <a:rPr lang="en" sz="1000">
                          <a:solidFill>
                            <a:schemeClr val="dk2"/>
                          </a:solidFill>
                          <a:latin typeface="Montserrat"/>
                          <a:ea typeface="Montserrat"/>
                          <a:cs typeface="Montserrat"/>
                          <a:sym typeface="Montserrat"/>
                        </a:rPr>
                        <a:t>64 S Park Street</a:t>
                      </a:r>
                      <a:endParaRPr sz="1000">
                        <a:solidFill>
                          <a:schemeClr val="dk2"/>
                        </a:solidFill>
                        <a:latin typeface="Montserrat"/>
                        <a:ea typeface="Montserrat"/>
                        <a:cs typeface="Montserrat"/>
                        <a:sym typeface="Montserrat"/>
                      </a:endParaRPr>
                    </a:p>
                    <a:p>
                      <a:pPr indent="0" lvl="0" marL="114300" rtl="0" algn="r">
                        <a:lnSpc>
                          <a:spcPct val="115000"/>
                        </a:lnSpc>
                        <a:spcBef>
                          <a:spcPts val="400"/>
                        </a:spcBef>
                        <a:spcAft>
                          <a:spcPts val="0"/>
                        </a:spcAft>
                        <a:buNone/>
                      </a:pPr>
                      <a:r>
                        <a:rPr lang="en" sz="1000">
                          <a:solidFill>
                            <a:schemeClr val="dk2"/>
                          </a:solidFill>
                          <a:latin typeface="Montserrat"/>
                          <a:ea typeface="Montserrat"/>
                          <a:cs typeface="Montserrat"/>
                          <a:sym typeface="Montserrat"/>
                        </a:rPr>
                        <a:t>San Francisco, CA 94107</a:t>
                      </a:r>
                      <a:endParaRPr sz="1000">
                        <a:solidFill>
                          <a:schemeClr val="dk2"/>
                        </a:solidFill>
                        <a:latin typeface="Montserrat"/>
                        <a:ea typeface="Montserrat"/>
                        <a:cs typeface="Montserrat"/>
                        <a:sym typeface="Montserrat"/>
                      </a:endParaRPr>
                    </a:p>
                    <a:p>
                      <a:pPr indent="0" lvl="0" marL="114300" rtl="0" algn="r">
                        <a:lnSpc>
                          <a:spcPct val="115000"/>
                        </a:lnSpc>
                        <a:spcBef>
                          <a:spcPts val="400"/>
                        </a:spcBef>
                        <a:spcAft>
                          <a:spcPts val="0"/>
                        </a:spcAft>
                        <a:buNone/>
                      </a:pPr>
                      <a:r>
                        <a:rPr lang="en" sz="1000">
                          <a:solidFill>
                            <a:schemeClr val="dk2"/>
                          </a:solidFill>
                          <a:latin typeface="Montserrat"/>
                          <a:ea typeface="Montserrat"/>
                          <a:cs typeface="Montserrat"/>
                          <a:sym typeface="Montserrat"/>
                        </a:rPr>
                        <a:t>San Francisco</a:t>
                      </a:r>
                      <a:endParaRPr sz="1000">
                        <a:solidFill>
                          <a:schemeClr val="dk2"/>
                        </a:solidFill>
                        <a:latin typeface="Montserrat"/>
                        <a:ea typeface="Montserrat"/>
                        <a:cs typeface="Montserrat"/>
                        <a:sym typeface="Montserrat"/>
                      </a:endParaRPr>
                    </a:p>
                    <a:p>
                      <a:pPr indent="0" lvl="0" marL="114300" rtl="0" algn="r">
                        <a:lnSpc>
                          <a:spcPct val="115000"/>
                        </a:lnSpc>
                        <a:spcBef>
                          <a:spcPts val="400"/>
                        </a:spcBef>
                        <a:spcAft>
                          <a:spcPts val="0"/>
                        </a:spcAft>
                        <a:buNone/>
                      </a:pPr>
                      <a:r>
                        <a:rPr lang="en" sz="1000">
                          <a:solidFill>
                            <a:schemeClr val="dk2"/>
                          </a:solidFill>
                          <a:latin typeface="Montserrat"/>
                          <a:ea typeface="Montserrat"/>
                          <a:cs typeface="Montserrat"/>
                          <a:sym typeface="Montserrat"/>
                        </a:rPr>
                        <a:t>San Francisco Metro</a:t>
                      </a:r>
                      <a:endParaRPr sz="1000">
                        <a:solidFill>
                          <a:schemeClr val="dk2"/>
                        </a:solidFill>
                        <a:latin typeface="Montserrat"/>
                        <a:ea typeface="Montserrat"/>
                        <a:cs typeface="Montserrat"/>
                        <a:sym typeface="Montserrat"/>
                      </a:endParaRPr>
                    </a:p>
                    <a:p>
                      <a:pPr indent="0" lvl="0" marL="114300" rtl="0" algn="r">
                        <a:lnSpc>
                          <a:spcPct val="115000"/>
                        </a:lnSpc>
                        <a:spcBef>
                          <a:spcPts val="400"/>
                        </a:spcBef>
                        <a:spcAft>
                          <a:spcPts val="0"/>
                        </a:spcAft>
                        <a:buNone/>
                      </a:pPr>
                      <a:r>
                        <a:rPr lang="en" sz="1000">
                          <a:solidFill>
                            <a:schemeClr val="dk2"/>
                          </a:solidFill>
                          <a:latin typeface="Montserrat"/>
                          <a:ea typeface="Montserrat"/>
                          <a:cs typeface="Montserrat"/>
                          <a:sym typeface="Montserrat"/>
                        </a:rPr>
                        <a:t>Silicon Valley</a:t>
                      </a:r>
                      <a:endParaRPr sz="1000">
                        <a:solidFill>
                          <a:schemeClr val="dk2"/>
                        </a:solidFill>
                        <a:latin typeface="Montserrat"/>
                        <a:ea typeface="Montserrat"/>
                        <a:cs typeface="Montserrat"/>
                        <a:sym typeface="Montserrat"/>
                      </a:endParaRPr>
                    </a:p>
                    <a:p>
                      <a:pPr indent="0" lvl="0" marL="114300" rtl="0" algn="r">
                        <a:lnSpc>
                          <a:spcPct val="115000"/>
                        </a:lnSpc>
                        <a:spcBef>
                          <a:spcPts val="400"/>
                        </a:spcBef>
                        <a:spcAft>
                          <a:spcPts val="0"/>
                        </a:spcAft>
                        <a:buNone/>
                      </a:pPr>
                      <a:r>
                        <a:rPr lang="en" sz="1000">
                          <a:solidFill>
                            <a:schemeClr val="dk2"/>
                          </a:solidFill>
                          <a:latin typeface="Montserrat"/>
                          <a:ea typeface="Montserrat"/>
                          <a:cs typeface="Montserrat"/>
                          <a:sym typeface="Montserrat"/>
                        </a:rPr>
                        <a:t>Liberty &amp; Cadwalader</a:t>
                      </a:r>
                      <a:endParaRPr sz="1000">
                        <a:solidFill>
                          <a:schemeClr val="dk2"/>
                        </a:solidFill>
                        <a:latin typeface="Montserrat"/>
                        <a:ea typeface="Montserrat"/>
                        <a:cs typeface="Montserrat"/>
                        <a:sym typeface="Montserrat"/>
                      </a:endParaRPr>
                    </a:p>
                    <a:p>
                      <a:pPr indent="0" lvl="0" marL="114300" rtl="0" algn="r">
                        <a:lnSpc>
                          <a:spcPct val="115000"/>
                        </a:lnSpc>
                        <a:spcBef>
                          <a:spcPts val="400"/>
                        </a:spcBef>
                        <a:spcAft>
                          <a:spcPts val="0"/>
                        </a:spcAft>
                        <a:buNone/>
                      </a:pPr>
                      <a:r>
                        <a:rPr lang="en" sz="1000">
                          <a:solidFill>
                            <a:schemeClr val="dk2"/>
                          </a:solidFill>
                          <a:latin typeface="Montserrat"/>
                          <a:ea typeface="Montserrat"/>
                          <a:cs typeface="Montserrat"/>
                          <a:sym typeface="Montserrat"/>
                        </a:rPr>
                        <a:t>No</a:t>
                      </a:r>
                      <a:endParaRPr sz="1000">
                        <a:solidFill>
                          <a:schemeClr val="dk2"/>
                        </a:solidFill>
                        <a:latin typeface="Montserrat"/>
                        <a:ea typeface="Montserrat"/>
                        <a:cs typeface="Montserrat"/>
                        <a:sym typeface="Montserrat"/>
                      </a:endParaRPr>
                    </a:p>
                    <a:p>
                      <a:pPr indent="0" lvl="0" marL="114300" rtl="0" algn="r">
                        <a:lnSpc>
                          <a:spcPct val="150000"/>
                        </a:lnSpc>
                        <a:spcBef>
                          <a:spcPts val="400"/>
                        </a:spcBef>
                        <a:spcAft>
                          <a:spcPts val="0"/>
                        </a:spcAft>
                        <a:buNone/>
                      </a:pPr>
                      <a:r>
                        <a:t/>
                      </a:r>
                      <a:endParaRPr sz="1000">
                        <a:solidFill>
                          <a:schemeClr val="dk2"/>
                        </a:solidFill>
                        <a:latin typeface="Montserrat"/>
                        <a:ea typeface="Montserrat"/>
                        <a:cs typeface="Montserrat"/>
                        <a:sym typeface="Montserrat"/>
                      </a:endParaRPr>
                    </a:p>
                    <a:p>
                      <a:pPr indent="0" lvl="0" marL="0" rtl="0" algn="l">
                        <a:lnSpc>
                          <a:spcPct val="115000"/>
                        </a:lnSpc>
                        <a:spcBef>
                          <a:spcPts val="0"/>
                        </a:spcBef>
                        <a:spcAft>
                          <a:spcPts val="0"/>
                        </a:spcAft>
                        <a:buNone/>
                      </a:pPr>
                      <a:r>
                        <a:t/>
                      </a:r>
                      <a:endParaRPr sz="1000">
                        <a:solidFill>
                          <a:schemeClr val="dk2"/>
                        </a:solidFill>
                        <a:latin typeface="Montserrat"/>
                        <a:ea typeface="Montserrat"/>
                        <a:cs typeface="Montserrat"/>
                        <a:sym typeface="Montserrat"/>
                      </a:endParaRPr>
                    </a:p>
                    <a:p>
                      <a:pPr indent="0" lvl="0" marL="114300" rtl="0" algn="r">
                        <a:lnSpc>
                          <a:spcPct val="115000"/>
                        </a:lnSpc>
                        <a:spcBef>
                          <a:spcPts val="1000"/>
                        </a:spcBef>
                        <a:spcAft>
                          <a:spcPts val="0"/>
                        </a:spcAft>
                        <a:buNone/>
                      </a:pPr>
                      <a:r>
                        <a:rPr lang="en" sz="1000">
                          <a:solidFill>
                            <a:schemeClr val="dk2"/>
                          </a:solidFill>
                          <a:latin typeface="Montserrat"/>
                          <a:ea typeface="Montserrat"/>
                          <a:cs typeface="Montserrat"/>
                          <a:sym typeface="Montserrat"/>
                        </a:rPr>
                        <a:t>A</a:t>
                      </a:r>
                      <a:endParaRPr sz="1000">
                        <a:solidFill>
                          <a:schemeClr val="dk2"/>
                        </a:solidFill>
                        <a:latin typeface="Montserrat"/>
                        <a:ea typeface="Montserrat"/>
                        <a:cs typeface="Montserrat"/>
                        <a:sym typeface="Montserrat"/>
                      </a:endParaRPr>
                    </a:p>
                    <a:p>
                      <a:pPr indent="0" lvl="0" marL="114300" rtl="0" algn="r">
                        <a:lnSpc>
                          <a:spcPct val="115000"/>
                        </a:lnSpc>
                        <a:spcBef>
                          <a:spcPts val="400"/>
                        </a:spcBef>
                        <a:spcAft>
                          <a:spcPts val="0"/>
                        </a:spcAft>
                        <a:buNone/>
                      </a:pPr>
                      <a:r>
                        <a:rPr lang="en" sz="1000">
                          <a:solidFill>
                            <a:schemeClr val="dk2"/>
                          </a:solidFill>
                          <a:latin typeface="Montserrat"/>
                          <a:ea typeface="Montserrat"/>
                          <a:cs typeface="Montserrat"/>
                          <a:sym typeface="Montserrat"/>
                        </a:rPr>
                        <a:t>100%</a:t>
                      </a:r>
                      <a:endParaRPr sz="1000">
                        <a:solidFill>
                          <a:schemeClr val="dk2"/>
                        </a:solidFill>
                        <a:latin typeface="Montserrat"/>
                        <a:ea typeface="Montserrat"/>
                        <a:cs typeface="Montserrat"/>
                        <a:sym typeface="Montserrat"/>
                      </a:endParaRPr>
                    </a:p>
                    <a:p>
                      <a:pPr indent="0" lvl="0" marL="114300" rtl="0" algn="r">
                        <a:lnSpc>
                          <a:spcPct val="115000"/>
                        </a:lnSpc>
                        <a:spcBef>
                          <a:spcPts val="400"/>
                        </a:spcBef>
                        <a:spcAft>
                          <a:spcPts val="0"/>
                        </a:spcAft>
                        <a:buNone/>
                      </a:pPr>
                      <a:r>
                        <a:rPr lang="en" sz="1000">
                          <a:solidFill>
                            <a:schemeClr val="dk2"/>
                          </a:solidFill>
                          <a:latin typeface="Montserrat"/>
                          <a:ea typeface="Montserrat"/>
                          <a:cs typeface="Montserrat"/>
                          <a:sym typeface="Montserrat"/>
                        </a:rPr>
                        <a:t>Multiple</a:t>
                      </a:r>
                      <a:endParaRPr sz="1000">
                        <a:solidFill>
                          <a:schemeClr val="dk2"/>
                        </a:solidFill>
                        <a:latin typeface="Montserrat"/>
                        <a:ea typeface="Montserrat"/>
                        <a:cs typeface="Montserrat"/>
                        <a:sym typeface="Montserrat"/>
                      </a:endParaRPr>
                    </a:p>
                    <a:p>
                      <a:pPr indent="0" lvl="0" marL="114300" rtl="0" algn="r">
                        <a:lnSpc>
                          <a:spcPct val="115000"/>
                        </a:lnSpc>
                        <a:spcBef>
                          <a:spcPts val="400"/>
                        </a:spcBef>
                        <a:spcAft>
                          <a:spcPts val="0"/>
                        </a:spcAft>
                        <a:buNone/>
                      </a:pPr>
                      <a:r>
                        <a:rPr lang="en" sz="1000">
                          <a:solidFill>
                            <a:schemeClr val="dk2"/>
                          </a:solidFill>
                          <a:latin typeface="Montserrat"/>
                          <a:ea typeface="Montserrat"/>
                          <a:cs typeface="Montserrat"/>
                          <a:sym typeface="Montserrat"/>
                        </a:rPr>
                        <a:t>12</a:t>
                      </a:r>
                      <a:endParaRPr sz="1000">
                        <a:solidFill>
                          <a:schemeClr val="dk2"/>
                        </a:solidFill>
                        <a:latin typeface="Montserrat"/>
                        <a:ea typeface="Montserrat"/>
                        <a:cs typeface="Montserrat"/>
                        <a:sym typeface="Montserrat"/>
                      </a:endParaRPr>
                    </a:p>
                    <a:p>
                      <a:pPr indent="0" lvl="0" marL="114300" rtl="0" algn="r">
                        <a:lnSpc>
                          <a:spcPct val="115000"/>
                        </a:lnSpc>
                        <a:spcBef>
                          <a:spcPts val="400"/>
                        </a:spcBef>
                        <a:spcAft>
                          <a:spcPts val="0"/>
                        </a:spcAft>
                        <a:buNone/>
                      </a:pPr>
                      <a:r>
                        <a:rPr lang="en" sz="1000">
                          <a:solidFill>
                            <a:schemeClr val="dk2"/>
                          </a:solidFill>
                          <a:latin typeface="Montserrat"/>
                          <a:ea typeface="Montserrat"/>
                          <a:cs typeface="Montserrat"/>
                          <a:sym typeface="Montserrat"/>
                        </a:rPr>
                        <a:t>40,000 SF</a:t>
                      </a:r>
                      <a:endParaRPr sz="1000">
                        <a:solidFill>
                          <a:schemeClr val="dk2"/>
                        </a:solidFill>
                        <a:latin typeface="Montserrat"/>
                        <a:ea typeface="Montserrat"/>
                        <a:cs typeface="Montserrat"/>
                        <a:sym typeface="Montserrat"/>
                      </a:endParaRPr>
                    </a:p>
                    <a:p>
                      <a:pPr indent="0" lvl="0" marL="114300" rtl="0" algn="r">
                        <a:lnSpc>
                          <a:spcPct val="115000"/>
                        </a:lnSpc>
                        <a:spcBef>
                          <a:spcPts val="400"/>
                        </a:spcBef>
                        <a:spcAft>
                          <a:spcPts val="0"/>
                        </a:spcAft>
                        <a:buNone/>
                      </a:pPr>
                      <a:r>
                        <a:rPr lang="en" sz="1000">
                          <a:solidFill>
                            <a:schemeClr val="dk2"/>
                          </a:solidFill>
                          <a:latin typeface="Montserrat"/>
                          <a:ea typeface="Montserrat"/>
                          <a:cs typeface="Montserrat"/>
                          <a:sym typeface="Montserrat"/>
                        </a:rPr>
                        <a:t>2006</a:t>
                      </a:r>
                      <a:endParaRPr sz="1000">
                        <a:solidFill>
                          <a:schemeClr val="dk2"/>
                        </a:solidFill>
                        <a:latin typeface="Montserrat"/>
                        <a:ea typeface="Montserrat"/>
                        <a:cs typeface="Montserrat"/>
                        <a:sym typeface="Montserrat"/>
                      </a:endParaRPr>
                    </a:p>
                    <a:p>
                      <a:pPr indent="0" lvl="0" marL="114300" rtl="0" algn="r">
                        <a:lnSpc>
                          <a:spcPct val="115000"/>
                        </a:lnSpc>
                        <a:spcBef>
                          <a:spcPts val="400"/>
                        </a:spcBef>
                        <a:spcAft>
                          <a:spcPts val="0"/>
                        </a:spcAft>
                        <a:buNone/>
                      </a:pPr>
                      <a:r>
                        <a:rPr lang="en" sz="1000">
                          <a:solidFill>
                            <a:schemeClr val="dk2"/>
                          </a:solidFill>
                          <a:latin typeface="Montserrat"/>
                          <a:ea typeface="Montserrat"/>
                          <a:cs typeface="Montserrat"/>
                          <a:sym typeface="Montserrat"/>
                        </a:rPr>
                        <a:t>2011</a:t>
                      </a:r>
                      <a:endParaRPr sz="1000">
                        <a:solidFill>
                          <a:schemeClr val="dk2"/>
                        </a:solidFill>
                        <a:latin typeface="Montserrat"/>
                        <a:ea typeface="Montserrat"/>
                        <a:cs typeface="Montserrat"/>
                        <a:sym typeface="Montserrat"/>
                      </a:endParaRPr>
                    </a:p>
                    <a:p>
                      <a:pPr indent="0" lvl="0" marL="114300" rtl="0" algn="r">
                        <a:lnSpc>
                          <a:spcPct val="115000"/>
                        </a:lnSpc>
                        <a:spcBef>
                          <a:spcPts val="400"/>
                        </a:spcBef>
                        <a:spcAft>
                          <a:spcPts val="0"/>
                        </a:spcAft>
                        <a:buNone/>
                      </a:pPr>
                      <a:r>
                        <a:rPr lang="en" sz="1000">
                          <a:solidFill>
                            <a:schemeClr val="dk2"/>
                          </a:solidFill>
                          <a:latin typeface="Montserrat"/>
                          <a:ea typeface="Montserrat"/>
                          <a:cs typeface="Montserrat"/>
                          <a:sym typeface="Montserrat"/>
                        </a:rPr>
                        <a:t>466,000 SF</a:t>
                      </a:r>
                      <a:endParaRPr sz="1000">
                        <a:solidFill>
                          <a:schemeClr val="dk2"/>
                        </a:solidFill>
                        <a:latin typeface="Montserrat"/>
                        <a:ea typeface="Montserrat"/>
                        <a:cs typeface="Montserrat"/>
                        <a:sym typeface="Montserrat"/>
                      </a:endParaRPr>
                    </a:p>
                    <a:p>
                      <a:pPr indent="0" lvl="0" marL="114300" rtl="0" algn="r">
                        <a:lnSpc>
                          <a:spcPct val="115000"/>
                        </a:lnSpc>
                        <a:spcBef>
                          <a:spcPts val="400"/>
                        </a:spcBef>
                        <a:spcAft>
                          <a:spcPts val="0"/>
                        </a:spcAft>
                        <a:buNone/>
                      </a:pPr>
                      <a:r>
                        <a:rPr lang="en" sz="1000">
                          <a:solidFill>
                            <a:schemeClr val="dk2"/>
                          </a:solidFill>
                          <a:latin typeface="Montserrat"/>
                          <a:ea typeface="Montserrat"/>
                          <a:cs typeface="Montserrat"/>
                          <a:sym typeface="Montserrat"/>
                        </a:rPr>
                        <a:t>Existing</a:t>
                      </a:r>
                      <a:endParaRPr sz="1000">
                        <a:solidFill>
                          <a:schemeClr val="dk2"/>
                        </a:solidFill>
                        <a:latin typeface="Montserrat"/>
                        <a:ea typeface="Montserrat"/>
                        <a:cs typeface="Montserrat"/>
                        <a:sym typeface="Montserrat"/>
                      </a:endParaRPr>
                    </a:p>
                    <a:p>
                      <a:pPr indent="0" lvl="0" marL="114300" rtl="0" algn="r">
                        <a:lnSpc>
                          <a:spcPct val="115000"/>
                        </a:lnSpc>
                        <a:spcBef>
                          <a:spcPts val="400"/>
                        </a:spcBef>
                        <a:spcAft>
                          <a:spcPts val="0"/>
                        </a:spcAft>
                        <a:buNone/>
                      </a:pPr>
                      <a:r>
                        <a:rPr lang="en" sz="1000">
                          <a:solidFill>
                            <a:schemeClr val="dk2"/>
                          </a:solidFill>
                          <a:latin typeface="Montserrat"/>
                          <a:ea typeface="Montserrat"/>
                          <a:cs typeface="Montserrat"/>
                          <a:sym typeface="Montserrat"/>
                        </a:rPr>
                        <a:t>Steel frame</a:t>
                      </a:r>
                      <a:endParaRPr sz="1000">
                        <a:solidFill>
                          <a:schemeClr val="dk2"/>
                        </a:solidFill>
                        <a:latin typeface="Montserrat"/>
                        <a:ea typeface="Montserrat"/>
                        <a:cs typeface="Montserrat"/>
                        <a:sym typeface="Montserrat"/>
                      </a:endParaRPr>
                    </a:p>
                    <a:p>
                      <a:pPr indent="0" lvl="0" marL="114300" rtl="0" algn="r">
                        <a:lnSpc>
                          <a:spcPct val="115000"/>
                        </a:lnSpc>
                        <a:spcBef>
                          <a:spcPts val="400"/>
                        </a:spcBef>
                        <a:spcAft>
                          <a:spcPts val="0"/>
                        </a:spcAft>
                        <a:buNone/>
                      </a:pPr>
                      <a:r>
                        <a:rPr lang="en" sz="1000">
                          <a:solidFill>
                            <a:schemeClr val="dk2"/>
                          </a:solidFill>
                          <a:latin typeface="Montserrat"/>
                          <a:ea typeface="Montserrat"/>
                          <a:cs typeface="Montserrat"/>
                          <a:sym typeface="Montserrat"/>
                        </a:rPr>
                        <a:t>Flat</a:t>
                      </a:r>
                      <a:endParaRPr sz="1000">
                        <a:solidFill>
                          <a:schemeClr val="dk2"/>
                        </a:solidFill>
                        <a:latin typeface="Montserrat"/>
                        <a:ea typeface="Montserrat"/>
                        <a:cs typeface="Montserrat"/>
                        <a:sym typeface="Montserrat"/>
                      </a:endParaRPr>
                    </a:p>
                    <a:p>
                      <a:pPr indent="0" lvl="0" marL="114300" rtl="0" algn="r">
                        <a:lnSpc>
                          <a:spcPct val="115000"/>
                        </a:lnSpc>
                        <a:spcBef>
                          <a:spcPts val="400"/>
                        </a:spcBef>
                        <a:spcAft>
                          <a:spcPts val="400"/>
                        </a:spcAft>
                        <a:buNone/>
                      </a:pPr>
                      <a:r>
                        <a:rPr lang="en" sz="1000">
                          <a:solidFill>
                            <a:schemeClr val="dk2"/>
                          </a:solidFill>
                          <a:latin typeface="Montserrat"/>
                          <a:ea typeface="Montserrat"/>
                          <a:cs typeface="Montserrat"/>
                          <a:sym typeface="Montserrat"/>
                        </a:rPr>
                        <a:t>Yes</a:t>
                      </a:r>
                      <a:endParaRPr sz="1000">
                        <a:solidFill>
                          <a:schemeClr val="dk2"/>
                        </a:solidFill>
                        <a:latin typeface="Montserrat"/>
                        <a:ea typeface="Montserrat"/>
                        <a:cs typeface="Montserrat"/>
                        <a:sym typeface="Montserrat"/>
                      </a:endParaRPr>
                    </a:p>
                  </a:txBody>
                  <a:tcPr marT="91425" marB="91425"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r>
            </a:tbl>
          </a:graphicData>
        </a:graphic>
      </p:graphicFrame>
      <p:pic>
        <p:nvPicPr>
          <p:cNvPr id="70" name="Google Shape;70;p11"/>
          <p:cNvPicPr preferRelativeResize="0"/>
          <p:nvPr/>
        </p:nvPicPr>
        <p:blipFill rotWithShape="1">
          <a:blip r:embed="rId3">
            <a:alphaModFix/>
          </a:blip>
          <a:srcRect b="0" l="28514" r="28514" t="0"/>
          <a:stretch/>
        </p:blipFill>
        <p:spPr>
          <a:xfrm>
            <a:off x="693450" y="1461350"/>
            <a:ext cx="4297200" cy="5625299"/>
          </a:xfrm>
          <a:prstGeom prst="rect">
            <a:avLst/>
          </a:prstGeom>
          <a:noFill/>
          <a:ln>
            <a:noFill/>
          </a:ln>
        </p:spPr>
      </p:pic>
      <p:sp>
        <p:nvSpPr>
          <p:cNvPr id="71" name="Google Shape;71;p11"/>
          <p:cNvSpPr txBox="1"/>
          <p:nvPr>
            <p:ph idx="12" type="sldNum"/>
          </p:nvPr>
        </p:nvSpPr>
        <p:spPr>
          <a:xfrm>
            <a:off x="6973103" y="7364925"/>
            <a:ext cx="2506500" cy="407100"/>
          </a:xfrm>
          <a:prstGeom prst="rect">
            <a:avLst/>
          </a:prstGeom>
        </p:spPr>
        <p:txBody>
          <a:bodyPr anchorCtr="0" anchor="ctr" bIns="113100" lIns="113100" spcFirstLastPara="1" rIns="113100" wrap="square" tIns="113100">
            <a:noAutofit/>
          </a:bodyPr>
          <a:lstStyle/>
          <a:p>
            <a:pPr indent="0" lvl="0" marL="0" rtl="0" algn="r">
              <a:spcBef>
                <a:spcPts val="0"/>
              </a:spcBef>
              <a:spcAft>
                <a:spcPts val="0"/>
              </a:spcAft>
              <a:buNone/>
            </a:pPr>
            <a:r>
              <a:rPr lang="en"/>
              <a:t>Page </a:t>
            </a:r>
            <a:fld id="{00000000-1234-1234-1234-123412341234}" type="slidenum">
              <a:rPr lang="en"/>
              <a:t>‹#›</a:t>
            </a:fld>
            <a:endParaRPr/>
          </a:p>
        </p:txBody>
      </p:sp>
      <p:sp>
        <p:nvSpPr>
          <p:cNvPr id="72" name="Google Shape;72;p11"/>
          <p:cNvSpPr txBox="1"/>
          <p:nvPr>
            <p:ph idx="4294967295" type="subTitle"/>
          </p:nvPr>
        </p:nvSpPr>
        <p:spPr>
          <a:xfrm>
            <a:off x="549029" y="508257"/>
            <a:ext cx="9189600" cy="572100"/>
          </a:xfrm>
          <a:prstGeom prst="rect">
            <a:avLst/>
          </a:prstGeom>
        </p:spPr>
        <p:txBody>
          <a:bodyPr anchorCtr="0" anchor="t" bIns="113100" lIns="113100" spcFirstLastPara="1" rIns="113100" wrap="square" tIns="113100">
            <a:noAutofit/>
          </a:bodyPr>
          <a:lstStyle/>
          <a:p>
            <a:pPr indent="0" lvl="0" marL="0" rtl="0" algn="l">
              <a:lnSpc>
                <a:spcPct val="115000"/>
              </a:lnSpc>
              <a:spcBef>
                <a:spcPts val="0"/>
              </a:spcBef>
              <a:spcAft>
                <a:spcPts val="2000"/>
              </a:spcAft>
              <a:buNone/>
            </a:pPr>
            <a:r>
              <a:rPr lang="en">
                <a:solidFill>
                  <a:schemeClr val="accent1"/>
                </a:solidFill>
              </a:rPr>
              <a:t>Complete Highlights</a:t>
            </a:r>
            <a:endParaRPr i="1" sz="2200">
              <a:solidFill>
                <a:schemeClr val="accent1"/>
              </a:solidFill>
              <a:latin typeface="Montserrat"/>
              <a:ea typeface="Montserrat"/>
              <a:cs typeface="Montserrat"/>
              <a:sym typeface="Montserrat"/>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FFF"/>
        </a:solidFill>
      </p:bgPr>
    </p:bg>
    <p:spTree>
      <p:nvGrpSpPr>
        <p:cNvPr id="76" name="Shape 76"/>
        <p:cNvGrpSpPr/>
        <p:nvPr/>
      </p:nvGrpSpPr>
      <p:grpSpPr>
        <a:xfrm>
          <a:off x="0" y="0"/>
          <a:ext cx="0" cy="0"/>
          <a:chOff x="0" y="0"/>
          <a:chExt cx="0" cy="0"/>
        </a:xfrm>
      </p:grpSpPr>
      <p:cxnSp>
        <p:nvCxnSpPr>
          <p:cNvPr id="77" name="Google Shape;77;p12"/>
          <p:cNvCxnSpPr/>
          <p:nvPr/>
        </p:nvCxnSpPr>
        <p:spPr>
          <a:xfrm>
            <a:off x="699600" y="1201988"/>
            <a:ext cx="8659200" cy="0"/>
          </a:xfrm>
          <a:prstGeom prst="straightConnector1">
            <a:avLst/>
          </a:prstGeom>
          <a:noFill/>
          <a:ln cap="flat" cmpd="sng" w="9525">
            <a:solidFill>
              <a:srgbClr val="B7B7B7"/>
            </a:solidFill>
            <a:prstDash val="solid"/>
            <a:round/>
            <a:headEnd len="med" w="med" type="none"/>
            <a:tailEnd len="med" w="med" type="none"/>
          </a:ln>
        </p:spPr>
      </p:cxnSp>
      <p:pic>
        <p:nvPicPr>
          <p:cNvPr id="78" name="Google Shape;78;p12"/>
          <p:cNvPicPr preferRelativeResize="0"/>
          <p:nvPr/>
        </p:nvPicPr>
        <p:blipFill rotWithShape="1">
          <a:blip r:embed="rId3">
            <a:alphaModFix/>
          </a:blip>
          <a:srcRect b="25329" l="28514" r="28514" t="25334"/>
          <a:stretch/>
        </p:blipFill>
        <p:spPr>
          <a:xfrm>
            <a:off x="693450" y="1461350"/>
            <a:ext cx="4297200" cy="2775300"/>
          </a:xfrm>
          <a:prstGeom prst="rect">
            <a:avLst/>
          </a:prstGeom>
          <a:noFill/>
          <a:ln>
            <a:noFill/>
          </a:ln>
        </p:spPr>
      </p:pic>
      <p:pic>
        <p:nvPicPr>
          <p:cNvPr id="79" name="Google Shape;79;p12"/>
          <p:cNvPicPr preferRelativeResize="0"/>
          <p:nvPr/>
        </p:nvPicPr>
        <p:blipFill rotWithShape="1">
          <a:blip r:embed="rId3">
            <a:alphaModFix/>
          </a:blip>
          <a:srcRect b="25329" l="28514" r="28514" t="25334"/>
          <a:stretch/>
        </p:blipFill>
        <p:spPr>
          <a:xfrm>
            <a:off x="693450" y="4311425"/>
            <a:ext cx="4297200" cy="2775300"/>
          </a:xfrm>
          <a:prstGeom prst="rect">
            <a:avLst/>
          </a:prstGeom>
          <a:noFill/>
          <a:ln>
            <a:noFill/>
          </a:ln>
        </p:spPr>
      </p:pic>
      <p:pic>
        <p:nvPicPr>
          <p:cNvPr id="80" name="Google Shape;80;p12"/>
          <p:cNvPicPr preferRelativeResize="0"/>
          <p:nvPr/>
        </p:nvPicPr>
        <p:blipFill rotWithShape="1">
          <a:blip r:embed="rId3">
            <a:alphaModFix/>
          </a:blip>
          <a:srcRect b="0" l="28514" r="28514" t="0"/>
          <a:stretch/>
        </p:blipFill>
        <p:spPr>
          <a:xfrm>
            <a:off x="5067750" y="1470812"/>
            <a:ext cx="4297200" cy="5625299"/>
          </a:xfrm>
          <a:prstGeom prst="rect">
            <a:avLst/>
          </a:prstGeom>
          <a:noFill/>
          <a:ln>
            <a:noFill/>
          </a:ln>
        </p:spPr>
      </p:pic>
      <p:sp>
        <p:nvSpPr>
          <p:cNvPr id="81" name="Google Shape;81;p12"/>
          <p:cNvSpPr txBox="1"/>
          <p:nvPr>
            <p:ph idx="12" type="sldNum"/>
          </p:nvPr>
        </p:nvSpPr>
        <p:spPr>
          <a:xfrm>
            <a:off x="6973103" y="7364925"/>
            <a:ext cx="2506500" cy="407100"/>
          </a:xfrm>
          <a:prstGeom prst="rect">
            <a:avLst/>
          </a:prstGeom>
        </p:spPr>
        <p:txBody>
          <a:bodyPr anchorCtr="0" anchor="ctr" bIns="113100" lIns="113100" spcFirstLastPara="1" rIns="113100" wrap="square" tIns="113100">
            <a:noAutofit/>
          </a:bodyPr>
          <a:lstStyle/>
          <a:p>
            <a:pPr indent="0" lvl="0" marL="0" rtl="0" algn="r">
              <a:spcBef>
                <a:spcPts val="0"/>
              </a:spcBef>
              <a:spcAft>
                <a:spcPts val="0"/>
              </a:spcAft>
              <a:buNone/>
            </a:pPr>
            <a:r>
              <a:rPr lang="en"/>
              <a:t>Page </a:t>
            </a:r>
            <a:fld id="{00000000-1234-1234-1234-123412341234}" type="slidenum">
              <a:rPr lang="en"/>
              <a:t>‹#›</a:t>
            </a:fld>
            <a:endParaRPr/>
          </a:p>
        </p:txBody>
      </p:sp>
      <p:sp>
        <p:nvSpPr>
          <p:cNvPr id="82" name="Google Shape;82;p12"/>
          <p:cNvSpPr txBox="1"/>
          <p:nvPr>
            <p:ph idx="4294967295" type="subTitle"/>
          </p:nvPr>
        </p:nvSpPr>
        <p:spPr>
          <a:xfrm>
            <a:off x="549029" y="508257"/>
            <a:ext cx="9189600" cy="572100"/>
          </a:xfrm>
          <a:prstGeom prst="rect">
            <a:avLst/>
          </a:prstGeom>
        </p:spPr>
        <p:txBody>
          <a:bodyPr anchorCtr="0" anchor="t" bIns="113100" lIns="113100" spcFirstLastPara="1" rIns="113100" wrap="square" tIns="113100">
            <a:noAutofit/>
          </a:bodyPr>
          <a:lstStyle/>
          <a:p>
            <a:pPr indent="0" lvl="0" marL="0" rtl="0" algn="l">
              <a:lnSpc>
                <a:spcPct val="115000"/>
              </a:lnSpc>
              <a:spcBef>
                <a:spcPts val="0"/>
              </a:spcBef>
              <a:spcAft>
                <a:spcPts val="2000"/>
              </a:spcAft>
              <a:buNone/>
            </a:pPr>
            <a:r>
              <a:rPr lang="en">
                <a:solidFill>
                  <a:schemeClr val="accent1"/>
                </a:solidFill>
              </a:rPr>
              <a:t>Additional Photos</a:t>
            </a:r>
            <a:endParaRPr i="1" sz="2200">
              <a:solidFill>
                <a:schemeClr val="accent1"/>
              </a:solidFill>
              <a:latin typeface="Montserrat"/>
              <a:ea typeface="Montserrat"/>
              <a:cs typeface="Montserrat"/>
              <a:sym typeface="Montserrat"/>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6" name="Shape 86"/>
        <p:cNvGrpSpPr/>
        <p:nvPr/>
      </p:nvGrpSpPr>
      <p:grpSpPr>
        <a:xfrm>
          <a:off x="0" y="0"/>
          <a:ext cx="0" cy="0"/>
          <a:chOff x="0" y="0"/>
          <a:chExt cx="0" cy="0"/>
        </a:xfrm>
      </p:grpSpPr>
      <p:sp>
        <p:nvSpPr>
          <p:cNvPr id="87" name="Google Shape;87;p13"/>
          <p:cNvSpPr txBox="1"/>
          <p:nvPr>
            <p:ph idx="4294967295" type="subTitle"/>
          </p:nvPr>
        </p:nvSpPr>
        <p:spPr>
          <a:xfrm>
            <a:off x="685800" y="0"/>
            <a:ext cx="8686800" cy="7772400"/>
          </a:xfrm>
          <a:prstGeom prst="rect">
            <a:avLst/>
          </a:prstGeom>
        </p:spPr>
        <p:txBody>
          <a:bodyPr anchorCtr="0" anchor="ctr" bIns="113100" lIns="113100" spcFirstLastPara="1" rIns="113100" wrap="square" tIns="113100">
            <a:noAutofit/>
          </a:bodyPr>
          <a:lstStyle/>
          <a:p>
            <a:pPr indent="0" lvl="0" marL="0" rtl="0" algn="l">
              <a:lnSpc>
                <a:spcPct val="115000"/>
              </a:lnSpc>
              <a:spcBef>
                <a:spcPts val="0"/>
              </a:spcBef>
              <a:spcAft>
                <a:spcPts val="0"/>
              </a:spcAft>
              <a:buNone/>
            </a:pPr>
            <a:r>
              <a:rPr b="1" lang="en" sz="1100">
                <a:solidFill>
                  <a:schemeClr val="lt1"/>
                </a:solidFill>
              </a:rPr>
              <a:t>SECTION 2</a:t>
            </a:r>
            <a:endParaRPr b="1" sz="1100">
              <a:solidFill>
                <a:schemeClr val="lt1"/>
              </a:solidFill>
            </a:endParaRPr>
          </a:p>
          <a:p>
            <a:pPr indent="0" lvl="0" marL="0" rtl="0" algn="l">
              <a:lnSpc>
                <a:spcPct val="115000"/>
              </a:lnSpc>
              <a:spcBef>
                <a:spcPts val="1000"/>
              </a:spcBef>
              <a:spcAft>
                <a:spcPts val="0"/>
              </a:spcAft>
              <a:buNone/>
            </a:pPr>
            <a:r>
              <a:rPr lang="en" sz="3600">
                <a:solidFill>
                  <a:schemeClr val="lt1"/>
                </a:solidFill>
              </a:rPr>
              <a:t>Location Information</a:t>
            </a:r>
            <a:endParaRPr i="1" sz="3600">
              <a:solidFill>
                <a:schemeClr val="lt1"/>
              </a:solidFill>
              <a:latin typeface="Montserrat"/>
              <a:ea typeface="Montserrat"/>
              <a:cs typeface="Montserrat"/>
              <a:sym typeface="Montserrat"/>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FFF"/>
        </a:solidFill>
      </p:bgPr>
    </p:bg>
    <p:spTree>
      <p:nvGrpSpPr>
        <p:cNvPr id="91" name="Shape 91"/>
        <p:cNvGrpSpPr/>
        <p:nvPr/>
      </p:nvGrpSpPr>
      <p:grpSpPr>
        <a:xfrm>
          <a:off x="0" y="0"/>
          <a:ext cx="0" cy="0"/>
          <a:chOff x="0" y="0"/>
          <a:chExt cx="0" cy="0"/>
        </a:xfrm>
      </p:grpSpPr>
      <p:pic>
        <p:nvPicPr>
          <p:cNvPr id="92" name="Google Shape;92;p14"/>
          <p:cNvPicPr preferRelativeResize="0"/>
          <p:nvPr/>
        </p:nvPicPr>
        <p:blipFill rotWithShape="1">
          <a:blip r:embed="rId3">
            <a:alphaModFix/>
          </a:blip>
          <a:srcRect b="0" l="6701" r="6710" t="0"/>
          <a:stretch/>
        </p:blipFill>
        <p:spPr>
          <a:xfrm>
            <a:off x="705750" y="1470800"/>
            <a:ext cx="8659200" cy="5625299"/>
          </a:xfrm>
          <a:prstGeom prst="rect">
            <a:avLst/>
          </a:prstGeom>
          <a:noFill/>
          <a:ln>
            <a:noFill/>
          </a:ln>
        </p:spPr>
      </p:pic>
      <p:grpSp>
        <p:nvGrpSpPr>
          <p:cNvPr id="93" name="Google Shape;93;p14"/>
          <p:cNvGrpSpPr/>
          <p:nvPr/>
        </p:nvGrpSpPr>
        <p:grpSpPr>
          <a:xfrm>
            <a:off x="2298888" y="3063125"/>
            <a:ext cx="431400" cy="431400"/>
            <a:chOff x="2298888" y="3063125"/>
            <a:chExt cx="431400" cy="431400"/>
          </a:xfrm>
        </p:grpSpPr>
        <p:sp>
          <p:nvSpPr>
            <p:cNvPr id="94" name="Google Shape;94;p14"/>
            <p:cNvSpPr/>
            <p:nvPr/>
          </p:nvSpPr>
          <p:spPr>
            <a:xfrm rot="8100000">
              <a:off x="2362065" y="3126302"/>
              <a:ext cx="305046" cy="305046"/>
            </a:xfrm>
            <a:prstGeom prst="teardrop">
              <a:avLst>
                <a:gd fmla="val 100000" name="adj"/>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5" name="Google Shape;95;p14"/>
            <p:cNvSpPr/>
            <p:nvPr/>
          </p:nvSpPr>
          <p:spPr>
            <a:xfrm>
              <a:off x="2441175" y="3209000"/>
              <a:ext cx="146700" cy="139800"/>
            </a:xfrm>
            <a:prstGeom prst="star5">
              <a:avLst>
                <a:gd fmla="val 19098" name="adj"/>
                <a:gd fmla="val 105146" name="hf"/>
                <a:gd fmla="val 110557" name="vf"/>
              </a:avLst>
            </a:pr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FFFFFF"/>
                </a:solidFill>
              </a:endParaRPr>
            </a:p>
          </p:txBody>
        </p:sp>
      </p:grpSp>
      <p:sp>
        <p:nvSpPr>
          <p:cNvPr id="96" name="Google Shape;96;p14"/>
          <p:cNvSpPr txBox="1"/>
          <p:nvPr>
            <p:ph idx="12" type="sldNum"/>
          </p:nvPr>
        </p:nvSpPr>
        <p:spPr>
          <a:xfrm>
            <a:off x="6973103" y="7364925"/>
            <a:ext cx="2506500" cy="407100"/>
          </a:xfrm>
          <a:prstGeom prst="rect">
            <a:avLst/>
          </a:prstGeom>
        </p:spPr>
        <p:txBody>
          <a:bodyPr anchorCtr="0" anchor="ctr" bIns="113100" lIns="113100" spcFirstLastPara="1" rIns="113100" wrap="square" tIns="113100">
            <a:noAutofit/>
          </a:bodyPr>
          <a:lstStyle/>
          <a:p>
            <a:pPr indent="0" lvl="0" marL="0" rtl="0" algn="r">
              <a:spcBef>
                <a:spcPts val="0"/>
              </a:spcBef>
              <a:spcAft>
                <a:spcPts val="0"/>
              </a:spcAft>
              <a:buNone/>
            </a:pPr>
            <a:r>
              <a:rPr lang="en"/>
              <a:t>Page </a:t>
            </a:r>
            <a:fld id="{00000000-1234-1234-1234-123412341234}" type="slidenum">
              <a:rPr lang="en"/>
              <a:t>‹#›</a:t>
            </a:fld>
            <a:endParaRPr/>
          </a:p>
        </p:txBody>
      </p:sp>
      <p:sp>
        <p:nvSpPr>
          <p:cNvPr id="97" name="Google Shape;97;p14"/>
          <p:cNvSpPr txBox="1"/>
          <p:nvPr>
            <p:ph idx="4294967295" type="subTitle"/>
          </p:nvPr>
        </p:nvSpPr>
        <p:spPr>
          <a:xfrm>
            <a:off x="549029" y="508257"/>
            <a:ext cx="9189600" cy="572100"/>
          </a:xfrm>
          <a:prstGeom prst="rect">
            <a:avLst/>
          </a:prstGeom>
        </p:spPr>
        <p:txBody>
          <a:bodyPr anchorCtr="0" anchor="t" bIns="113100" lIns="113100" spcFirstLastPara="1" rIns="113100" wrap="square" tIns="113100">
            <a:noAutofit/>
          </a:bodyPr>
          <a:lstStyle/>
          <a:p>
            <a:pPr indent="0" lvl="0" marL="0" rtl="0" algn="l">
              <a:lnSpc>
                <a:spcPct val="115000"/>
              </a:lnSpc>
              <a:spcBef>
                <a:spcPts val="0"/>
              </a:spcBef>
              <a:spcAft>
                <a:spcPts val="2000"/>
              </a:spcAft>
              <a:buNone/>
            </a:pPr>
            <a:r>
              <a:rPr lang="en">
                <a:solidFill>
                  <a:schemeClr val="accent1"/>
                </a:solidFill>
              </a:rPr>
              <a:t>Regional Map</a:t>
            </a:r>
            <a:endParaRPr i="1" sz="2200">
              <a:solidFill>
                <a:schemeClr val="accent1"/>
              </a:solidFill>
              <a:latin typeface="Montserrat"/>
              <a:ea typeface="Montserrat"/>
              <a:cs typeface="Montserrat"/>
              <a:sym typeface="Montserrat"/>
            </a:endParaRPr>
          </a:p>
        </p:txBody>
      </p:sp>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073763"/>
      </a:accent1>
      <a:accent2>
        <a:srgbClr val="F3F3F3"/>
      </a:accent2>
      <a:accent3>
        <a:srgbClr val="F3F3F3"/>
      </a:accent3>
      <a:accent4>
        <a:srgbClr val="F3F3F3"/>
      </a:accent4>
      <a:accent5>
        <a:srgbClr val="F3F3F3"/>
      </a:accent5>
      <a:accent6>
        <a:srgbClr val="F3F3F3"/>
      </a:accent6>
      <a:hlink>
        <a:srgbClr val="073763"/>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