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7772400" cx="10058400"/>
  <p:notesSz cx="6858000" cy="9144000"/>
  <p:embeddedFontLst>
    <p:embeddedFont>
      <p:font typeface="Montserrat"/>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168">
          <p15:clr>
            <a:srgbClr val="A4A3A4"/>
          </p15:clr>
        </p15:guide>
        <p15:guide id="2" pos="432">
          <p15:clr>
            <a:srgbClr val="9AA0A6"/>
          </p15:clr>
        </p15:guide>
        <p15:guide id="3" pos="5904">
          <p15:clr>
            <a:srgbClr val="9AA0A6"/>
          </p15:clr>
        </p15:guide>
        <p15:guide id="4" orient="horz" pos="432">
          <p15:clr>
            <a:srgbClr val="9AA0A6"/>
          </p15:clr>
        </p15:guide>
        <p15:guide id="5" orient="horz" pos="4464">
          <p15:clr>
            <a:srgbClr val="9AA0A6"/>
          </p15:clr>
        </p15:guide>
        <p15:guide id="6" orient="horz" pos="1049">
          <p15:clr>
            <a:srgbClr val="9AA0A6"/>
          </p15:clr>
        </p15:guide>
        <p15:guide id="7" orient="horz" pos="4136">
          <p15:clr>
            <a:srgbClr val="9AA0A6"/>
          </p15:clr>
        </p15:guide>
        <p15:guide id="8" orient="horz" pos="1186">
          <p15:clr>
            <a:srgbClr val="9AA0A6"/>
          </p15:clr>
        </p15:guide>
        <p15:guide id="9" orient="horz" pos="2769">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034539-4475-48F1-BA71-7772B31E373D}">
  <a:tblStyle styleId="{23034539-4475-48F1-BA71-7772B31E373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p:guide pos="432"/>
        <p:guide pos="5904"/>
        <p:guide pos="432" orient="horz"/>
        <p:guide pos="4464" orient="horz"/>
        <p:guide pos="1049" orient="horz"/>
        <p:guide pos="4136" orient="horz"/>
        <p:guide pos="1186" orient="horz"/>
        <p:guide pos="2769"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font" Target="fonts/Montserrat-regular.fntdata"/><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Montserrat-italic.fntdata"/><Relationship Id="rId21" Type="http://schemas.openxmlformats.org/officeDocument/2006/relationships/slide" Target="slides/slide15.xml"/><Relationship Id="rId43" Type="http://schemas.openxmlformats.org/officeDocument/2006/relationships/font" Target="fonts/Montserrat-bold.fntdata"/><Relationship Id="rId24" Type="http://schemas.openxmlformats.org/officeDocument/2006/relationships/slide" Target="slides/slide18.xml"/><Relationship Id="rId23" Type="http://schemas.openxmlformats.org/officeDocument/2006/relationships/slide" Target="slides/slide17.xml"/><Relationship Id="rId45" Type="http://schemas.openxmlformats.org/officeDocument/2006/relationships/font" Target="fonts/Montserrat-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 name="Google Shape;2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b7b91cfbdc_0_17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b7b91cfbdc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b7b91cfbdc_0_18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b7b91cfbdc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b8dbd375ff_0_11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b8dbd375ff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b7b91cfbdc_0_19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b7b91cfbdc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b7b91cfbdc_0_20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b7b91cfbdc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b7b91cfbdc_0_22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b7b91cfbdc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b8dbd375ff_0_12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b8dbd375ff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b7b91cfbdc_0_25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b7b91cfbdc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b7b91cfbdc_0_29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b7b91cfbdc_0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b7b91cfbdc_0_33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b7b91cfbdc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gb7b91cfbdc_0_5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6" name="Google Shape;36;gb7b91cfbd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b8dbd375ff_0_12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b8dbd375ff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7e1c003cc_0_15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b7e1c003cc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b7e1c003cc_0_10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b7e1c003cc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b7e1c003cc_0_11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b7e1c003cc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b8dbd375ff_0_13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b8dbd375ff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b7e1c003cc_0_20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b7e1c003cc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b7e1c003cc_0_2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b7e1c003cc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b8dbd375ff_0_1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b8dbd375ff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b7e1c003cc_0_26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b7e1c003cc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b8dbd375ff_0_13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b8dbd375ff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b8dbd375ff_0_9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44" name="Google Shape;44;gb8dbd375ff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b7e1c003cc_0_28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b7e1c003cc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b7e1c003cc_0_29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b7e1c003cc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b7e1c003cc_0_32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b7e1c003cc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b8dbd375ff_0_14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b8dbd375f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b7e1c003cc_0_35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b7e1c003cc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b7e1c003cc_0_37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b7e1c003cc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b7b91cfbdc_0_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b7b91cfbd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b7b91cfbdc_0_7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b7b91cfbdc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b91cfbdc_0_8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b91cfbdc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b7b91cfbdc_0_10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b7b91cfbdc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b8dbd375ff_0_10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b8dbd375ff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b7b91cfbdc_0_16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b7b91cfbdc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Autofit/>
          </a:bodyPr>
          <a:lstStyle>
            <a:lvl1pPr lvl="0" algn="ctr">
              <a:spcBef>
                <a:spcPts val="0"/>
              </a:spcBef>
              <a:spcAft>
                <a:spcPts val="0"/>
              </a:spcAft>
              <a:buSzPts val="6400"/>
              <a:buFont typeface="Montserrat"/>
              <a:buNone/>
              <a:defRPr sz="6400">
                <a:latin typeface="Montserrat"/>
                <a:ea typeface="Montserrat"/>
                <a:cs typeface="Montserrat"/>
                <a:sym typeface="Montserrat"/>
              </a:defRPr>
            </a:lvl1pPr>
            <a:lvl2pPr lvl="1" algn="ctr">
              <a:spcBef>
                <a:spcPts val="0"/>
              </a:spcBef>
              <a:spcAft>
                <a:spcPts val="0"/>
              </a:spcAft>
              <a:buSzPts val="6400"/>
              <a:buFont typeface="Montserrat"/>
              <a:buNone/>
              <a:defRPr sz="6400">
                <a:latin typeface="Montserrat"/>
                <a:ea typeface="Montserrat"/>
                <a:cs typeface="Montserrat"/>
                <a:sym typeface="Montserrat"/>
              </a:defRPr>
            </a:lvl2pPr>
            <a:lvl3pPr lvl="2" algn="ctr">
              <a:spcBef>
                <a:spcPts val="0"/>
              </a:spcBef>
              <a:spcAft>
                <a:spcPts val="0"/>
              </a:spcAft>
              <a:buSzPts val="6400"/>
              <a:buFont typeface="Montserrat"/>
              <a:buNone/>
              <a:defRPr sz="6400">
                <a:latin typeface="Montserrat"/>
                <a:ea typeface="Montserrat"/>
                <a:cs typeface="Montserrat"/>
                <a:sym typeface="Montserrat"/>
              </a:defRPr>
            </a:lvl3pPr>
            <a:lvl4pPr lvl="3" algn="ctr">
              <a:spcBef>
                <a:spcPts val="0"/>
              </a:spcBef>
              <a:spcAft>
                <a:spcPts val="0"/>
              </a:spcAft>
              <a:buSzPts val="6400"/>
              <a:buFont typeface="Montserrat"/>
              <a:buNone/>
              <a:defRPr sz="6400">
                <a:latin typeface="Montserrat"/>
                <a:ea typeface="Montserrat"/>
                <a:cs typeface="Montserrat"/>
                <a:sym typeface="Montserrat"/>
              </a:defRPr>
            </a:lvl4pPr>
            <a:lvl5pPr lvl="4" algn="ctr">
              <a:spcBef>
                <a:spcPts val="0"/>
              </a:spcBef>
              <a:spcAft>
                <a:spcPts val="0"/>
              </a:spcAft>
              <a:buSzPts val="6400"/>
              <a:buFont typeface="Montserrat"/>
              <a:buNone/>
              <a:defRPr sz="6400">
                <a:latin typeface="Montserrat"/>
                <a:ea typeface="Montserrat"/>
                <a:cs typeface="Montserrat"/>
                <a:sym typeface="Montserrat"/>
              </a:defRPr>
            </a:lvl5pPr>
            <a:lvl6pPr lvl="5" algn="ctr">
              <a:spcBef>
                <a:spcPts val="0"/>
              </a:spcBef>
              <a:spcAft>
                <a:spcPts val="0"/>
              </a:spcAft>
              <a:buSzPts val="6400"/>
              <a:buFont typeface="Montserrat"/>
              <a:buNone/>
              <a:defRPr sz="6400">
                <a:latin typeface="Montserrat"/>
                <a:ea typeface="Montserrat"/>
                <a:cs typeface="Montserrat"/>
                <a:sym typeface="Montserrat"/>
              </a:defRPr>
            </a:lvl6pPr>
            <a:lvl7pPr lvl="6" algn="ctr">
              <a:spcBef>
                <a:spcPts val="0"/>
              </a:spcBef>
              <a:spcAft>
                <a:spcPts val="0"/>
              </a:spcAft>
              <a:buSzPts val="6400"/>
              <a:buFont typeface="Montserrat"/>
              <a:buNone/>
              <a:defRPr sz="6400">
                <a:latin typeface="Montserrat"/>
                <a:ea typeface="Montserrat"/>
                <a:cs typeface="Montserrat"/>
                <a:sym typeface="Montserrat"/>
              </a:defRPr>
            </a:lvl7pPr>
            <a:lvl8pPr lvl="7" algn="ctr">
              <a:spcBef>
                <a:spcPts val="0"/>
              </a:spcBef>
              <a:spcAft>
                <a:spcPts val="0"/>
              </a:spcAft>
              <a:buSzPts val="6400"/>
              <a:buFont typeface="Montserrat"/>
              <a:buNone/>
              <a:defRPr sz="6400">
                <a:latin typeface="Montserrat"/>
                <a:ea typeface="Montserrat"/>
                <a:cs typeface="Montserrat"/>
                <a:sym typeface="Montserrat"/>
              </a:defRPr>
            </a:lvl8pPr>
            <a:lvl9pPr lvl="8" algn="ctr">
              <a:spcBef>
                <a:spcPts val="0"/>
              </a:spcBef>
              <a:spcAft>
                <a:spcPts val="0"/>
              </a:spcAft>
              <a:buSzPts val="6400"/>
              <a:buFont typeface="Montserrat"/>
              <a:buNone/>
              <a:defRPr sz="6400">
                <a:latin typeface="Montserrat"/>
                <a:ea typeface="Montserrat"/>
                <a:cs typeface="Montserrat"/>
                <a:sym typeface="Montserrat"/>
              </a:defRPr>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Autofit/>
          </a:bodyPr>
          <a:lstStyle>
            <a:lvl1pPr lvl="0" algn="ctr">
              <a:lnSpc>
                <a:spcPct val="100000"/>
              </a:lnSpc>
              <a:spcBef>
                <a:spcPts val="0"/>
              </a:spcBef>
              <a:spcAft>
                <a:spcPts val="0"/>
              </a:spcAft>
              <a:buSzPts val="3500"/>
              <a:buFont typeface="Montserrat"/>
              <a:buNone/>
              <a:defRPr sz="3500">
                <a:latin typeface="Montserrat"/>
                <a:ea typeface="Montserrat"/>
                <a:cs typeface="Montserrat"/>
                <a:sym typeface="Montserrat"/>
              </a:defRPr>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Page">
  <p:cSld name="BLANK_1">
    <p:spTree>
      <p:nvGrpSpPr>
        <p:cNvPr id="14" name="Shape 14"/>
        <p:cNvGrpSpPr/>
        <p:nvPr/>
      </p:nvGrpSpPr>
      <p:grpSpPr>
        <a:xfrm>
          <a:off x="0" y="0"/>
          <a:ext cx="0" cy="0"/>
          <a:chOff x="0" y="0"/>
          <a:chExt cx="0" cy="0"/>
        </a:xfrm>
      </p:grpSpPr>
      <p:sp>
        <p:nvSpPr>
          <p:cNvPr id="15" name="Google Shape;15;p4"/>
          <p:cNvSpPr/>
          <p:nvPr/>
        </p:nvSpPr>
        <p:spPr>
          <a:xfrm>
            <a:off x="4960800" y="7364925"/>
            <a:ext cx="5097600" cy="407100"/>
          </a:xfrm>
          <a:prstGeom prst="rect">
            <a:avLst/>
          </a:prstGeom>
          <a:gradFill>
            <a:gsLst>
              <a:gs pos="0">
                <a:srgbClr val="073763"/>
              </a:gs>
              <a:gs pos="100000">
                <a:srgbClr val="073763">
                  <a:alpha val="87843"/>
                </a:srgb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4"/>
          <p:cNvSpPr txBox="1"/>
          <p:nvPr>
            <p:ph idx="12" type="sldNum"/>
          </p:nvPr>
        </p:nvSpPr>
        <p:spPr>
          <a:xfrm>
            <a:off x="6973103" y="7364925"/>
            <a:ext cx="2506500" cy="407100"/>
          </a:xfrm>
          <a:prstGeom prst="rect">
            <a:avLst/>
          </a:prstGeom>
          <a:noFill/>
          <a:ln>
            <a:noFill/>
          </a:ln>
        </p:spPr>
        <p:txBody>
          <a:bodyPr anchorCtr="0" anchor="ctr" bIns="113100" lIns="113100" spcFirstLastPara="1" rIns="113100" wrap="square" tIns="113100">
            <a:noAutofit/>
          </a:bodyPr>
          <a:lstStyle>
            <a:lvl1pPr lvl="0" rtl="0">
              <a:buNone/>
              <a:defRPr b="1" sz="800">
                <a:solidFill>
                  <a:srgbClr val="FFFFFF"/>
                </a:solidFill>
                <a:latin typeface="Montserrat"/>
                <a:ea typeface="Montserrat"/>
                <a:cs typeface="Montserrat"/>
                <a:sym typeface="Montserrat"/>
              </a:defRPr>
            </a:lvl1pPr>
            <a:lvl2pPr lvl="1" rtl="0">
              <a:buNone/>
              <a:defRPr b="1" sz="800">
                <a:solidFill>
                  <a:srgbClr val="FFFFFF"/>
                </a:solidFill>
                <a:latin typeface="Montserrat"/>
                <a:ea typeface="Montserrat"/>
                <a:cs typeface="Montserrat"/>
                <a:sym typeface="Montserrat"/>
              </a:defRPr>
            </a:lvl2pPr>
            <a:lvl3pPr lvl="2" rtl="0">
              <a:buNone/>
              <a:defRPr b="1" sz="800">
                <a:solidFill>
                  <a:srgbClr val="FFFFFF"/>
                </a:solidFill>
                <a:latin typeface="Montserrat"/>
                <a:ea typeface="Montserrat"/>
                <a:cs typeface="Montserrat"/>
                <a:sym typeface="Montserrat"/>
              </a:defRPr>
            </a:lvl3pPr>
            <a:lvl4pPr lvl="3" rtl="0">
              <a:buNone/>
              <a:defRPr b="1" sz="800">
                <a:solidFill>
                  <a:srgbClr val="FFFFFF"/>
                </a:solidFill>
                <a:latin typeface="Montserrat"/>
                <a:ea typeface="Montserrat"/>
                <a:cs typeface="Montserrat"/>
                <a:sym typeface="Montserrat"/>
              </a:defRPr>
            </a:lvl4pPr>
            <a:lvl5pPr lvl="4" rtl="0">
              <a:buNone/>
              <a:defRPr b="1" sz="800">
                <a:solidFill>
                  <a:srgbClr val="FFFFFF"/>
                </a:solidFill>
                <a:latin typeface="Montserrat"/>
                <a:ea typeface="Montserrat"/>
                <a:cs typeface="Montserrat"/>
                <a:sym typeface="Montserrat"/>
              </a:defRPr>
            </a:lvl5pPr>
            <a:lvl6pPr lvl="5" rtl="0">
              <a:buNone/>
              <a:defRPr b="1" sz="800">
                <a:solidFill>
                  <a:srgbClr val="FFFFFF"/>
                </a:solidFill>
                <a:latin typeface="Montserrat"/>
                <a:ea typeface="Montserrat"/>
                <a:cs typeface="Montserrat"/>
                <a:sym typeface="Montserrat"/>
              </a:defRPr>
            </a:lvl6pPr>
            <a:lvl7pPr lvl="6" rtl="0">
              <a:buNone/>
              <a:defRPr b="1" sz="800">
                <a:solidFill>
                  <a:srgbClr val="FFFFFF"/>
                </a:solidFill>
                <a:latin typeface="Montserrat"/>
                <a:ea typeface="Montserrat"/>
                <a:cs typeface="Montserrat"/>
                <a:sym typeface="Montserrat"/>
              </a:defRPr>
            </a:lvl7pPr>
            <a:lvl8pPr lvl="7" rtl="0">
              <a:buNone/>
              <a:defRPr b="1" sz="800">
                <a:solidFill>
                  <a:srgbClr val="FFFFFF"/>
                </a:solidFill>
                <a:latin typeface="Montserrat"/>
                <a:ea typeface="Montserrat"/>
                <a:cs typeface="Montserrat"/>
                <a:sym typeface="Montserrat"/>
              </a:defRPr>
            </a:lvl8pPr>
            <a:lvl9pPr lvl="8" rtl="0">
              <a:buNone/>
              <a:defRPr b="1" sz="800">
                <a:solidFill>
                  <a:srgbClr val="FFFFFF"/>
                </a:solidFill>
                <a:latin typeface="Montserrat"/>
                <a:ea typeface="Montserrat"/>
                <a:cs typeface="Montserrat"/>
                <a:sym typeface="Montserrat"/>
              </a:defRPr>
            </a:lvl9pPr>
          </a:lstStyle>
          <a:p>
            <a:pPr indent="0" lvl="0" marL="0" rtl="0" algn="r">
              <a:spcBef>
                <a:spcPts val="0"/>
              </a:spcBef>
              <a:spcAft>
                <a:spcPts val="0"/>
              </a:spcAft>
              <a:buNone/>
            </a:pPr>
            <a:r>
              <a:rPr lang="en"/>
              <a:t>Page </a:t>
            </a:r>
            <a:fld id="{00000000-1234-1234-1234-123412341234}" type="slidenum">
              <a:rPr lang="en"/>
              <a:t>‹#›</a:t>
            </a:fld>
            <a:endParaRPr/>
          </a:p>
        </p:txBody>
      </p:sp>
      <p:sp>
        <p:nvSpPr>
          <p:cNvPr id="17" name="Google Shape;17;p4"/>
          <p:cNvSpPr txBox="1"/>
          <p:nvPr/>
        </p:nvSpPr>
        <p:spPr>
          <a:xfrm>
            <a:off x="0" y="7364925"/>
            <a:ext cx="5029200" cy="407100"/>
          </a:xfrm>
          <a:prstGeom prst="rect">
            <a:avLst/>
          </a:prstGeom>
          <a:solidFill>
            <a:srgbClr val="073763"/>
          </a:solid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cxnSp>
        <p:nvCxnSpPr>
          <p:cNvPr id="18" name="Google Shape;18;p4"/>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sp>
        <p:nvSpPr>
          <p:cNvPr id="19" name="Google Shape;19;p4"/>
          <p:cNvSpPr txBox="1"/>
          <p:nvPr/>
        </p:nvSpPr>
        <p:spPr>
          <a:xfrm>
            <a:off x="6571800" y="568751"/>
            <a:ext cx="2800800" cy="633300"/>
          </a:xfrm>
          <a:prstGeom prst="rect">
            <a:avLst/>
          </a:prstGeom>
          <a:noFill/>
          <a:ln>
            <a:noFill/>
          </a:ln>
        </p:spPr>
        <p:txBody>
          <a:bodyPr anchorCtr="0" anchor="t" bIns="91425" lIns="91425" spcFirstLastPara="1" rIns="91425" wrap="square" tIns="91425">
            <a:noAutofit/>
          </a:bodyPr>
          <a:lstStyle/>
          <a:p>
            <a:pPr indent="0" lvl="0" marL="0" marR="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Property S</a:t>
            </a:r>
            <a:r>
              <a:rPr lang="en" sz="1000">
                <a:solidFill>
                  <a:schemeClr val="dk2"/>
                </a:solidFill>
                <a:latin typeface="Montserrat"/>
                <a:ea typeface="Montserrat"/>
                <a:cs typeface="Montserrat"/>
                <a:sym typeface="Montserrat"/>
              </a:rPr>
              <a:t>treet Address, </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p>
            <a:pPr indent="0" lvl="0" marL="0" marR="0" rtl="0" algn="r">
              <a:lnSpc>
                <a:spcPct val="115000"/>
              </a:lnSpc>
              <a:spcBef>
                <a:spcPts val="0"/>
              </a:spcBef>
              <a:spcAft>
                <a:spcPts val="0"/>
              </a:spcAft>
              <a:buNone/>
            </a:pPr>
            <a:r>
              <a:t/>
            </a:r>
            <a:endParaRPr sz="1000">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BLANK_1_1">
    <p:bg>
      <p:bgPr>
        <a:gradFill>
          <a:gsLst>
            <a:gs pos="0">
              <a:srgbClr val="073763"/>
            </a:gs>
            <a:gs pos="100000">
              <a:srgbClr val="073763">
                <a:alpha val="87843"/>
              </a:srgbClr>
            </a:gs>
          </a:gsLst>
          <a:lin ang="0" scaled="0"/>
        </a:gradFill>
      </p:bgPr>
    </p:bg>
    <p:spTree>
      <p:nvGrpSpPr>
        <p:cNvPr id="20" name="Shape 20"/>
        <p:cNvGrpSpPr/>
        <p:nvPr/>
      </p:nvGrpSpPr>
      <p:grpSpPr>
        <a:xfrm>
          <a:off x="0" y="0"/>
          <a:ext cx="0" cy="0"/>
          <a:chOff x="0" y="0"/>
          <a:chExt cx="0" cy="0"/>
        </a:xfrm>
      </p:grpSpPr>
      <p:pic>
        <p:nvPicPr>
          <p:cNvPr id="21" name="Google Shape;21;p5"/>
          <p:cNvPicPr preferRelativeResize="0"/>
          <p:nvPr/>
        </p:nvPicPr>
        <p:blipFill>
          <a:blip r:embed="rId2">
            <a:alphaModFix/>
          </a:blip>
          <a:stretch>
            <a:fillRect/>
          </a:stretch>
        </p:blipFill>
        <p:spPr>
          <a:xfrm>
            <a:off x="685800" y="685800"/>
            <a:ext cx="1658925" cy="407100"/>
          </a:xfrm>
          <a:prstGeom prst="rect">
            <a:avLst/>
          </a:prstGeom>
          <a:noFill/>
          <a:ln>
            <a:noFill/>
          </a:ln>
        </p:spPr>
      </p:pic>
      <p:sp>
        <p:nvSpPr>
          <p:cNvPr id="22" name="Google Shape;22;p5"/>
          <p:cNvSpPr txBox="1"/>
          <p:nvPr/>
        </p:nvSpPr>
        <p:spPr>
          <a:xfrm>
            <a:off x="0" y="7364925"/>
            <a:ext cx="5029200" cy="407100"/>
          </a:xfrm>
          <a:prstGeom prst="rect">
            <a:avLst/>
          </a:prstGeom>
          <a:no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Autofit/>
          </a:bodyPr>
          <a:lstStyle>
            <a:lvl1pPr lvl="0">
              <a:spcBef>
                <a:spcPts val="0"/>
              </a:spcBef>
              <a:spcAft>
                <a:spcPts val="0"/>
              </a:spcAft>
              <a:buClr>
                <a:schemeClr val="dk1"/>
              </a:buClr>
              <a:buSzPts val="3500"/>
              <a:buFont typeface="Montserrat"/>
              <a:buNone/>
              <a:defRPr sz="3500">
                <a:solidFill>
                  <a:schemeClr val="dk1"/>
                </a:solidFill>
                <a:latin typeface="Montserrat"/>
                <a:ea typeface="Montserrat"/>
                <a:cs typeface="Montserrat"/>
                <a:sym typeface="Montserrat"/>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Autofit/>
          </a:bodyPr>
          <a:lstStyle>
            <a:lvl1pPr indent="-368300" lvl="0" marL="457200">
              <a:lnSpc>
                <a:spcPct val="115000"/>
              </a:lnSpc>
              <a:spcBef>
                <a:spcPts val="0"/>
              </a:spcBef>
              <a:spcAft>
                <a:spcPts val="0"/>
              </a:spcAft>
              <a:buClr>
                <a:schemeClr val="dk2"/>
              </a:buClr>
              <a:buSzPts val="2200"/>
              <a:buFont typeface="Montserrat"/>
              <a:buChar char="●"/>
              <a:defRPr sz="2200">
                <a:solidFill>
                  <a:schemeClr val="dk2"/>
                </a:solidFill>
                <a:latin typeface="Montserrat"/>
                <a:ea typeface="Montserrat"/>
                <a:cs typeface="Montserrat"/>
                <a:sym typeface="Montserrat"/>
              </a:defRPr>
            </a:lvl1pPr>
            <a:lvl2pPr indent="-336550" lvl="1" marL="914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2pPr>
            <a:lvl3pPr indent="-336550" lvl="2" marL="1371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3pPr>
            <a:lvl4pPr indent="-336550" lvl="3" marL="18288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4pPr>
            <a:lvl5pPr indent="-336550" lvl="4" marL="22860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5pPr>
            <a:lvl6pPr indent="-336550" lvl="5" marL="27432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6pPr>
            <a:lvl7pPr indent="-336550" lvl="6" marL="3200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7pPr>
            <a:lvl8pPr indent="-336550" lvl="7" marL="3657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8pPr>
            <a:lvl9pPr indent="-336550" lvl="8" marL="4114800">
              <a:lnSpc>
                <a:spcPct val="115000"/>
              </a:lnSpc>
              <a:spcBef>
                <a:spcPts val="2000"/>
              </a:spcBef>
              <a:spcAft>
                <a:spcPts val="2000"/>
              </a:spcAft>
              <a:buClr>
                <a:schemeClr val="dk2"/>
              </a:buClr>
              <a:buSzPts val="1700"/>
              <a:buFont typeface="Montserrat"/>
              <a:buChar char="■"/>
              <a:defRPr sz="1700">
                <a:solidFill>
                  <a:schemeClr val="dk2"/>
                </a:solidFill>
                <a:latin typeface="Montserrat"/>
                <a:ea typeface="Montserrat"/>
                <a:cs typeface="Montserrat"/>
                <a:sym typeface="Montserrat"/>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jp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 name="Shape 26"/>
        <p:cNvGrpSpPr/>
        <p:nvPr/>
      </p:nvGrpSpPr>
      <p:grpSpPr>
        <a:xfrm>
          <a:off x="0" y="0"/>
          <a:ext cx="0" cy="0"/>
          <a:chOff x="0" y="0"/>
          <a:chExt cx="0" cy="0"/>
        </a:xfrm>
      </p:grpSpPr>
      <p:sp>
        <p:nvSpPr>
          <p:cNvPr id="27" name="Google Shape;27;p6"/>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idx="1" type="subTitle"/>
          </p:nvPr>
        </p:nvSpPr>
        <p:spPr>
          <a:xfrm>
            <a:off x="0" y="1092900"/>
            <a:ext cx="7828500" cy="4895400"/>
          </a:xfrm>
          <a:prstGeom prst="rect">
            <a:avLst/>
          </a:prstGeom>
          <a:noFill/>
        </p:spPr>
        <p:txBody>
          <a:bodyPr anchorCtr="0" anchor="ctr" bIns="113100" lIns="113100" spcFirstLastPara="1" rIns="113100" wrap="square" tIns="113100">
            <a:noAutofit/>
          </a:bodyPr>
          <a:lstStyle/>
          <a:p>
            <a:pPr indent="0" lvl="0" marL="571500" rtl="0" algn="l">
              <a:lnSpc>
                <a:spcPct val="115000"/>
              </a:lnSpc>
              <a:spcBef>
                <a:spcPts val="0"/>
              </a:spcBef>
              <a:spcAft>
                <a:spcPts val="0"/>
              </a:spcAft>
              <a:buNone/>
            </a:pPr>
            <a:r>
              <a:rPr b="1" lang="en" sz="1100">
                <a:solidFill>
                  <a:schemeClr val="lt1"/>
                </a:solidFill>
              </a:rPr>
              <a:t>SALE PROPOSAL</a:t>
            </a:r>
            <a:endParaRPr b="1" sz="1100">
              <a:solidFill>
                <a:schemeClr val="lt1"/>
              </a:solidFill>
            </a:endParaRPr>
          </a:p>
          <a:p>
            <a:pPr indent="0" lvl="0" marL="571500" rtl="0" algn="l">
              <a:lnSpc>
                <a:spcPct val="115000"/>
              </a:lnSpc>
              <a:spcBef>
                <a:spcPts val="1000"/>
              </a:spcBef>
              <a:spcAft>
                <a:spcPts val="0"/>
              </a:spcAft>
              <a:buNone/>
            </a:pPr>
            <a:r>
              <a:rPr lang="en" sz="3600">
                <a:solidFill>
                  <a:schemeClr val="lt1"/>
                </a:solidFill>
              </a:rPr>
              <a:t>The Building Name</a:t>
            </a:r>
            <a:endParaRPr sz="3600">
              <a:solidFill>
                <a:schemeClr val="lt1"/>
              </a:solidFill>
              <a:latin typeface="Montserrat"/>
              <a:ea typeface="Montserrat"/>
              <a:cs typeface="Montserrat"/>
              <a:sym typeface="Montserrat"/>
            </a:endParaRPr>
          </a:p>
          <a:p>
            <a:pPr indent="0" lvl="0" marL="571500" rtl="0" algn="l">
              <a:lnSpc>
                <a:spcPct val="115000"/>
              </a:lnSpc>
              <a:spcBef>
                <a:spcPts val="0"/>
              </a:spcBef>
              <a:spcAft>
                <a:spcPts val="0"/>
              </a:spcAft>
              <a:buNone/>
            </a:pPr>
            <a:r>
              <a:rPr i="1" lang="en" sz="3600">
                <a:solidFill>
                  <a:schemeClr val="lt1"/>
                </a:solidFill>
              </a:rPr>
              <a:t>Street Address, City, State, Zip</a:t>
            </a:r>
            <a:endParaRPr i="1" sz="3600">
              <a:solidFill>
                <a:schemeClr val="lt1"/>
              </a:solidFill>
              <a:latin typeface="Montserrat"/>
              <a:ea typeface="Montserrat"/>
              <a:cs typeface="Montserrat"/>
              <a:sym typeface="Montserrat"/>
            </a:endParaRPr>
          </a:p>
        </p:txBody>
      </p:sp>
      <p:sp>
        <p:nvSpPr>
          <p:cNvPr id="29" name="Google Shape;29;p6"/>
          <p:cNvSpPr txBox="1"/>
          <p:nvPr>
            <p:ph idx="1" type="subTitle"/>
          </p:nvPr>
        </p:nvSpPr>
        <p:spPr>
          <a:xfrm>
            <a:off x="685800" y="6166700"/>
            <a:ext cx="2228700" cy="9198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lt1"/>
                </a:solidFill>
              </a:rPr>
              <a:t>Presented to</a:t>
            </a:r>
            <a:endParaRPr b="1" sz="1000">
              <a:solidFill>
                <a:schemeClr val="lt1"/>
              </a:solidFill>
            </a:endParaRPr>
          </a:p>
          <a:p>
            <a:pPr indent="0" lvl="0" marL="0" rtl="0" algn="l">
              <a:lnSpc>
                <a:spcPct val="115000"/>
              </a:lnSpc>
              <a:spcBef>
                <a:spcPts val="0"/>
              </a:spcBef>
              <a:spcAft>
                <a:spcPts val="0"/>
              </a:spcAft>
              <a:buNone/>
            </a:pPr>
            <a:r>
              <a:rPr lang="en" sz="1000">
                <a:solidFill>
                  <a:schemeClr val="lt1"/>
                </a:solidFill>
              </a:rPr>
              <a:t>Enter Client Name</a:t>
            </a:r>
            <a:endParaRPr sz="1000">
              <a:solidFill>
                <a:schemeClr val="lt1"/>
              </a:solidFill>
            </a:endParaRPr>
          </a:p>
          <a:p>
            <a:pPr indent="0" lvl="0" marL="0" rtl="0" algn="l">
              <a:lnSpc>
                <a:spcPct val="115000"/>
              </a:lnSpc>
              <a:spcBef>
                <a:spcPts val="0"/>
              </a:spcBef>
              <a:spcAft>
                <a:spcPts val="0"/>
              </a:spcAft>
              <a:buNone/>
            </a:pPr>
            <a:r>
              <a:rPr lang="en" sz="1000">
                <a:solidFill>
                  <a:schemeClr val="lt1"/>
                </a:solidFill>
              </a:rPr>
              <a:t>Client Company Name</a:t>
            </a:r>
            <a:endParaRPr sz="1000">
              <a:solidFill>
                <a:schemeClr val="lt1"/>
              </a:solidFill>
            </a:endParaRPr>
          </a:p>
          <a:p>
            <a:pPr indent="0" lvl="0" marL="0" rtl="0" algn="l">
              <a:lnSpc>
                <a:spcPct val="115000"/>
              </a:lnSpc>
              <a:spcBef>
                <a:spcPts val="0"/>
              </a:spcBef>
              <a:spcAft>
                <a:spcPts val="0"/>
              </a:spcAft>
              <a:buNone/>
            </a:pPr>
            <a:r>
              <a:rPr lang="en" sz="1000">
                <a:solidFill>
                  <a:schemeClr val="lt1"/>
                </a:solidFill>
              </a:rPr>
              <a:t>Date</a:t>
            </a:r>
            <a:endParaRPr sz="1000">
              <a:solidFill>
                <a:schemeClr val="lt1"/>
              </a:solidFill>
            </a:endParaRPr>
          </a:p>
        </p:txBody>
      </p:sp>
      <p:sp>
        <p:nvSpPr>
          <p:cNvPr id="30" name="Google Shape;30;p6"/>
          <p:cNvSpPr txBox="1"/>
          <p:nvPr>
            <p:ph idx="1" type="subTitle"/>
          </p:nvPr>
        </p:nvSpPr>
        <p:spPr>
          <a:xfrm>
            <a:off x="3005919"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Clr>
                <a:schemeClr val="dk1"/>
              </a:buClr>
              <a:buSzPts val="1100"/>
              <a:buFont typeface="Arial"/>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Email</a:t>
            </a:r>
            <a:endParaRPr sz="1000">
              <a:solidFill>
                <a:schemeClr val="lt1"/>
              </a:solidFill>
            </a:endParaRPr>
          </a:p>
          <a:p>
            <a:pPr indent="0" lvl="0" marL="0" rtl="0" algn="l">
              <a:lnSpc>
                <a:spcPct val="115000"/>
              </a:lnSpc>
              <a:spcBef>
                <a:spcPts val="0"/>
              </a:spcBef>
              <a:spcAft>
                <a:spcPts val="0"/>
              </a:spcAft>
              <a:buNone/>
            </a:pPr>
            <a:r>
              <a:t/>
            </a:r>
            <a:endParaRPr sz="1000">
              <a:solidFill>
                <a:schemeClr val="lt1"/>
              </a:solidFill>
            </a:endParaRPr>
          </a:p>
        </p:txBody>
      </p:sp>
      <p:sp>
        <p:nvSpPr>
          <p:cNvPr id="31" name="Google Shape;31;p6"/>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chemeClr val="lt1"/>
                </a:solidFill>
              </a:rPr>
              <a:t>Company name</a:t>
            </a:r>
            <a:endParaRPr b="1"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phone number</a:t>
            </a:r>
            <a:endParaRPr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address</a:t>
            </a:r>
            <a:endParaRPr sz="1000">
              <a:solidFill>
                <a:schemeClr val="lt1"/>
              </a:solidFill>
            </a:endParaRPr>
          </a:p>
          <a:p>
            <a:pPr indent="0" lvl="0" marL="0" marR="0" rtl="0" algn="r">
              <a:lnSpc>
                <a:spcPct val="115000"/>
              </a:lnSpc>
              <a:spcBef>
                <a:spcPts val="0"/>
              </a:spcBef>
              <a:spcAft>
                <a:spcPts val="0"/>
              </a:spcAft>
              <a:buNone/>
            </a:pPr>
            <a:r>
              <a:rPr lang="en" sz="1000">
                <a:solidFill>
                  <a:schemeClr val="lt1"/>
                </a:solidFill>
              </a:rPr>
              <a:t>Company website</a:t>
            </a:r>
            <a:endParaRPr sz="1000">
              <a:solidFill>
                <a:schemeClr val="lt1"/>
              </a:solidFill>
            </a:endParaRPr>
          </a:p>
        </p:txBody>
      </p:sp>
      <p:cxnSp>
        <p:nvCxnSpPr>
          <p:cNvPr id="32" name="Google Shape;32;p6"/>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33" name="Google Shape;33;p6"/>
          <p:cNvPicPr preferRelativeResize="0"/>
          <p:nvPr/>
        </p:nvPicPr>
        <p:blipFill>
          <a:blip r:embed="rId4">
            <a:alphaModFix/>
          </a:blip>
          <a:stretch>
            <a:fillRect/>
          </a:stretch>
        </p:blipFill>
        <p:spPr>
          <a:xfrm>
            <a:off x="685800" y="685800"/>
            <a:ext cx="1658925" cy="407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1" name="Shape 101"/>
        <p:cNvGrpSpPr/>
        <p:nvPr/>
      </p:nvGrpSpPr>
      <p:grpSpPr>
        <a:xfrm>
          <a:off x="0" y="0"/>
          <a:ext cx="0" cy="0"/>
          <a:chOff x="0" y="0"/>
          <a:chExt cx="0" cy="0"/>
        </a:xfrm>
      </p:grpSpPr>
      <p:pic>
        <p:nvPicPr>
          <p:cNvPr id="102" name="Google Shape;102;p15"/>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sp>
        <p:nvSpPr>
          <p:cNvPr id="103" name="Google Shape;103;p15"/>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104" name="Google Shape;104;p15"/>
          <p:cNvGrpSpPr/>
          <p:nvPr/>
        </p:nvGrpSpPr>
        <p:grpSpPr>
          <a:xfrm>
            <a:off x="2298888" y="3063125"/>
            <a:ext cx="431400" cy="431400"/>
            <a:chOff x="2298888" y="3063125"/>
            <a:chExt cx="431400" cy="431400"/>
          </a:xfrm>
        </p:grpSpPr>
        <p:sp>
          <p:nvSpPr>
            <p:cNvPr id="105" name="Google Shape;105;p15"/>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5"/>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107" name="Google Shape;107;p15"/>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Location Map</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1" name="Shape 111"/>
        <p:cNvGrpSpPr/>
        <p:nvPr/>
      </p:nvGrpSpPr>
      <p:grpSpPr>
        <a:xfrm>
          <a:off x="0" y="0"/>
          <a:ext cx="0" cy="0"/>
          <a:chOff x="0" y="0"/>
          <a:chExt cx="0" cy="0"/>
        </a:xfrm>
      </p:grpSpPr>
      <p:pic>
        <p:nvPicPr>
          <p:cNvPr id="112" name="Google Shape;112;p16"/>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sp>
        <p:nvSpPr>
          <p:cNvPr id="113" name="Google Shape;113;p1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114" name="Google Shape;114;p16"/>
          <p:cNvGrpSpPr/>
          <p:nvPr/>
        </p:nvGrpSpPr>
        <p:grpSpPr>
          <a:xfrm>
            <a:off x="2298888" y="3063125"/>
            <a:ext cx="431400" cy="431400"/>
            <a:chOff x="2298888" y="3063125"/>
            <a:chExt cx="431400" cy="431400"/>
          </a:xfrm>
        </p:grpSpPr>
        <p:sp>
          <p:nvSpPr>
            <p:cNvPr id="115" name="Google Shape;115;p16"/>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117" name="Google Shape;117;p1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Aerial Map</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7"/>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3</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Financial Analysis</a:t>
            </a:r>
            <a:endParaRPr i="1" sz="3600">
              <a:solidFill>
                <a:schemeClr val="lt1"/>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6" name="Shape 126"/>
        <p:cNvGrpSpPr/>
        <p:nvPr/>
      </p:nvGrpSpPr>
      <p:grpSpPr>
        <a:xfrm>
          <a:off x="0" y="0"/>
          <a:ext cx="0" cy="0"/>
          <a:chOff x="0" y="0"/>
          <a:chExt cx="0" cy="0"/>
        </a:xfrm>
      </p:grpSpPr>
      <p:sp>
        <p:nvSpPr>
          <p:cNvPr id="127" name="Google Shape;127;p18"/>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Financial Summary</a:t>
            </a:r>
            <a:endParaRPr i="1" sz="2200">
              <a:solidFill>
                <a:schemeClr val="accent1"/>
              </a:solidFill>
              <a:latin typeface="Montserrat"/>
              <a:ea typeface="Montserrat"/>
              <a:cs typeface="Montserrat"/>
              <a:sym typeface="Montserrat"/>
            </a:endParaRPr>
          </a:p>
        </p:txBody>
      </p:sp>
      <p:sp>
        <p:nvSpPr>
          <p:cNvPr id="128" name="Google Shape;128;p18"/>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129" name="Google Shape;129;p18"/>
          <p:cNvGraphicFramePr/>
          <p:nvPr/>
        </p:nvGraphicFramePr>
        <p:xfrm>
          <a:off x="5171601" y="1542282"/>
          <a:ext cx="3000000" cy="3000000"/>
        </p:xfrm>
        <a:graphic>
          <a:graphicData uri="http://schemas.openxmlformats.org/drawingml/2006/table">
            <a:tbl>
              <a:tblPr>
                <a:noFill/>
                <a:tableStyleId>{23034539-4475-48F1-BA71-7772B31E373D}</a:tableStyleId>
              </a:tblPr>
              <a:tblGrid>
                <a:gridCol w="2059850"/>
                <a:gridCol w="2059850"/>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FINANCING DATA</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2020</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Down payment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Loan amount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Interest rate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Amortization schedule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 </a:t>
                      </a:r>
                      <a:r>
                        <a:rPr lang="en" sz="1000">
                          <a:solidFill>
                            <a:schemeClr val="dk2"/>
                          </a:solidFill>
                          <a:latin typeface="Montserrat"/>
                          <a:ea typeface="Montserrat"/>
                          <a:cs typeface="Montserrat"/>
                          <a:sym typeface="Montserrat"/>
                        </a:rPr>
                        <a:t>Years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Debt service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Debt service monthly</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Principal reduction (yr 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130" name="Google Shape;130;p18"/>
          <p:cNvGraphicFramePr/>
          <p:nvPr/>
        </p:nvGraphicFramePr>
        <p:xfrm>
          <a:off x="612151" y="1542282"/>
          <a:ext cx="3000000" cy="3000000"/>
        </p:xfrm>
        <a:graphic>
          <a:graphicData uri="http://schemas.openxmlformats.org/drawingml/2006/table">
            <a:tbl>
              <a:tblPr>
                <a:noFill/>
                <a:tableStyleId>{23034539-4475-48F1-BA71-7772B31E373D}</a:tableStyleId>
              </a:tblPr>
              <a:tblGrid>
                <a:gridCol w="2059850"/>
                <a:gridCol w="2059850"/>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INVESTMENT OVERVIEW</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2020</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Price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Price per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CAP rate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Cash-on-cash return (yr 1)</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return (yr 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Debt coverage ratio</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2000"/>
                        </a:spcBef>
                        <a:spcAft>
                          <a:spcPts val="1000"/>
                        </a:spcAft>
                        <a:buNone/>
                      </a:pPr>
                      <a:r>
                        <a:t/>
                      </a:r>
                      <a:endParaRPr b="1" sz="1000">
                        <a:solidFill>
                          <a:schemeClr val="accent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2000"/>
                        </a:spcBef>
                        <a:spcAft>
                          <a:spcPts val="40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OPERATING DATA</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2020</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 scheduled income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Other income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scheduled income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Vacancy costs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 income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Operating expenses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Net operating income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Pre-tax cash flow</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4" name="Shape 134"/>
        <p:cNvGrpSpPr/>
        <p:nvPr/>
      </p:nvGrpSpPr>
      <p:grpSpPr>
        <a:xfrm>
          <a:off x="0" y="0"/>
          <a:ext cx="0" cy="0"/>
          <a:chOff x="0" y="0"/>
          <a:chExt cx="0" cy="0"/>
        </a:xfrm>
      </p:grpSpPr>
      <p:sp>
        <p:nvSpPr>
          <p:cNvPr id="135" name="Google Shape;135;p1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Income &amp; Expenses</a:t>
            </a:r>
            <a:endParaRPr i="1" sz="2200">
              <a:solidFill>
                <a:schemeClr val="accent1"/>
              </a:solidFill>
              <a:latin typeface="Montserrat"/>
              <a:ea typeface="Montserrat"/>
              <a:cs typeface="Montserrat"/>
              <a:sym typeface="Montserrat"/>
            </a:endParaRPr>
          </a:p>
        </p:txBody>
      </p:sp>
      <p:sp>
        <p:nvSpPr>
          <p:cNvPr id="136" name="Google Shape;136;p1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137" name="Google Shape;137;p19"/>
          <p:cNvGraphicFramePr/>
          <p:nvPr/>
        </p:nvGraphicFramePr>
        <p:xfrm>
          <a:off x="612151" y="1542282"/>
          <a:ext cx="3000000" cy="3000000"/>
        </p:xfrm>
        <a:graphic>
          <a:graphicData uri="http://schemas.openxmlformats.org/drawingml/2006/table">
            <a:tbl>
              <a:tblPr>
                <a:noFill/>
                <a:tableStyleId>{23034539-4475-48F1-BA71-7772B31E373D}</a:tableStyleId>
              </a:tblPr>
              <a:tblGrid>
                <a:gridCol w="2920150"/>
                <a:gridCol w="2920150"/>
                <a:gridCol w="2920150"/>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INCOME SUMMARY</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2020</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Clr>
                          <a:schemeClr val="dk1"/>
                        </a:buClr>
                        <a:buSzPts val="1100"/>
                        <a:buFont typeface="Arial"/>
                        <a:buNone/>
                      </a:pPr>
                      <a:r>
                        <a:rPr b="1" lang="en" sz="1000">
                          <a:solidFill>
                            <a:schemeClr val="accent1"/>
                          </a:solidFill>
                          <a:latin typeface="Montserrat"/>
                          <a:ea typeface="Montserrat"/>
                          <a:cs typeface="Montserrat"/>
                          <a:sym typeface="Montserrat"/>
                        </a:rPr>
                        <a:t>PER SF</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Expense Reimbursements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HVAC OT income</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Access card income</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Parking income</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Additional parking income</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Base rent </a:t>
                      </a:r>
                      <a:r>
                        <a:rPr lang="en" sz="1000">
                          <a:solidFill>
                            <a:schemeClr val="dk2"/>
                          </a:solidFill>
                          <a:latin typeface="Montserrat"/>
                          <a:ea typeface="Montserrat"/>
                          <a:cs typeface="Montserrat"/>
                          <a:sym typeface="Montserrat"/>
                        </a:rPr>
                        <a:t>abatement</a:t>
                      </a:r>
                      <a:r>
                        <a:rPr lang="en" sz="1000">
                          <a:solidFill>
                            <a:schemeClr val="dk2"/>
                          </a:solidFill>
                          <a:latin typeface="Montserrat"/>
                          <a:ea typeface="Montserrat"/>
                          <a:cs typeface="Montserrat"/>
                          <a:sym typeface="Montserrat"/>
                        </a:rPr>
                        <a:t> reimb.</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Conference room income</a:t>
                      </a:r>
                      <a:endParaRPr b="1" sz="1000">
                        <a:solidFill>
                          <a:schemeClr val="dk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 income</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1" name="Shape 141"/>
        <p:cNvGrpSpPr/>
        <p:nvPr/>
      </p:nvGrpSpPr>
      <p:grpSpPr>
        <a:xfrm>
          <a:off x="0" y="0"/>
          <a:ext cx="0" cy="0"/>
          <a:chOff x="0" y="0"/>
          <a:chExt cx="0" cy="0"/>
        </a:xfrm>
      </p:grpSpPr>
      <p:sp>
        <p:nvSpPr>
          <p:cNvPr id="142" name="Google Shape;142;p2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Income &amp; Expenses</a:t>
            </a:r>
            <a:endParaRPr i="1" sz="2200">
              <a:solidFill>
                <a:schemeClr val="accent1"/>
              </a:solidFill>
              <a:latin typeface="Montserrat"/>
              <a:ea typeface="Montserrat"/>
              <a:cs typeface="Montserrat"/>
              <a:sym typeface="Montserrat"/>
            </a:endParaRPr>
          </a:p>
        </p:txBody>
      </p:sp>
      <p:sp>
        <p:nvSpPr>
          <p:cNvPr id="143" name="Google Shape;143;p2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144" name="Google Shape;144;p20"/>
          <p:cNvGraphicFramePr/>
          <p:nvPr/>
        </p:nvGraphicFramePr>
        <p:xfrm>
          <a:off x="612151" y="1542282"/>
          <a:ext cx="3000000" cy="3000000"/>
        </p:xfrm>
        <a:graphic>
          <a:graphicData uri="http://schemas.openxmlformats.org/drawingml/2006/table">
            <a:tbl>
              <a:tblPr>
                <a:noFill/>
                <a:tableStyleId>{23034539-4475-48F1-BA71-7772B31E373D}</a:tableStyleId>
              </a:tblPr>
              <a:tblGrid>
                <a:gridCol w="2920150"/>
                <a:gridCol w="2920150"/>
                <a:gridCol w="2920150"/>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EXPENSE </a:t>
                      </a:r>
                      <a:r>
                        <a:rPr b="1" lang="en" sz="1000">
                          <a:solidFill>
                            <a:schemeClr val="accent1"/>
                          </a:solidFill>
                          <a:latin typeface="Montserrat"/>
                          <a:ea typeface="Montserrat"/>
                          <a:cs typeface="Montserrat"/>
                          <a:sym typeface="Montserrat"/>
                        </a:rPr>
                        <a:t>SUMMARY</a:t>
                      </a:r>
                      <a:endParaRPr sz="1000">
                        <a:solidFill>
                          <a:schemeClr val="dk2"/>
                        </a:solidFill>
                        <a:latin typeface="Montserrat"/>
                        <a:ea typeface="Montserrat"/>
                        <a:cs typeface="Montserrat"/>
                        <a:sym typeface="Montserrat"/>
                      </a:endParaRPr>
                    </a:p>
                  </a:txBody>
                  <a:tcPr marT="0" marB="16457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2020</a:t>
                      </a:r>
                      <a:endParaRPr sz="1000">
                        <a:solidFill>
                          <a:schemeClr val="dk2"/>
                        </a:solidFill>
                        <a:latin typeface="Montserrat"/>
                        <a:ea typeface="Montserrat"/>
                        <a:cs typeface="Montserrat"/>
                        <a:sym typeface="Montserrat"/>
                      </a:endParaRPr>
                    </a:p>
                  </a:txBody>
                  <a:tcPr marT="0" marB="16457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PER SF</a:t>
                      </a:r>
                      <a:endParaRPr b="1" sz="1000">
                        <a:solidFill>
                          <a:schemeClr val="accent1"/>
                        </a:solidFill>
                        <a:latin typeface="Montserrat"/>
                        <a:ea typeface="Montserrat"/>
                        <a:cs typeface="Montserrat"/>
                        <a:sym typeface="Montserrat"/>
                      </a:endParaRPr>
                    </a:p>
                  </a:txBody>
                  <a:tcPr marT="0" marB="16457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Payroll &amp; benefits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Leasing commissions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Tenant improvements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Property taxes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Utilities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Security</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Administrative</a:t>
                      </a:r>
                      <a:endParaRPr b="1" sz="1000">
                        <a:solidFill>
                          <a:schemeClr val="dk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Marketing/promotions</a:t>
                      </a:r>
                      <a:endParaRPr>
                        <a:solidFill>
                          <a:schemeClr val="dk1"/>
                        </a:solidFill>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Cleaning</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Management fee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Insurance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Repairs &amp; maintenance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Capital reserves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Gross expenses</a:t>
                      </a:r>
                      <a:endParaRPr b="1" sz="1000">
                        <a:solidFill>
                          <a:schemeClr val="dk2"/>
                        </a:solidFill>
                        <a:latin typeface="Montserrat"/>
                        <a:ea typeface="Montserrat"/>
                        <a:cs typeface="Montserrat"/>
                        <a:sym typeface="Montserrat"/>
                      </a:endParaRPr>
                    </a:p>
                  </a:txBody>
                  <a:tcPr marT="155425"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0"/>
                        </a:spcBef>
                        <a:spcAft>
                          <a:spcPts val="400"/>
                        </a:spcAft>
                        <a:buNone/>
                      </a:pPr>
                      <a:r>
                        <a:rPr b="1" lang="en" sz="1000">
                          <a:solidFill>
                            <a:schemeClr val="dk2"/>
                          </a:solidFill>
                          <a:latin typeface="Montserrat"/>
                          <a:ea typeface="Montserrat"/>
                          <a:cs typeface="Montserrat"/>
                          <a:sym typeface="Montserrat"/>
                        </a:rPr>
                        <a:t>$</a:t>
                      </a: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155425"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0"/>
                        </a:spcBef>
                        <a:spcAft>
                          <a:spcPts val="400"/>
                        </a:spcAft>
                        <a:buNone/>
                      </a:pPr>
                      <a:r>
                        <a:rPr b="1" lang="en" sz="1000">
                          <a:solidFill>
                            <a:schemeClr val="dk2"/>
                          </a:solidFill>
                          <a:latin typeface="Montserrat"/>
                          <a:ea typeface="Montserrat"/>
                          <a:cs typeface="Montserrat"/>
                          <a:sym typeface="Montserrat"/>
                        </a:rPr>
                        <a:t>$</a:t>
                      </a: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155425"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Net operating income</a:t>
                      </a:r>
                      <a:endParaRPr b="1" sz="1000">
                        <a:solidFill>
                          <a:schemeClr val="dk2"/>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0"/>
                        </a:spcBef>
                        <a:spcAft>
                          <a:spcPts val="400"/>
                        </a:spcAft>
                        <a:buNone/>
                      </a:pPr>
                      <a:r>
                        <a:rPr b="1" lang="en" sz="1000">
                          <a:solidFill>
                            <a:schemeClr val="dk2"/>
                          </a:solidFill>
                          <a:latin typeface="Montserrat"/>
                          <a:ea typeface="Montserrat"/>
                          <a:cs typeface="Montserrat"/>
                          <a:sym typeface="Montserrat"/>
                        </a:rPr>
                        <a:t>$</a:t>
                      </a: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0"/>
                        </a:spcBef>
                        <a:spcAft>
                          <a:spcPts val="400"/>
                        </a:spcAft>
                        <a:buNone/>
                      </a:pPr>
                      <a:r>
                        <a:rPr b="1" lang="en" sz="1000">
                          <a:solidFill>
                            <a:schemeClr val="dk2"/>
                          </a:solidFill>
                          <a:latin typeface="Montserrat"/>
                          <a:ea typeface="Montserrat"/>
                          <a:cs typeface="Montserrat"/>
                          <a:sym typeface="Montserrat"/>
                        </a:rPr>
                        <a:t>$</a:t>
                      </a: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1"/>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4</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Sale Comparables</a:t>
            </a:r>
            <a:endParaRPr i="1" sz="3600">
              <a:solidFill>
                <a:schemeClr val="lt1"/>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3" name="Shape 153"/>
        <p:cNvGrpSpPr/>
        <p:nvPr/>
      </p:nvGrpSpPr>
      <p:grpSpPr>
        <a:xfrm>
          <a:off x="0" y="0"/>
          <a:ext cx="0" cy="0"/>
          <a:chOff x="0" y="0"/>
          <a:chExt cx="0" cy="0"/>
        </a:xfrm>
      </p:grpSpPr>
      <p:sp>
        <p:nvSpPr>
          <p:cNvPr id="154" name="Google Shape;154;p22"/>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a:t>
            </a:r>
            <a:endParaRPr i="1" sz="2200">
              <a:solidFill>
                <a:schemeClr val="accent1"/>
              </a:solidFill>
              <a:latin typeface="Montserrat"/>
              <a:ea typeface="Montserrat"/>
              <a:cs typeface="Montserrat"/>
              <a:sym typeface="Montserrat"/>
            </a:endParaRPr>
          </a:p>
        </p:txBody>
      </p:sp>
      <p:cxnSp>
        <p:nvCxnSpPr>
          <p:cNvPr id="155" name="Google Shape;155;p22"/>
          <p:cNvCxnSpPr/>
          <p:nvPr/>
        </p:nvCxnSpPr>
        <p:spPr>
          <a:xfrm>
            <a:off x="4333000" y="3101525"/>
            <a:ext cx="5026200" cy="0"/>
          </a:xfrm>
          <a:prstGeom prst="straightConnector1">
            <a:avLst/>
          </a:prstGeom>
          <a:noFill/>
          <a:ln cap="flat" cmpd="sng" w="9525">
            <a:solidFill>
              <a:srgbClr val="B7B7B7"/>
            </a:solidFill>
            <a:prstDash val="solid"/>
            <a:round/>
            <a:headEnd len="med" w="med" type="none"/>
            <a:tailEnd len="med" w="med" type="none"/>
          </a:ln>
        </p:spPr>
      </p:cxnSp>
      <p:pic>
        <p:nvPicPr>
          <p:cNvPr id="156" name="Google Shape;156;p22"/>
          <p:cNvPicPr preferRelativeResize="0"/>
          <p:nvPr/>
        </p:nvPicPr>
        <p:blipFill rotWithShape="1">
          <a:blip r:embed="rId3">
            <a:alphaModFix/>
          </a:blip>
          <a:srcRect b="35716" l="33229" r="33229" t="35714"/>
          <a:stretch/>
        </p:blipFill>
        <p:spPr>
          <a:xfrm>
            <a:off x="693450" y="1461350"/>
            <a:ext cx="3354302" cy="1607099"/>
          </a:xfrm>
          <a:prstGeom prst="rect">
            <a:avLst/>
          </a:prstGeom>
          <a:noFill/>
          <a:ln>
            <a:noFill/>
          </a:ln>
        </p:spPr>
      </p:pic>
      <p:pic>
        <p:nvPicPr>
          <p:cNvPr id="157" name="Google Shape;157;p22"/>
          <p:cNvPicPr preferRelativeResize="0"/>
          <p:nvPr/>
        </p:nvPicPr>
        <p:blipFill rotWithShape="1">
          <a:blip r:embed="rId3">
            <a:alphaModFix/>
          </a:blip>
          <a:srcRect b="35716" l="33229" r="33229" t="35714"/>
          <a:stretch/>
        </p:blipFill>
        <p:spPr>
          <a:xfrm>
            <a:off x="693450" y="3398213"/>
            <a:ext cx="3354302" cy="1607099"/>
          </a:xfrm>
          <a:prstGeom prst="rect">
            <a:avLst/>
          </a:prstGeom>
          <a:noFill/>
          <a:ln>
            <a:noFill/>
          </a:ln>
        </p:spPr>
      </p:pic>
      <p:pic>
        <p:nvPicPr>
          <p:cNvPr id="158" name="Google Shape;158;p22"/>
          <p:cNvPicPr preferRelativeResize="0"/>
          <p:nvPr/>
        </p:nvPicPr>
        <p:blipFill rotWithShape="1">
          <a:blip r:embed="rId3">
            <a:alphaModFix/>
          </a:blip>
          <a:srcRect b="35716" l="33229" r="33229" t="35714"/>
          <a:stretch/>
        </p:blipFill>
        <p:spPr>
          <a:xfrm>
            <a:off x="693450" y="5335063"/>
            <a:ext cx="3354302" cy="1607099"/>
          </a:xfrm>
          <a:prstGeom prst="rect">
            <a:avLst/>
          </a:prstGeom>
          <a:noFill/>
          <a:ln>
            <a:noFill/>
          </a:ln>
        </p:spPr>
      </p:pic>
      <p:sp>
        <p:nvSpPr>
          <p:cNvPr id="159" name="Google Shape;159;p22"/>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160" name="Google Shape;160;p22"/>
          <p:cNvGraphicFramePr/>
          <p:nvPr/>
        </p:nvGraphicFramePr>
        <p:xfrm>
          <a:off x="4255301" y="3365109"/>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 #1</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Sale price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 Acres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2,100,000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Price / SF</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CAP</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Closed</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02/17/2014</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Occupancy</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95%</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NOI</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$2,350,000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161" name="Google Shape;161;p22"/>
          <p:cNvGraphicFramePr/>
          <p:nvPr/>
        </p:nvGraphicFramePr>
        <p:xfrm>
          <a:off x="4255301" y="5301971"/>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 #2</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Sale price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 Acres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2,100,000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Price / SF</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CAP</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Closed</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02/17/2014</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Occupancy</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95%</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NOI</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$2,350,000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162" name="Google Shape;162;p22"/>
          <p:cNvGraphicFramePr/>
          <p:nvPr/>
        </p:nvGraphicFramePr>
        <p:xfrm>
          <a:off x="4255301" y="1548080"/>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Sale price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 Acres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2,100,000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Price / SF</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6" name="Shape 166"/>
        <p:cNvGrpSpPr/>
        <p:nvPr/>
      </p:nvGrpSpPr>
      <p:grpSpPr>
        <a:xfrm>
          <a:off x="0" y="0"/>
          <a:ext cx="0" cy="0"/>
          <a:chOff x="0" y="0"/>
          <a:chExt cx="0" cy="0"/>
        </a:xfrm>
      </p:grpSpPr>
      <p:sp>
        <p:nvSpPr>
          <p:cNvPr id="167" name="Google Shape;167;p23"/>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 Summary</a:t>
            </a:r>
            <a:endParaRPr i="1" sz="2200">
              <a:solidFill>
                <a:schemeClr val="accent1"/>
              </a:solidFill>
              <a:latin typeface="Montserrat"/>
              <a:ea typeface="Montserrat"/>
              <a:cs typeface="Montserrat"/>
              <a:sym typeface="Montserrat"/>
            </a:endParaRPr>
          </a:p>
        </p:txBody>
      </p:sp>
      <p:sp>
        <p:nvSpPr>
          <p:cNvPr id="168" name="Google Shape;168;p23"/>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169" name="Google Shape;169;p23"/>
          <p:cNvGraphicFramePr/>
          <p:nvPr/>
        </p:nvGraphicFramePr>
        <p:xfrm>
          <a:off x="699604" y="3280044"/>
          <a:ext cx="3000000" cy="3000000"/>
        </p:xfrm>
        <a:graphic>
          <a:graphicData uri="http://schemas.openxmlformats.org/drawingml/2006/table">
            <a:tbl>
              <a:tblPr>
                <a:noFill/>
                <a:tableStyleId>{23034539-4475-48F1-BA71-7772B31E373D}</a:tableStyleId>
              </a:tblPr>
              <a:tblGrid>
                <a:gridCol w="1082400"/>
                <a:gridCol w="1082400"/>
                <a:gridCol w="1082400"/>
                <a:gridCol w="1082400"/>
                <a:gridCol w="1082400"/>
                <a:gridCol w="1082400"/>
                <a:gridCol w="1082400"/>
                <a:gridCol w="1082400"/>
              </a:tblGrid>
              <a:tr h="182525">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SALE COMPS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CAP</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CLOSE</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61125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$64,000,000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2,300,000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$27.83</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10.1%</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18</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02/17/2020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0000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$64,000,000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2,300,000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$27.83</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10.1%</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18</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02/17/2020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05375">
                <a:tc gridSpan="2">
                  <a:txBody>
                    <a:bodyPr/>
                    <a:lstStyle/>
                    <a:p>
                      <a:pPr indent="0" lvl="0" marL="0" rtl="0" algn="l">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Totals/Averages</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hMerge="1"/>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$58,750,000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2,200,000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$26.70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9.5%</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20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graphicFrame>
        <p:nvGraphicFramePr>
          <p:cNvPr id="170" name="Google Shape;170;p23"/>
          <p:cNvGraphicFramePr/>
          <p:nvPr/>
        </p:nvGraphicFramePr>
        <p:xfrm>
          <a:off x="699604" y="1450832"/>
          <a:ext cx="3000000" cy="3000000"/>
        </p:xfrm>
        <a:graphic>
          <a:graphicData uri="http://schemas.openxmlformats.org/drawingml/2006/table">
            <a:tbl>
              <a:tblPr>
                <a:noFill/>
                <a:tableStyleId>{23034539-4475-48F1-BA71-7772B31E373D}</a:tableStyleId>
              </a:tblPr>
              <a:tblGrid>
                <a:gridCol w="1082400"/>
                <a:gridCol w="1082400"/>
                <a:gridCol w="1082400"/>
                <a:gridCol w="1082400"/>
                <a:gridCol w="1082400"/>
                <a:gridCol w="1082400"/>
                <a:gridCol w="1082400"/>
                <a:gridCol w="1082400"/>
              </a:tblGrid>
              <a:tr h="214225">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CAP</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75680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$64,000,000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2,300,000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$27.83</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10.1%</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18</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cxnSp>
        <p:nvCxnSpPr>
          <p:cNvPr id="171" name="Google Shape;171;p23"/>
          <p:cNvCxnSpPr/>
          <p:nvPr/>
        </p:nvCxnSpPr>
        <p:spPr>
          <a:xfrm>
            <a:off x="691325" y="2906641"/>
            <a:ext cx="86856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5" name="Shape 175"/>
        <p:cNvGrpSpPr/>
        <p:nvPr/>
      </p:nvGrpSpPr>
      <p:grpSpPr>
        <a:xfrm>
          <a:off x="0" y="0"/>
          <a:ext cx="0" cy="0"/>
          <a:chOff x="0" y="0"/>
          <a:chExt cx="0" cy="0"/>
        </a:xfrm>
      </p:grpSpPr>
      <p:pic>
        <p:nvPicPr>
          <p:cNvPr id="176" name="Google Shape;176;p24"/>
          <p:cNvPicPr preferRelativeResize="0"/>
          <p:nvPr/>
        </p:nvPicPr>
        <p:blipFill rotWithShape="1">
          <a:blip r:embed="rId3">
            <a:alphaModFix/>
          </a:blip>
          <a:srcRect b="0" l="28353" r="28353" t="0"/>
          <a:stretch/>
        </p:blipFill>
        <p:spPr>
          <a:xfrm>
            <a:off x="673325" y="1470800"/>
            <a:ext cx="4329624" cy="5625299"/>
          </a:xfrm>
          <a:prstGeom prst="rect">
            <a:avLst/>
          </a:prstGeom>
          <a:noFill/>
          <a:ln>
            <a:noFill/>
          </a:ln>
        </p:spPr>
      </p:pic>
      <p:sp>
        <p:nvSpPr>
          <p:cNvPr id="177" name="Google Shape;177;p24"/>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 Map</a:t>
            </a:r>
            <a:endParaRPr i="1" sz="2200">
              <a:solidFill>
                <a:schemeClr val="accent1"/>
              </a:solidFill>
              <a:latin typeface="Montserrat"/>
              <a:ea typeface="Montserrat"/>
              <a:cs typeface="Montserrat"/>
              <a:sym typeface="Montserrat"/>
            </a:endParaRPr>
          </a:p>
        </p:txBody>
      </p:sp>
      <p:graphicFrame>
        <p:nvGraphicFramePr>
          <p:cNvPr id="178" name="Google Shape;178;p24"/>
          <p:cNvGraphicFramePr/>
          <p:nvPr/>
        </p:nvGraphicFramePr>
        <p:xfrm>
          <a:off x="5247357" y="1461354"/>
          <a:ext cx="3000000" cy="3000000"/>
        </p:xfrm>
        <a:graphic>
          <a:graphicData uri="http://schemas.openxmlformats.org/drawingml/2006/table">
            <a:tbl>
              <a:tblPr>
                <a:noFill/>
                <a:tableStyleId>{23034539-4475-48F1-BA71-7772B31E373D}</a:tableStyleId>
              </a:tblPr>
              <a:tblGrid>
                <a:gridCol w="382850"/>
                <a:gridCol w="1349000"/>
                <a:gridCol w="865925"/>
                <a:gridCol w="865925"/>
                <a:gridCol w="865925"/>
              </a:tblGrid>
              <a:tr h="257225">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graphicFrame>
        <p:nvGraphicFramePr>
          <p:cNvPr id="179" name="Google Shape;179;p24"/>
          <p:cNvGraphicFramePr/>
          <p:nvPr/>
        </p:nvGraphicFramePr>
        <p:xfrm>
          <a:off x="5247357" y="2826677"/>
          <a:ext cx="3000000" cy="3000000"/>
        </p:xfrm>
        <a:graphic>
          <a:graphicData uri="http://schemas.openxmlformats.org/drawingml/2006/table">
            <a:tbl>
              <a:tblPr>
                <a:noFill/>
                <a:tableStyleId>{23034539-4475-48F1-BA71-7772B31E373D}</a:tableStyleId>
              </a:tblPr>
              <a:tblGrid>
                <a:gridCol w="382850"/>
                <a:gridCol w="1349000"/>
                <a:gridCol w="865925"/>
                <a:gridCol w="865925"/>
                <a:gridCol w="865925"/>
              </a:tblGrid>
              <a:tr h="4650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1</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2867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2</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cxnSp>
        <p:nvCxnSpPr>
          <p:cNvPr id="180" name="Google Shape;180;p24"/>
          <p:cNvCxnSpPr/>
          <p:nvPr/>
        </p:nvCxnSpPr>
        <p:spPr>
          <a:xfrm>
            <a:off x="5229100" y="2644710"/>
            <a:ext cx="4129800" cy="0"/>
          </a:xfrm>
          <a:prstGeom prst="straightConnector1">
            <a:avLst/>
          </a:prstGeom>
          <a:noFill/>
          <a:ln cap="flat" cmpd="sng" w="9525">
            <a:solidFill>
              <a:srgbClr val="B7B7B7"/>
            </a:solidFill>
            <a:prstDash val="solid"/>
            <a:round/>
            <a:headEnd len="med" w="med" type="none"/>
            <a:tailEnd len="med" w="med" type="none"/>
          </a:ln>
        </p:spPr>
      </p:cxnSp>
      <p:sp>
        <p:nvSpPr>
          <p:cNvPr id="181" name="Google Shape;181;p24"/>
          <p:cNvSpPr/>
          <p:nvPr/>
        </p:nvSpPr>
        <p:spPr>
          <a:xfrm>
            <a:off x="5229100" y="1578775"/>
            <a:ext cx="146700" cy="139800"/>
          </a:xfrm>
          <a:prstGeom prst="star5">
            <a:avLst>
              <a:gd fmla="val 19098" name="adj"/>
              <a:gd fmla="val 105146" name="hf"/>
              <a:gd fmla="val 110557" name="vf"/>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4"/>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183" name="Google Shape;183;p24"/>
          <p:cNvSpPr/>
          <p:nvPr/>
        </p:nvSpPr>
        <p:spPr>
          <a:xfrm rot="8100000">
            <a:off x="3114390" y="2263577"/>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4"/>
          <p:cNvSpPr txBox="1"/>
          <p:nvPr>
            <p:ph idx="4294967295" type="subTitle"/>
          </p:nvPr>
        </p:nvSpPr>
        <p:spPr>
          <a:xfrm>
            <a:off x="3051220" y="2217211"/>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1</a:t>
            </a:r>
            <a:endParaRPr i="1" sz="3600">
              <a:solidFill>
                <a:schemeClr val="lt1"/>
              </a:solidFill>
              <a:latin typeface="Montserrat"/>
              <a:ea typeface="Montserrat"/>
              <a:cs typeface="Montserrat"/>
              <a:sym typeface="Montserrat"/>
            </a:endParaRPr>
          </a:p>
        </p:txBody>
      </p:sp>
      <p:sp>
        <p:nvSpPr>
          <p:cNvPr id="185" name="Google Shape;185;p24"/>
          <p:cNvSpPr/>
          <p:nvPr/>
        </p:nvSpPr>
        <p:spPr>
          <a:xfrm rot="8100000">
            <a:off x="1546715" y="48939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4"/>
          <p:cNvSpPr txBox="1"/>
          <p:nvPr>
            <p:ph idx="4294967295" type="subTitle"/>
          </p:nvPr>
        </p:nvSpPr>
        <p:spPr>
          <a:xfrm>
            <a:off x="1483550" y="4847536"/>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2</a:t>
            </a:r>
            <a:endParaRPr i="1" sz="3600">
              <a:solidFill>
                <a:schemeClr val="lt1"/>
              </a:solidFill>
              <a:latin typeface="Montserrat"/>
              <a:ea typeface="Montserrat"/>
              <a:cs typeface="Montserrat"/>
              <a:sym typeface="Montserrat"/>
            </a:endParaRPr>
          </a:p>
        </p:txBody>
      </p:sp>
      <p:grpSp>
        <p:nvGrpSpPr>
          <p:cNvPr id="187" name="Google Shape;187;p24"/>
          <p:cNvGrpSpPr/>
          <p:nvPr/>
        </p:nvGrpSpPr>
        <p:grpSpPr>
          <a:xfrm>
            <a:off x="2298888" y="3063125"/>
            <a:ext cx="431400" cy="431400"/>
            <a:chOff x="2298888" y="3063125"/>
            <a:chExt cx="431400" cy="431400"/>
          </a:xfrm>
        </p:grpSpPr>
        <p:sp>
          <p:nvSpPr>
            <p:cNvPr id="188" name="Google Shape;188;p24"/>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4"/>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7" name="Shape 37"/>
        <p:cNvGrpSpPr/>
        <p:nvPr/>
      </p:nvGrpSpPr>
      <p:grpSpPr>
        <a:xfrm>
          <a:off x="0" y="0"/>
          <a:ext cx="0" cy="0"/>
          <a:chOff x="0" y="0"/>
          <a:chExt cx="0" cy="0"/>
        </a:xfrm>
      </p:grpSpPr>
      <p:sp>
        <p:nvSpPr>
          <p:cNvPr id="38" name="Google Shape;38;p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Table of Contents</a:t>
            </a:r>
            <a:endParaRPr i="1" sz="2200">
              <a:solidFill>
                <a:schemeClr val="accent1"/>
              </a:solidFill>
              <a:latin typeface="Montserrat"/>
              <a:ea typeface="Montserrat"/>
              <a:cs typeface="Montserrat"/>
              <a:sym typeface="Montserrat"/>
            </a:endParaRPr>
          </a:p>
        </p:txBody>
      </p:sp>
      <p:sp>
        <p:nvSpPr>
          <p:cNvPr id="39" name="Google Shape;39;p7"/>
          <p:cNvSpPr txBox="1"/>
          <p:nvPr>
            <p:ph idx="4294967295" type="subTitle"/>
          </p:nvPr>
        </p:nvSpPr>
        <p:spPr>
          <a:xfrm>
            <a:off x="685800" y="1429350"/>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CONFIDENTIALITY &amp; DISCLAIMER</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Clr>
                <a:schemeClr val="dk1"/>
              </a:buClr>
              <a:buSzPts val="1100"/>
              <a:buFont typeface="Arial"/>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 Pellentesque a velit leo. Aenean vel felis aliquet mi tincidunt convallis. Duis est leo, facilisis et semper consectetur, feugiat venenatis metus.</a:t>
            </a:r>
            <a:endParaRPr sz="1000"/>
          </a:p>
          <a:p>
            <a:pPr indent="0" lvl="0" marL="0" rtl="0" algn="l">
              <a:lnSpc>
                <a:spcPct val="115000"/>
              </a:lnSpc>
              <a:spcBef>
                <a:spcPts val="1000"/>
              </a:spcBef>
              <a:spcAft>
                <a:spcPts val="1000"/>
              </a:spcAft>
              <a:buClr>
                <a:schemeClr val="dk1"/>
              </a:buClr>
              <a:buSzPts val="1100"/>
              <a:buFont typeface="Arial"/>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a:t>
            </a:r>
            <a:endParaRPr sz="1000"/>
          </a:p>
        </p:txBody>
      </p:sp>
      <p:sp>
        <p:nvSpPr>
          <p:cNvPr id="40" name="Google Shape;40;p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41" name="Google Shape;41;p7"/>
          <p:cNvGraphicFramePr/>
          <p:nvPr/>
        </p:nvGraphicFramePr>
        <p:xfrm>
          <a:off x="5171601" y="1539732"/>
          <a:ext cx="3000000" cy="3000000"/>
        </p:xfrm>
        <a:graphic>
          <a:graphicData uri="http://schemas.openxmlformats.org/drawingml/2006/table">
            <a:tbl>
              <a:tblPr>
                <a:noFill/>
                <a:tableStyleId>{23034539-4475-48F1-BA71-7772B31E373D}</a:tableStyleId>
              </a:tblPr>
              <a:tblGrid>
                <a:gridCol w="2059850"/>
                <a:gridCol w="2059850"/>
              </a:tblGrid>
              <a:tr h="233925">
                <a:tc gridSpan="2">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CONTENTS</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Property information…</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Location information…</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Financial analysis…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12</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Sale comparables…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Rent comparables…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Demographics…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24</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About the company</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27</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29</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Advisor bios…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33</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5"/>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5</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Rent Comparables</a:t>
            </a:r>
            <a:endParaRPr i="1" sz="3600">
              <a:solidFill>
                <a:schemeClr val="lt1"/>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8" name="Shape 198"/>
        <p:cNvGrpSpPr/>
        <p:nvPr/>
      </p:nvGrpSpPr>
      <p:grpSpPr>
        <a:xfrm>
          <a:off x="0" y="0"/>
          <a:ext cx="0" cy="0"/>
          <a:chOff x="0" y="0"/>
          <a:chExt cx="0" cy="0"/>
        </a:xfrm>
      </p:grpSpPr>
      <p:sp>
        <p:nvSpPr>
          <p:cNvPr id="199" name="Google Shape;199;p2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a:t>
            </a:r>
            <a:endParaRPr i="1" sz="2200">
              <a:solidFill>
                <a:schemeClr val="accent1"/>
              </a:solidFill>
              <a:latin typeface="Montserrat"/>
              <a:ea typeface="Montserrat"/>
              <a:cs typeface="Montserrat"/>
              <a:sym typeface="Montserrat"/>
            </a:endParaRPr>
          </a:p>
        </p:txBody>
      </p:sp>
      <p:sp>
        <p:nvSpPr>
          <p:cNvPr id="200" name="Google Shape;200;p2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cxnSp>
        <p:nvCxnSpPr>
          <p:cNvPr id="201" name="Google Shape;201;p26"/>
          <p:cNvCxnSpPr/>
          <p:nvPr/>
        </p:nvCxnSpPr>
        <p:spPr>
          <a:xfrm>
            <a:off x="4333000" y="3101525"/>
            <a:ext cx="5026200" cy="0"/>
          </a:xfrm>
          <a:prstGeom prst="straightConnector1">
            <a:avLst/>
          </a:prstGeom>
          <a:noFill/>
          <a:ln cap="flat" cmpd="sng" w="9525">
            <a:solidFill>
              <a:srgbClr val="B7B7B7"/>
            </a:solidFill>
            <a:prstDash val="solid"/>
            <a:round/>
            <a:headEnd len="med" w="med" type="none"/>
            <a:tailEnd len="med" w="med" type="none"/>
          </a:ln>
        </p:spPr>
      </p:cxnSp>
      <p:pic>
        <p:nvPicPr>
          <p:cNvPr id="202" name="Google Shape;202;p26"/>
          <p:cNvPicPr preferRelativeResize="0"/>
          <p:nvPr/>
        </p:nvPicPr>
        <p:blipFill rotWithShape="1">
          <a:blip r:embed="rId3">
            <a:alphaModFix/>
          </a:blip>
          <a:srcRect b="35716" l="33229" r="33229" t="35714"/>
          <a:stretch/>
        </p:blipFill>
        <p:spPr>
          <a:xfrm>
            <a:off x="693450" y="1461350"/>
            <a:ext cx="3354302" cy="1607099"/>
          </a:xfrm>
          <a:prstGeom prst="rect">
            <a:avLst/>
          </a:prstGeom>
          <a:noFill/>
          <a:ln>
            <a:noFill/>
          </a:ln>
        </p:spPr>
      </p:pic>
      <p:pic>
        <p:nvPicPr>
          <p:cNvPr id="203" name="Google Shape;203;p26"/>
          <p:cNvPicPr preferRelativeResize="0"/>
          <p:nvPr/>
        </p:nvPicPr>
        <p:blipFill rotWithShape="1">
          <a:blip r:embed="rId3">
            <a:alphaModFix/>
          </a:blip>
          <a:srcRect b="35716" l="33229" r="33229" t="35714"/>
          <a:stretch/>
        </p:blipFill>
        <p:spPr>
          <a:xfrm>
            <a:off x="693450" y="3398213"/>
            <a:ext cx="3354302" cy="1607099"/>
          </a:xfrm>
          <a:prstGeom prst="rect">
            <a:avLst/>
          </a:prstGeom>
          <a:noFill/>
          <a:ln>
            <a:noFill/>
          </a:ln>
        </p:spPr>
      </p:pic>
      <p:pic>
        <p:nvPicPr>
          <p:cNvPr id="204" name="Google Shape;204;p26"/>
          <p:cNvPicPr preferRelativeResize="0"/>
          <p:nvPr/>
        </p:nvPicPr>
        <p:blipFill rotWithShape="1">
          <a:blip r:embed="rId3">
            <a:alphaModFix/>
          </a:blip>
          <a:srcRect b="35716" l="33229" r="33229" t="35714"/>
          <a:stretch/>
        </p:blipFill>
        <p:spPr>
          <a:xfrm>
            <a:off x="693450" y="5335063"/>
            <a:ext cx="3354302" cy="1607099"/>
          </a:xfrm>
          <a:prstGeom prst="rect">
            <a:avLst/>
          </a:prstGeom>
          <a:noFill/>
          <a:ln>
            <a:noFill/>
          </a:ln>
        </p:spPr>
      </p:pic>
      <p:graphicFrame>
        <p:nvGraphicFramePr>
          <p:cNvPr id="205" name="Google Shape;205;p26"/>
          <p:cNvGraphicFramePr/>
          <p:nvPr/>
        </p:nvGraphicFramePr>
        <p:xfrm>
          <a:off x="4255301" y="3365109"/>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 #1</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Lease type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Space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138,288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1962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250,313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1.2 AC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No. units</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735 AC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Occupancy</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92%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rent / SF</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$2.90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rent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$2,130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206" name="Google Shape;206;p26"/>
          <p:cNvGraphicFramePr/>
          <p:nvPr/>
        </p:nvGraphicFramePr>
        <p:xfrm>
          <a:off x="4255301" y="5301971"/>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 #2</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Lease type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Space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138,288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1962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250,313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1.2 AC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No. units</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735 AC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Occupancy</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92%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rent / SF</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$2.90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Avg. rent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$2,130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207" name="Google Shape;207;p26"/>
          <p:cNvGraphicFramePr/>
          <p:nvPr/>
        </p:nvGraphicFramePr>
        <p:xfrm>
          <a:off x="4255301" y="1548080"/>
          <a:ext cx="3000000" cy="3000000"/>
        </p:xfrm>
        <a:graphic>
          <a:graphicData uri="http://schemas.openxmlformats.org/drawingml/2006/table">
            <a:tbl>
              <a:tblPr>
                <a:noFill/>
                <a:tableStyleId>{23034539-4475-48F1-BA71-7772B31E373D}</a:tableStyleId>
              </a:tblPr>
              <a:tblGrid>
                <a:gridCol w="1295400"/>
                <a:gridCol w="1295400"/>
                <a:gridCol w="1295400"/>
                <a:gridCol w="1295400"/>
              </a:tblGrid>
              <a:tr h="50367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br>
                        <a:rPr b="1" lang="en" sz="1000">
                          <a:solidFill>
                            <a:schemeClr val="accent1"/>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 | City State, Zip</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hMerge="1"/>
                <a:tc hMerge="1"/>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Lease type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Space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138,288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Year built</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1962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250,313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Lot size</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1.2 AC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No. units</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188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1" name="Shape 211"/>
        <p:cNvGrpSpPr/>
        <p:nvPr/>
      </p:nvGrpSpPr>
      <p:grpSpPr>
        <a:xfrm>
          <a:off x="0" y="0"/>
          <a:ext cx="0" cy="0"/>
          <a:chOff x="0" y="0"/>
          <a:chExt cx="0" cy="0"/>
        </a:xfrm>
      </p:grpSpPr>
      <p:sp>
        <p:nvSpPr>
          <p:cNvPr id="212" name="Google Shape;212;p2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 Summary</a:t>
            </a:r>
            <a:endParaRPr i="1" sz="2200">
              <a:solidFill>
                <a:schemeClr val="accent1"/>
              </a:solidFill>
              <a:latin typeface="Montserrat"/>
              <a:ea typeface="Montserrat"/>
              <a:cs typeface="Montserrat"/>
              <a:sym typeface="Montserrat"/>
            </a:endParaRPr>
          </a:p>
        </p:txBody>
      </p:sp>
      <p:sp>
        <p:nvSpPr>
          <p:cNvPr id="213" name="Google Shape;213;p2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214" name="Google Shape;214;p27"/>
          <p:cNvGraphicFramePr/>
          <p:nvPr/>
        </p:nvGraphicFramePr>
        <p:xfrm>
          <a:off x="699604" y="3280044"/>
          <a:ext cx="3000000" cy="3000000"/>
        </p:xfrm>
        <a:graphic>
          <a:graphicData uri="http://schemas.openxmlformats.org/drawingml/2006/table">
            <a:tbl>
              <a:tblPr>
                <a:noFill/>
                <a:tableStyleId>{23034539-4475-48F1-BA71-7772B31E373D}</a:tableStyleId>
              </a:tblPr>
              <a:tblGrid>
                <a:gridCol w="1237025"/>
                <a:gridCol w="1237025"/>
                <a:gridCol w="1237025"/>
                <a:gridCol w="1237025"/>
                <a:gridCol w="1237025"/>
                <a:gridCol w="1237025"/>
                <a:gridCol w="1237025"/>
              </a:tblGrid>
              <a:tr h="182525">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RENT </a:t>
                      </a:r>
                      <a:r>
                        <a:rPr b="1" lang="en" sz="1000">
                          <a:solidFill>
                            <a:schemeClr val="accent1"/>
                          </a:solidFill>
                          <a:latin typeface="Montserrat"/>
                          <a:ea typeface="Montserrat"/>
                          <a:cs typeface="Montserrat"/>
                          <a:sym typeface="Montserrat"/>
                        </a:rPr>
                        <a:t> COMPS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PRICE/SF/YR</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AVAILABLE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OCCUPANCY</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61125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138,288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150,313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188</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92</a:t>
                      </a: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0000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73</a:t>
                      </a:r>
                      <a:r>
                        <a:rPr lang="en" sz="1000">
                          <a:solidFill>
                            <a:schemeClr val="dk2"/>
                          </a:solidFill>
                          <a:latin typeface="Montserrat"/>
                          <a:ea typeface="Montserrat"/>
                          <a:cs typeface="Montserrat"/>
                          <a:sym typeface="Montserrat"/>
                        </a:rPr>
                        <a:t>,288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214,000 </a:t>
                      </a:r>
                      <a:r>
                        <a:rPr lang="en" sz="1000">
                          <a:solidFill>
                            <a:schemeClr val="dk2"/>
                          </a:solidFill>
                          <a:latin typeface="Montserrat"/>
                          <a:ea typeface="Montserrat"/>
                          <a:cs typeface="Montserrat"/>
                          <a:sym typeface="Montserrat"/>
                        </a:rPr>
                        <a:t>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88</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94</a:t>
                      </a: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05375">
                <a:tc gridSpan="2">
                  <a:txBody>
                    <a:bodyPr/>
                    <a:lstStyle/>
                    <a:p>
                      <a:pPr indent="0" lvl="0" marL="0" rtl="0" algn="l">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Totals/Averages</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hMerge="1"/>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$0.00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105,284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182,157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138</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93%</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graphicFrame>
        <p:nvGraphicFramePr>
          <p:cNvPr id="215" name="Google Shape;215;p27"/>
          <p:cNvGraphicFramePr/>
          <p:nvPr/>
        </p:nvGraphicFramePr>
        <p:xfrm>
          <a:off x="699604" y="1450832"/>
          <a:ext cx="3000000" cy="3000000"/>
        </p:xfrm>
        <a:graphic>
          <a:graphicData uri="http://schemas.openxmlformats.org/drawingml/2006/table">
            <a:tbl>
              <a:tblPr>
                <a:noFill/>
                <a:tableStyleId>{23034539-4475-48F1-BA71-7772B31E373D}</a:tableStyleId>
              </a:tblPr>
              <a:tblGrid>
                <a:gridCol w="1237025"/>
                <a:gridCol w="1237025"/>
                <a:gridCol w="1237025"/>
                <a:gridCol w="1237025"/>
                <a:gridCol w="1237025"/>
                <a:gridCol w="1237025"/>
                <a:gridCol w="1237025"/>
              </a:tblGrid>
              <a:tr h="161475">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PRICE/SF/YR</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AVAILABLE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OCCUPANCY</a:t>
                      </a:r>
                      <a:endParaRPr b="1" sz="1000">
                        <a:solidFill>
                          <a:schemeClr val="accent1"/>
                        </a:solidFill>
                        <a:latin typeface="Montserrat"/>
                        <a:ea typeface="Montserrat"/>
                        <a:cs typeface="Montserrat"/>
                        <a:sym typeface="Montserrat"/>
                      </a:endParaRPr>
                    </a:p>
                  </a:txBody>
                  <a:tcPr marT="91425"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06130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$26.00 - 29.00 (MG)</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5,000 - 20,000</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100%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cxnSp>
        <p:nvCxnSpPr>
          <p:cNvPr id="216" name="Google Shape;216;p27"/>
          <p:cNvCxnSpPr/>
          <p:nvPr/>
        </p:nvCxnSpPr>
        <p:spPr>
          <a:xfrm>
            <a:off x="691325" y="2906641"/>
            <a:ext cx="86856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0" name="Shape 220"/>
        <p:cNvGrpSpPr/>
        <p:nvPr/>
      </p:nvGrpSpPr>
      <p:grpSpPr>
        <a:xfrm>
          <a:off x="0" y="0"/>
          <a:ext cx="0" cy="0"/>
          <a:chOff x="0" y="0"/>
          <a:chExt cx="0" cy="0"/>
        </a:xfrm>
      </p:grpSpPr>
      <p:pic>
        <p:nvPicPr>
          <p:cNvPr id="221" name="Google Shape;221;p28"/>
          <p:cNvPicPr preferRelativeResize="0"/>
          <p:nvPr/>
        </p:nvPicPr>
        <p:blipFill rotWithShape="1">
          <a:blip r:embed="rId3">
            <a:alphaModFix/>
          </a:blip>
          <a:srcRect b="0" l="28353" r="28353" t="0"/>
          <a:stretch/>
        </p:blipFill>
        <p:spPr>
          <a:xfrm>
            <a:off x="673325" y="1470800"/>
            <a:ext cx="4329624" cy="5625299"/>
          </a:xfrm>
          <a:prstGeom prst="rect">
            <a:avLst/>
          </a:prstGeom>
          <a:noFill/>
          <a:ln>
            <a:noFill/>
          </a:ln>
        </p:spPr>
      </p:pic>
      <p:sp>
        <p:nvSpPr>
          <p:cNvPr id="222" name="Google Shape;222;p28"/>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 Map</a:t>
            </a:r>
            <a:endParaRPr i="1" sz="2200">
              <a:solidFill>
                <a:schemeClr val="accent1"/>
              </a:solidFill>
              <a:latin typeface="Montserrat"/>
              <a:ea typeface="Montserrat"/>
              <a:cs typeface="Montserrat"/>
              <a:sym typeface="Montserrat"/>
            </a:endParaRPr>
          </a:p>
        </p:txBody>
      </p:sp>
      <p:graphicFrame>
        <p:nvGraphicFramePr>
          <p:cNvPr id="223" name="Google Shape;223;p28"/>
          <p:cNvGraphicFramePr/>
          <p:nvPr/>
        </p:nvGraphicFramePr>
        <p:xfrm>
          <a:off x="5247357" y="1461354"/>
          <a:ext cx="3000000" cy="3000000"/>
        </p:xfrm>
        <a:graphic>
          <a:graphicData uri="http://schemas.openxmlformats.org/drawingml/2006/table">
            <a:tbl>
              <a:tblPr>
                <a:noFill/>
                <a:tableStyleId>{23034539-4475-48F1-BA71-7772B31E373D}</a:tableStyleId>
              </a:tblPr>
              <a:tblGrid>
                <a:gridCol w="382850"/>
                <a:gridCol w="1349000"/>
                <a:gridCol w="865925"/>
                <a:gridCol w="865925"/>
                <a:gridCol w="865925"/>
              </a:tblGrid>
              <a:tr h="257225">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graphicFrame>
        <p:nvGraphicFramePr>
          <p:cNvPr id="224" name="Google Shape;224;p28"/>
          <p:cNvGraphicFramePr/>
          <p:nvPr/>
        </p:nvGraphicFramePr>
        <p:xfrm>
          <a:off x="5247357" y="2826677"/>
          <a:ext cx="3000000" cy="3000000"/>
        </p:xfrm>
        <a:graphic>
          <a:graphicData uri="http://schemas.openxmlformats.org/drawingml/2006/table">
            <a:tbl>
              <a:tblPr>
                <a:noFill/>
                <a:tableStyleId>{23034539-4475-48F1-BA71-7772B31E373D}</a:tableStyleId>
              </a:tblPr>
              <a:tblGrid>
                <a:gridCol w="382850"/>
                <a:gridCol w="1349000"/>
                <a:gridCol w="865925"/>
                <a:gridCol w="865925"/>
                <a:gridCol w="865925"/>
              </a:tblGrid>
              <a:tr h="4650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1</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2867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2</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cxnSp>
        <p:nvCxnSpPr>
          <p:cNvPr id="225" name="Google Shape;225;p28"/>
          <p:cNvCxnSpPr/>
          <p:nvPr/>
        </p:nvCxnSpPr>
        <p:spPr>
          <a:xfrm>
            <a:off x="5229100" y="2644710"/>
            <a:ext cx="4129800" cy="0"/>
          </a:xfrm>
          <a:prstGeom prst="straightConnector1">
            <a:avLst/>
          </a:prstGeom>
          <a:noFill/>
          <a:ln cap="flat" cmpd="sng" w="9525">
            <a:solidFill>
              <a:srgbClr val="B7B7B7"/>
            </a:solidFill>
            <a:prstDash val="solid"/>
            <a:round/>
            <a:headEnd len="med" w="med" type="none"/>
            <a:tailEnd len="med" w="med" type="none"/>
          </a:ln>
        </p:spPr>
      </p:cxnSp>
      <p:sp>
        <p:nvSpPr>
          <p:cNvPr id="226" name="Google Shape;226;p28"/>
          <p:cNvSpPr/>
          <p:nvPr/>
        </p:nvSpPr>
        <p:spPr>
          <a:xfrm rot="8100000">
            <a:off x="3114390" y="2263577"/>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8"/>
          <p:cNvSpPr txBox="1"/>
          <p:nvPr>
            <p:ph idx="4294967295" type="subTitle"/>
          </p:nvPr>
        </p:nvSpPr>
        <p:spPr>
          <a:xfrm>
            <a:off x="3051220" y="2217211"/>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1</a:t>
            </a:r>
            <a:endParaRPr i="1" sz="3600">
              <a:solidFill>
                <a:schemeClr val="lt1"/>
              </a:solidFill>
              <a:latin typeface="Montserrat"/>
              <a:ea typeface="Montserrat"/>
              <a:cs typeface="Montserrat"/>
              <a:sym typeface="Montserrat"/>
            </a:endParaRPr>
          </a:p>
        </p:txBody>
      </p:sp>
      <p:sp>
        <p:nvSpPr>
          <p:cNvPr id="228" name="Google Shape;228;p28"/>
          <p:cNvSpPr/>
          <p:nvPr/>
        </p:nvSpPr>
        <p:spPr>
          <a:xfrm rot="8100000">
            <a:off x="1546715" y="48939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8"/>
          <p:cNvSpPr txBox="1"/>
          <p:nvPr>
            <p:ph idx="4294967295" type="subTitle"/>
          </p:nvPr>
        </p:nvSpPr>
        <p:spPr>
          <a:xfrm>
            <a:off x="1483550" y="4847536"/>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2</a:t>
            </a:r>
            <a:endParaRPr i="1" sz="3600">
              <a:solidFill>
                <a:schemeClr val="lt1"/>
              </a:solidFill>
              <a:latin typeface="Montserrat"/>
              <a:ea typeface="Montserrat"/>
              <a:cs typeface="Montserrat"/>
              <a:sym typeface="Montserrat"/>
            </a:endParaRPr>
          </a:p>
        </p:txBody>
      </p:sp>
      <p:sp>
        <p:nvSpPr>
          <p:cNvPr id="230" name="Google Shape;230;p28"/>
          <p:cNvSpPr/>
          <p:nvPr/>
        </p:nvSpPr>
        <p:spPr>
          <a:xfrm>
            <a:off x="5229100" y="1578775"/>
            <a:ext cx="146700" cy="139800"/>
          </a:xfrm>
          <a:prstGeom prst="star5">
            <a:avLst>
              <a:gd fmla="val 19098" name="adj"/>
              <a:gd fmla="val 105146" name="hf"/>
              <a:gd fmla="val 110557" name="vf"/>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8"/>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232" name="Google Shape;232;p28"/>
          <p:cNvGrpSpPr/>
          <p:nvPr/>
        </p:nvGrpSpPr>
        <p:grpSpPr>
          <a:xfrm>
            <a:off x="2298888" y="3063125"/>
            <a:ext cx="431400" cy="431400"/>
            <a:chOff x="2298888" y="3063125"/>
            <a:chExt cx="431400" cy="431400"/>
          </a:xfrm>
        </p:grpSpPr>
        <p:sp>
          <p:nvSpPr>
            <p:cNvPr id="233" name="Google Shape;233;p28"/>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8"/>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9"/>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6</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Demographics</a:t>
            </a:r>
            <a:endParaRPr i="1" sz="3600">
              <a:solidFill>
                <a:schemeClr val="lt1"/>
              </a:solidFill>
              <a:latin typeface="Montserrat"/>
              <a:ea typeface="Montserrat"/>
              <a:cs typeface="Montserrat"/>
              <a:sym typeface="Montserra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3" name="Shape 243"/>
        <p:cNvGrpSpPr/>
        <p:nvPr/>
      </p:nvGrpSpPr>
      <p:grpSpPr>
        <a:xfrm>
          <a:off x="0" y="0"/>
          <a:ext cx="0" cy="0"/>
          <a:chOff x="0" y="0"/>
          <a:chExt cx="0" cy="0"/>
        </a:xfrm>
      </p:grpSpPr>
      <p:sp>
        <p:nvSpPr>
          <p:cNvPr id="244" name="Google Shape;244;p3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Demographics </a:t>
            </a:r>
            <a:r>
              <a:rPr lang="en">
                <a:solidFill>
                  <a:schemeClr val="accent1"/>
                </a:solidFill>
              </a:rPr>
              <a:t>R</a:t>
            </a:r>
            <a:r>
              <a:rPr lang="en" sz="2200">
                <a:solidFill>
                  <a:schemeClr val="accent1"/>
                </a:solidFill>
              </a:rPr>
              <a:t>eport</a:t>
            </a:r>
            <a:endParaRPr i="1" sz="2200">
              <a:solidFill>
                <a:schemeClr val="accent1"/>
              </a:solidFill>
              <a:latin typeface="Montserrat"/>
              <a:ea typeface="Montserrat"/>
              <a:cs typeface="Montserrat"/>
              <a:sym typeface="Montserrat"/>
            </a:endParaRPr>
          </a:p>
        </p:txBody>
      </p:sp>
      <p:pic>
        <p:nvPicPr>
          <p:cNvPr id="245" name="Google Shape;245;p30"/>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246" name="Google Shape;246;p3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247" name="Google Shape;247;p30"/>
          <p:cNvGraphicFramePr/>
          <p:nvPr/>
        </p:nvGraphicFramePr>
        <p:xfrm>
          <a:off x="5171601" y="1537557"/>
          <a:ext cx="3000000" cy="3000000"/>
        </p:xfrm>
        <a:graphic>
          <a:graphicData uri="http://schemas.openxmlformats.org/drawingml/2006/table">
            <a:tbl>
              <a:tblPr>
                <a:noFill/>
                <a:tableStyleId>{23034539-4475-48F1-BA71-7772B31E373D}</a:tableStyleId>
              </a:tblPr>
              <a:tblGrid>
                <a:gridCol w="1633225"/>
                <a:gridCol w="828825"/>
                <a:gridCol w="828825"/>
                <a:gridCol w="828825"/>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POPULATION</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1 MILE</a:t>
                      </a:r>
                      <a:endParaRPr b="1"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 MILES</a:t>
                      </a:r>
                      <a:endParaRPr b="1"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3 MILES</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population</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29,453</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166,330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336,355</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Median age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41.0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41.1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38.8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Median age (male)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40.0</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42.</a:t>
                      </a:r>
                      <a:r>
                        <a:rPr lang="en" sz="1000">
                          <a:solidFill>
                            <a:schemeClr val="dk2"/>
                          </a:solidFill>
                          <a:latin typeface="Montserrat"/>
                          <a:ea typeface="Montserrat"/>
                          <a:cs typeface="Montserrat"/>
                          <a:sym typeface="Montserrat"/>
                        </a:rPr>
                        <a:t>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38.9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Median age (female)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41.8</a:t>
                      </a:r>
                      <a:r>
                        <a:rPr lang="en" sz="1000">
                          <a:solidFill>
                            <a:schemeClr val="dk2"/>
                          </a:solidFill>
                          <a:latin typeface="Montserrat"/>
                          <a:ea typeface="Montserrat"/>
                          <a:cs typeface="Montserrat"/>
                          <a:sym typeface="Montserrat"/>
                        </a:rPr>
                        <a:t>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40.8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38.2</a:t>
                      </a:r>
                      <a:r>
                        <a:rPr lang="en" sz="1000">
                          <a:solidFill>
                            <a:schemeClr val="dk2"/>
                          </a:solidFill>
                          <a:latin typeface="Montserrat"/>
                          <a:ea typeface="Montserrat"/>
                          <a:cs typeface="Montserrat"/>
                          <a:sym typeface="Montserrat"/>
                        </a:rPr>
                        <a:t>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HOUSEHOLDS &amp; INCOME</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spcBef>
                          <a:spcPts val="0"/>
                        </a:spcBef>
                        <a:spcAft>
                          <a:spcPts val="0"/>
                        </a:spcAft>
                        <a:buNone/>
                      </a:pPr>
                      <a:r>
                        <a:rPr lang="en" sz="1000">
                          <a:solidFill>
                            <a:schemeClr val="dk2"/>
                          </a:solidFill>
                          <a:latin typeface="Montserrat"/>
                          <a:ea typeface="Montserrat"/>
                          <a:cs typeface="Montserrat"/>
                          <a:sym typeface="Montserrat"/>
                        </a:rPr>
                        <a:t>Total households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15,743</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84,419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73,899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persons per HH</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Average HH income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$119,628</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$80,369</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$91,615</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Average house value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$819,517</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$811,596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$838,551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1" name="Shape 251"/>
        <p:cNvGrpSpPr/>
        <p:nvPr/>
      </p:nvGrpSpPr>
      <p:grpSpPr>
        <a:xfrm>
          <a:off x="0" y="0"/>
          <a:ext cx="0" cy="0"/>
          <a:chOff x="0" y="0"/>
          <a:chExt cx="0" cy="0"/>
        </a:xfrm>
      </p:grpSpPr>
      <p:sp>
        <p:nvSpPr>
          <p:cNvPr id="252" name="Google Shape;252;p31"/>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Demographics </a:t>
            </a:r>
            <a:r>
              <a:rPr lang="en">
                <a:solidFill>
                  <a:schemeClr val="accent1"/>
                </a:solidFill>
              </a:rPr>
              <a:t>R</a:t>
            </a:r>
            <a:r>
              <a:rPr lang="en" sz="2200">
                <a:solidFill>
                  <a:schemeClr val="accent1"/>
                </a:solidFill>
              </a:rPr>
              <a:t>eport</a:t>
            </a:r>
            <a:endParaRPr i="1" sz="2200">
              <a:solidFill>
                <a:schemeClr val="accent1"/>
              </a:solidFill>
              <a:latin typeface="Montserrat"/>
              <a:ea typeface="Montserrat"/>
              <a:cs typeface="Montserrat"/>
              <a:sym typeface="Montserrat"/>
            </a:endParaRPr>
          </a:p>
        </p:txBody>
      </p:sp>
      <p:sp>
        <p:nvSpPr>
          <p:cNvPr id="253" name="Google Shape;253;p31"/>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254" name="Google Shape;254;p31"/>
          <p:cNvGraphicFramePr/>
          <p:nvPr/>
        </p:nvGraphicFramePr>
        <p:xfrm>
          <a:off x="632026" y="1537557"/>
          <a:ext cx="3000000" cy="3000000"/>
        </p:xfrm>
        <a:graphic>
          <a:graphicData uri="http://schemas.openxmlformats.org/drawingml/2006/table">
            <a:tbl>
              <a:tblPr>
                <a:noFill/>
                <a:tableStyleId>{23034539-4475-48F1-BA71-7772B31E373D}</a:tableStyleId>
              </a:tblPr>
              <a:tblGrid>
                <a:gridCol w="3432900"/>
                <a:gridCol w="1742125"/>
                <a:gridCol w="1742125"/>
                <a:gridCol w="1742125"/>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TOTAL POPULATION - RACE</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1 MILE</a:t>
                      </a:r>
                      <a:endParaRPr b="1"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2 MILES</a:t>
                      </a:r>
                      <a:endParaRPr b="1"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3 MILES</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White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Black</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Asian</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American Indian</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spcBef>
                          <a:spcPts val="0"/>
                        </a:spcBef>
                        <a:spcAft>
                          <a:spcPts val="0"/>
                        </a:spcAft>
                        <a:buNone/>
                      </a:pPr>
                      <a:r>
                        <a:rPr lang="en" sz="1000">
                          <a:solidFill>
                            <a:schemeClr val="dk2"/>
                          </a:solidFill>
                          <a:latin typeface="Montserrat"/>
                          <a:ea typeface="Montserrat"/>
                          <a:cs typeface="Montserrat"/>
                          <a:sym typeface="Montserrat"/>
                        </a:rPr>
                        <a:t>Other</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t/>
                      </a:r>
                      <a:endParaRPr b="1" sz="1000">
                        <a:solidFill>
                          <a:schemeClr val="accent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RACE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White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Black</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Asian</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American Indian</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spcBef>
                          <a:spcPts val="0"/>
                        </a:spcBef>
                        <a:spcAft>
                          <a:spcPts val="0"/>
                        </a:spcAft>
                        <a:buNone/>
                      </a:pPr>
                      <a:r>
                        <a:rPr lang="en" sz="1000">
                          <a:solidFill>
                            <a:schemeClr val="dk2"/>
                          </a:solidFill>
                          <a:latin typeface="Montserrat"/>
                          <a:ea typeface="Montserrat"/>
                          <a:cs typeface="Montserrat"/>
                          <a:sym typeface="Montserrat"/>
                        </a:rPr>
                        <a:t>Other</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t/>
                      </a:r>
                      <a:endParaRPr b="1" sz="1000">
                        <a:solidFill>
                          <a:schemeClr val="accent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ETHNICITY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Hispanic</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2"/>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7</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About the Company</a:t>
            </a:r>
            <a:endParaRPr i="1" sz="3600">
              <a:solidFill>
                <a:schemeClr val="lt1"/>
              </a:solidFill>
              <a:latin typeface="Montserrat"/>
              <a:ea typeface="Montserrat"/>
              <a:cs typeface="Montserrat"/>
              <a:sym typeface="Montserra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3" name="Shape 263"/>
        <p:cNvGrpSpPr/>
        <p:nvPr/>
      </p:nvGrpSpPr>
      <p:grpSpPr>
        <a:xfrm>
          <a:off x="0" y="0"/>
          <a:ext cx="0" cy="0"/>
          <a:chOff x="0" y="0"/>
          <a:chExt cx="0" cy="0"/>
        </a:xfrm>
      </p:grpSpPr>
      <p:sp>
        <p:nvSpPr>
          <p:cNvPr id="264" name="Google Shape;264;p33"/>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About </a:t>
            </a:r>
            <a:r>
              <a:rPr lang="en">
                <a:solidFill>
                  <a:schemeClr val="accent1"/>
                </a:solidFill>
              </a:rPr>
              <a:t>t</a:t>
            </a:r>
            <a:r>
              <a:rPr lang="en" sz="2200">
                <a:solidFill>
                  <a:schemeClr val="accent1"/>
                </a:solidFill>
              </a:rPr>
              <a:t>he </a:t>
            </a:r>
            <a:r>
              <a:rPr lang="en">
                <a:solidFill>
                  <a:schemeClr val="accent1"/>
                </a:solidFill>
              </a:rPr>
              <a:t>C</a:t>
            </a:r>
            <a:r>
              <a:rPr lang="en" sz="2200">
                <a:solidFill>
                  <a:schemeClr val="accent1"/>
                </a:solidFill>
              </a:rPr>
              <a:t>ompany</a:t>
            </a:r>
            <a:endParaRPr i="1" sz="2200">
              <a:solidFill>
                <a:schemeClr val="accent1"/>
              </a:solidFill>
              <a:latin typeface="Montserrat"/>
              <a:ea typeface="Montserrat"/>
              <a:cs typeface="Montserrat"/>
              <a:sym typeface="Montserrat"/>
            </a:endParaRPr>
          </a:p>
        </p:txBody>
      </p:sp>
      <p:sp>
        <p:nvSpPr>
          <p:cNvPr id="265" name="Google Shape;265;p33"/>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ABOUT</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Clr>
                <a:schemeClr val="dk1"/>
              </a:buClr>
              <a:buSzPts val="1100"/>
              <a:buFont typeface="Arial"/>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a:t>
            </a:r>
            <a:endParaRPr sz="1000"/>
          </a:p>
          <a:p>
            <a:pPr indent="0" lvl="0" marL="0" rtl="0" algn="l">
              <a:lnSpc>
                <a:spcPct val="115000"/>
              </a:lnSpc>
              <a:spcBef>
                <a:spcPts val="1000"/>
              </a:spcBef>
              <a:spcAft>
                <a:spcPts val="0"/>
              </a:spcAft>
              <a:buClr>
                <a:schemeClr val="dk1"/>
              </a:buClr>
              <a:buSzPts val="1100"/>
              <a:buFont typeface="Arial"/>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 Donec tincidunt nisl quis tellus accumsan commodo. Integer eleifend maximus ex, eget blandit arcu. Donec feugiat dui ut est consequat eleifend. Sed bibendum odio eget dapibus tempus. Mauris quis enim elit.</a:t>
            </a:r>
            <a:endParaRPr sz="1000"/>
          </a:p>
          <a:p>
            <a:pPr indent="0" lvl="0" marL="0" rtl="0" algn="l">
              <a:lnSpc>
                <a:spcPct val="115000"/>
              </a:lnSpc>
              <a:spcBef>
                <a:spcPts val="1000"/>
              </a:spcBef>
              <a:spcAft>
                <a:spcPts val="1000"/>
              </a:spcAft>
              <a:buNone/>
            </a:pPr>
            <a:r>
              <a:t/>
            </a:r>
            <a:endParaRPr sz="1000"/>
          </a:p>
        </p:txBody>
      </p:sp>
      <p:pic>
        <p:nvPicPr>
          <p:cNvPr id="266" name="Google Shape;266;p33"/>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267" name="Google Shape;267;p33"/>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4"/>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8</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Marketing</a:t>
            </a:r>
            <a:endParaRPr i="1" sz="3600">
              <a:solidFill>
                <a:schemeClr val="lt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8"/>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1</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Property Information</a:t>
            </a:r>
            <a:endParaRPr i="1" sz="3600">
              <a:solidFill>
                <a:schemeClr val="lt1"/>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6" name="Shape 276"/>
        <p:cNvGrpSpPr/>
        <p:nvPr/>
      </p:nvGrpSpPr>
      <p:grpSpPr>
        <a:xfrm>
          <a:off x="0" y="0"/>
          <a:ext cx="0" cy="0"/>
          <a:chOff x="0" y="0"/>
          <a:chExt cx="0" cy="0"/>
        </a:xfrm>
      </p:grpSpPr>
      <p:sp>
        <p:nvSpPr>
          <p:cNvPr id="277" name="Google Shape;277;p35"/>
          <p:cNvSpPr/>
          <p:nvPr/>
        </p:nvSpPr>
        <p:spPr>
          <a:xfrm>
            <a:off x="693450" y="1461350"/>
            <a:ext cx="4297200" cy="5629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5"/>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Marketing </a:t>
            </a:r>
            <a:r>
              <a:rPr lang="en">
                <a:solidFill>
                  <a:schemeClr val="accent1"/>
                </a:solidFill>
              </a:rPr>
              <a:t>T</a:t>
            </a:r>
            <a:r>
              <a:rPr lang="en" sz="2200">
                <a:solidFill>
                  <a:schemeClr val="accent1"/>
                </a:solidFill>
              </a:rPr>
              <a:t>imeline</a:t>
            </a:r>
            <a:endParaRPr i="1" sz="2200">
              <a:solidFill>
                <a:schemeClr val="accent1"/>
              </a:solidFill>
              <a:latin typeface="Montserrat"/>
              <a:ea typeface="Montserrat"/>
              <a:cs typeface="Montserrat"/>
              <a:sym typeface="Montserrat"/>
            </a:endParaRPr>
          </a:p>
        </p:txBody>
      </p:sp>
      <p:sp>
        <p:nvSpPr>
          <p:cNvPr id="279" name="Google Shape;279;p35"/>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MARKETING</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a:t>
            </a:r>
            <a:endParaRPr sz="1000"/>
          </a:p>
          <a:p>
            <a:pPr indent="0" lvl="0" marL="0" rtl="0" algn="l">
              <a:lnSpc>
                <a:spcPct val="115000"/>
              </a:lnSpc>
              <a:spcBef>
                <a:spcPts val="1000"/>
              </a:spcBef>
              <a:spcAft>
                <a:spcPts val="0"/>
              </a:spcAft>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 Donec tincidunt nisl quis tellus accumsan commodo. Integer eleifend maximus ex, eget blandit arcu. Donec feugiat dui ut est consequat eleifend. Sed bibendum odio eget dapibus tempus. Mauris quis enim elit.</a:t>
            </a:r>
            <a:endParaRPr sz="1000"/>
          </a:p>
          <a:p>
            <a:pPr indent="0" lvl="0" marL="0" rtl="0" algn="l">
              <a:lnSpc>
                <a:spcPct val="115000"/>
              </a:lnSpc>
              <a:spcBef>
                <a:spcPts val="1000"/>
              </a:spcBef>
              <a:spcAft>
                <a:spcPts val="1000"/>
              </a:spcAft>
              <a:buNone/>
            </a:pPr>
            <a:r>
              <a:t/>
            </a:r>
            <a:endParaRPr sz="1000"/>
          </a:p>
        </p:txBody>
      </p:sp>
      <p:cxnSp>
        <p:nvCxnSpPr>
          <p:cNvPr id="280" name="Google Shape;280;p35"/>
          <p:cNvCxnSpPr/>
          <p:nvPr/>
        </p:nvCxnSpPr>
        <p:spPr>
          <a:xfrm>
            <a:off x="1417650" y="2119800"/>
            <a:ext cx="0" cy="4268700"/>
          </a:xfrm>
          <a:prstGeom prst="straightConnector1">
            <a:avLst/>
          </a:prstGeom>
          <a:noFill/>
          <a:ln cap="flat" cmpd="sng" w="9525">
            <a:solidFill>
              <a:srgbClr val="073763"/>
            </a:solidFill>
            <a:prstDash val="solid"/>
            <a:round/>
            <a:headEnd len="med" w="med" type="diamond"/>
            <a:tailEnd len="med" w="med" type="triangle"/>
          </a:ln>
        </p:spPr>
      </p:cxnSp>
      <p:sp>
        <p:nvSpPr>
          <p:cNvPr id="281" name="Google Shape;281;p35"/>
          <p:cNvSpPr txBox="1"/>
          <p:nvPr>
            <p:ph idx="4294967295" type="subTitle"/>
          </p:nvPr>
        </p:nvSpPr>
        <p:spPr>
          <a:xfrm>
            <a:off x="1646250" y="2119800"/>
            <a:ext cx="2620200" cy="4440600"/>
          </a:xfrm>
          <a:prstGeom prst="rect">
            <a:avLst/>
          </a:prstGeom>
          <a:noFill/>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1 TO 15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15 TO 30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30 TO 60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60 TO 120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120 TO 180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400"/>
              </a:spcAft>
              <a:buClr>
                <a:schemeClr val="accent1"/>
              </a:buClr>
              <a:buSzPts val="1000"/>
              <a:buChar char="●"/>
            </a:pPr>
            <a:r>
              <a:rPr lang="en" sz="1000">
                <a:solidFill>
                  <a:schemeClr val="accent1"/>
                </a:solidFill>
              </a:rPr>
              <a:t>Lorem ipsum dolor sit amet</a:t>
            </a:r>
            <a:endParaRPr sz="1000">
              <a:solidFill>
                <a:schemeClr val="accent1"/>
              </a:solidFill>
            </a:endParaRPr>
          </a:p>
        </p:txBody>
      </p:sp>
      <p:sp>
        <p:nvSpPr>
          <p:cNvPr id="282" name="Google Shape;282;p35"/>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6" name="Shape 286"/>
        <p:cNvGrpSpPr/>
        <p:nvPr/>
      </p:nvGrpSpPr>
      <p:grpSpPr>
        <a:xfrm>
          <a:off x="0" y="0"/>
          <a:ext cx="0" cy="0"/>
          <a:chOff x="0" y="0"/>
          <a:chExt cx="0" cy="0"/>
        </a:xfrm>
      </p:grpSpPr>
      <p:sp>
        <p:nvSpPr>
          <p:cNvPr id="287" name="Google Shape;287;p3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Sample </a:t>
            </a:r>
            <a:r>
              <a:rPr lang="en">
                <a:solidFill>
                  <a:schemeClr val="accent1"/>
                </a:solidFill>
              </a:rPr>
              <a:t>M</a:t>
            </a:r>
            <a:r>
              <a:rPr lang="en" sz="2200">
                <a:solidFill>
                  <a:schemeClr val="accent1"/>
                </a:solidFill>
              </a:rPr>
              <a:t>arketing</a:t>
            </a:r>
            <a:endParaRPr i="1" sz="2200">
              <a:solidFill>
                <a:schemeClr val="accent1"/>
              </a:solidFill>
              <a:latin typeface="Montserrat"/>
              <a:ea typeface="Montserrat"/>
              <a:cs typeface="Montserrat"/>
              <a:sym typeface="Montserrat"/>
            </a:endParaRPr>
          </a:p>
        </p:txBody>
      </p:sp>
      <p:sp>
        <p:nvSpPr>
          <p:cNvPr id="288" name="Google Shape;288;p36"/>
          <p:cNvSpPr txBox="1"/>
          <p:nvPr>
            <p:ph idx="4294967295" type="subTitle"/>
          </p:nvPr>
        </p:nvSpPr>
        <p:spPr>
          <a:xfrm>
            <a:off x="685800" y="1429350"/>
            <a:ext cx="40908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DOCUMENTS</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WEBSITE</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EMAIL MARKETING</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SIGNAGE</a:t>
            </a:r>
            <a:endParaRPr b="1" sz="1000">
              <a:solidFill>
                <a:schemeClr val="accent1"/>
              </a:solidFill>
            </a:endParaRPr>
          </a:p>
          <a:p>
            <a:pPr indent="0" lvl="0" marL="0" rtl="0" algn="l">
              <a:lnSpc>
                <a:spcPct val="115000"/>
              </a:lnSpc>
              <a:spcBef>
                <a:spcPts val="1000"/>
              </a:spcBef>
              <a:spcAft>
                <a:spcPts val="1000"/>
              </a:spcAft>
              <a:buClr>
                <a:schemeClr val="dk1"/>
              </a:buClr>
              <a:buSzPts val="1100"/>
              <a:buFont typeface="Arial"/>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p:txBody>
      </p:sp>
      <p:pic>
        <p:nvPicPr>
          <p:cNvPr id="289" name="Google Shape;289;p36"/>
          <p:cNvPicPr preferRelativeResize="0"/>
          <p:nvPr/>
        </p:nvPicPr>
        <p:blipFill rotWithShape="1">
          <a:blip r:embed="rId3">
            <a:alphaModFix/>
          </a:blip>
          <a:srcRect b="0" l="28514" r="28514" t="0"/>
          <a:stretch/>
        </p:blipFill>
        <p:spPr>
          <a:xfrm>
            <a:off x="5067750" y="1470812"/>
            <a:ext cx="4297200" cy="5625299"/>
          </a:xfrm>
          <a:prstGeom prst="rect">
            <a:avLst/>
          </a:prstGeom>
          <a:noFill/>
          <a:ln>
            <a:noFill/>
          </a:ln>
        </p:spPr>
      </p:pic>
      <p:sp>
        <p:nvSpPr>
          <p:cNvPr id="290" name="Google Shape;290;p3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4" name="Shape 294"/>
        <p:cNvGrpSpPr/>
        <p:nvPr/>
      </p:nvGrpSpPr>
      <p:grpSpPr>
        <a:xfrm>
          <a:off x="0" y="0"/>
          <a:ext cx="0" cy="0"/>
          <a:chOff x="0" y="0"/>
          <a:chExt cx="0" cy="0"/>
        </a:xfrm>
      </p:grpSpPr>
      <p:sp>
        <p:nvSpPr>
          <p:cNvPr id="295" name="Google Shape;295;p3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Syndication</a:t>
            </a:r>
            <a:endParaRPr i="1" sz="2200">
              <a:solidFill>
                <a:schemeClr val="accent1"/>
              </a:solidFill>
              <a:latin typeface="Montserrat"/>
              <a:ea typeface="Montserrat"/>
              <a:cs typeface="Montserrat"/>
              <a:sym typeface="Montserrat"/>
            </a:endParaRPr>
          </a:p>
        </p:txBody>
      </p:sp>
      <p:cxnSp>
        <p:nvCxnSpPr>
          <p:cNvPr id="296" name="Google Shape;296;p37"/>
          <p:cNvCxnSpPr/>
          <p:nvPr/>
        </p:nvCxnSpPr>
        <p:spPr>
          <a:xfrm>
            <a:off x="699600" y="3444734"/>
            <a:ext cx="8659200" cy="0"/>
          </a:xfrm>
          <a:prstGeom prst="straightConnector1">
            <a:avLst/>
          </a:prstGeom>
          <a:noFill/>
          <a:ln cap="flat" cmpd="sng" w="9525">
            <a:solidFill>
              <a:srgbClr val="B7B7B7"/>
            </a:solidFill>
            <a:prstDash val="solid"/>
            <a:round/>
            <a:headEnd len="med" w="med" type="none"/>
            <a:tailEnd len="med" w="med" type="none"/>
          </a:ln>
        </p:spPr>
      </p:cxnSp>
      <p:sp>
        <p:nvSpPr>
          <p:cNvPr id="297" name="Google Shape;297;p3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298" name="Google Shape;298;p37"/>
          <p:cNvGraphicFramePr/>
          <p:nvPr/>
        </p:nvGraphicFramePr>
        <p:xfrm>
          <a:off x="632026" y="1537557"/>
          <a:ext cx="3000000" cy="3000000"/>
        </p:xfrm>
        <a:graphic>
          <a:graphicData uri="http://schemas.openxmlformats.org/drawingml/2006/table">
            <a:tbl>
              <a:tblPr>
                <a:noFill/>
                <a:tableStyleId>{23034539-4475-48F1-BA71-7772B31E373D}</a:tableStyleId>
              </a:tblPr>
              <a:tblGrid>
                <a:gridCol w="5845300"/>
                <a:gridCol w="2966375"/>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MARKETING CHANNEL</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rPr b="1" lang="en" sz="1000">
                          <a:solidFill>
                            <a:schemeClr val="accent1"/>
                          </a:solidFill>
                          <a:latin typeface="Montserrat"/>
                          <a:ea typeface="Montserrat"/>
                          <a:cs typeface="Montserrat"/>
                          <a:sym typeface="Montserrat"/>
                        </a:rPr>
                        <a:t>LISTING URL</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#3</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#4</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#5</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Marketing channel #6</a:t>
                      </a:r>
                      <a:endParaRPr b="1"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299" name="Google Shape;299;p37"/>
          <p:cNvGraphicFramePr/>
          <p:nvPr/>
        </p:nvGraphicFramePr>
        <p:xfrm>
          <a:off x="633884" y="3717023"/>
          <a:ext cx="3000000" cy="3000000"/>
        </p:xfrm>
        <a:graphic>
          <a:graphicData uri="http://schemas.openxmlformats.org/drawingml/2006/table">
            <a:tbl>
              <a:tblPr>
                <a:noFill/>
                <a:tableStyleId>{23034539-4475-48F1-BA71-7772B31E373D}</a:tableStyleId>
              </a:tblPr>
              <a:tblGrid>
                <a:gridCol w="5845300"/>
                <a:gridCol w="2966375"/>
              </a:tblGrid>
              <a:tr h="233925">
                <a:tc>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SUMMARY</a:t>
                      </a:r>
                      <a:endParaRPr b="1" sz="1000">
                        <a:solidFill>
                          <a:schemeClr val="accent1"/>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1000"/>
                        </a:spcAft>
                        <a:buNone/>
                      </a:pPr>
                      <a:r>
                        <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On market since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Enter date here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Current asking</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 inquires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 showings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Total # offers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8"/>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9</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Advisor Bios</a:t>
            </a:r>
            <a:endParaRPr i="1" sz="3600">
              <a:solidFill>
                <a:schemeClr val="lt1"/>
              </a:solidFill>
              <a:latin typeface="Montserrat"/>
              <a:ea typeface="Montserrat"/>
              <a:cs typeface="Montserrat"/>
              <a:sym typeface="Montserrat"/>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8" name="Shape 308"/>
        <p:cNvGrpSpPr/>
        <p:nvPr/>
      </p:nvGrpSpPr>
      <p:grpSpPr>
        <a:xfrm>
          <a:off x="0" y="0"/>
          <a:ext cx="0" cy="0"/>
          <a:chOff x="0" y="0"/>
          <a:chExt cx="0" cy="0"/>
        </a:xfrm>
      </p:grpSpPr>
      <p:sp>
        <p:nvSpPr>
          <p:cNvPr id="309" name="Google Shape;309;p3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Advisor Bios</a:t>
            </a:r>
            <a:endParaRPr i="1" sz="2200">
              <a:solidFill>
                <a:schemeClr val="accent1"/>
              </a:solidFill>
              <a:latin typeface="Montserrat"/>
              <a:ea typeface="Montserrat"/>
              <a:cs typeface="Montserrat"/>
              <a:sym typeface="Montserrat"/>
            </a:endParaRPr>
          </a:p>
        </p:txBody>
      </p:sp>
      <p:sp>
        <p:nvSpPr>
          <p:cNvPr id="310" name="Google Shape;310;p39"/>
          <p:cNvSpPr txBox="1"/>
          <p:nvPr>
            <p:ph idx="4294967295" type="subTitle"/>
          </p:nvPr>
        </p:nvSpPr>
        <p:spPr>
          <a:xfrm>
            <a:off x="4320723" y="1435200"/>
            <a:ext cx="5052000" cy="27753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BROKER NAME, TITLE</a:t>
            </a:r>
            <a:endParaRPr sz="1000">
              <a:solidFill>
                <a:schemeClr val="accent1"/>
              </a:solidFill>
            </a:endParaRPr>
          </a:p>
          <a:p>
            <a:pPr indent="0" lvl="0" marL="0" rtl="0" algn="l">
              <a:lnSpc>
                <a:spcPct val="115000"/>
              </a:lnSpc>
              <a:spcBef>
                <a:spcPts val="1000"/>
              </a:spcBef>
              <a:spcAft>
                <a:spcPts val="0"/>
              </a:spcAft>
              <a:buNone/>
            </a:pPr>
            <a:r>
              <a:rPr b="1" i="1" lang="en" sz="1000"/>
              <a:t>E.</a:t>
            </a:r>
            <a:r>
              <a:rPr i="1" lang="en" sz="1000"/>
              <a:t> example@email.com</a:t>
            </a:r>
            <a:endParaRPr i="1" sz="1000"/>
          </a:p>
          <a:p>
            <a:pPr indent="0" lvl="0" marL="0" rtl="0" algn="l">
              <a:lnSpc>
                <a:spcPct val="115000"/>
              </a:lnSpc>
              <a:spcBef>
                <a:spcPts val="0"/>
              </a:spcBef>
              <a:spcAft>
                <a:spcPts val="0"/>
              </a:spcAft>
              <a:buClr>
                <a:schemeClr val="dk1"/>
              </a:buClr>
              <a:buSzPts val="1100"/>
              <a:buFont typeface="Arial"/>
              <a:buNone/>
            </a:pPr>
            <a:r>
              <a:rPr b="1" i="1" lang="en" sz="1000"/>
              <a:t>P. </a:t>
            </a:r>
            <a:r>
              <a:rPr i="1" lang="en" sz="1000"/>
              <a:t>555-555-1234</a:t>
            </a:r>
            <a:endParaRPr i="1" sz="1000"/>
          </a:p>
          <a:p>
            <a:pPr indent="0" lvl="0" marL="0" rtl="0" algn="l">
              <a:lnSpc>
                <a:spcPct val="115000"/>
              </a:lnSpc>
              <a:spcBef>
                <a:spcPts val="1000"/>
              </a:spcBef>
              <a:spcAft>
                <a:spcPts val="0"/>
              </a:spcAft>
              <a:buNone/>
            </a:pPr>
            <a:r>
              <a:rPr b="1" lang="en" sz="1000">
                <a:solidFill>
                  <a:schemeClr val="accent1"/>
                </a:solidFill>
              </a:rPr>
              <a:t>PROFESSIONAL BACKGROUND</a:t>
            </a:r>
            <a:endParaRPr b="1" sz="1000">
              <a:solidFill>
                <a:schemeClr val="accent1"/>
              </a:solidFill>
            </a:endParaRPr>
          </a:p>
          <a:p>
            <a:pPr indent="0" lvl="0" marL="0" rtl="0" algn="l">
              <a:lnSpc>
                <a:spcPct val="115000"/>
              </a:lnSpc>
              <a:spcBef>
                <a:spcPts val="1000"/>
              </a:spcBef>
              <a:spcAft>
                <a:spcPts val="100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p:txBody>
      </p:sp>
      <p:sp>
        <p:nvSpPr>
          <p:cNvPr id="311" name="Google Shape;311;p39"/>
          <p:cNvSpPr txBox="1"/>
          <p:nvPr>
            <p:ph idx="4294967295" type="subTitle"/>
          </p:nvPr>
        </p:nvSpPr>
        <p:spPr>
          <a:xfrm>
            <a:off x="4320723" y="4311425"/>
            <a:ext cx="5052000" cy="27753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BROKER NAME, TITLE</a:t>
            </a:r>
            <a:endParaRPr sz="1000">
              <a:solidFill>
                <a:schemeClr val="accent1"/>
              </a:solidFill>
            </a:endParaRPr>
          </a:p>
          <a:p>
            <a:pPr indent="0" lvl="0" marL="0" rtl="0" algn="l">
              <a:lnSpc>
                <a:spcPct val="115000"/>
              </a:lnSpc>
              <a:spcBef>
                <a:spcPts val="1000"/>
              </a:spcBef>
              <a:spcAft>
                <a:spcPts val="0"/>
              </a:spcAft>
              <a:buNone/>
            </a:pPr>
            <a:r>
              <a:rPr b="1" i="1" lang="en" sz="1000"/>
              <a:t>E.</a:t>
            </a:r>
            <a:r>
              <a:rPr i="1" lang="en" sz="1000"/>
              <a:t> example@email.com</a:t>
            </a:r>
            <a:endParaRPr i="1" sz="1000"/>
          </a:p>
          <a:p>
            <a:pPr indent="0" lvl="0" marL="0" rtl="0" algn="l">
              <a:lnSpc>
                <a:spcPct val="115000"/>
              </a:lnSpc>
              <a:spcBef>
                <a:spcPts val="0"/>
              </a:spcBef>
              <a:spcAft>
                <a:spcPts val="0"/>
              </a:spcAft>
              <a:buNone/>
            </a:pPr>
            <a:r>
              <a:rPr b="1" i="1" lang="en" sz="1000"/>
              <a:t>P. </a:t>
            </a:r>
            <a:r>
              <a:rPr i="1" lang="en" sz="1000"/>
              <a:t>555-555-1234</a:t>
            </a:r>
            <a:endParaRPr i="1" sz="1000"/>
          </a:p>
          <a:p>
            <a:pPr indent="0" lvl="0" marL="0" rtl="0" algn="l">
              <a:lnSpc>
                <a:spcPct val="115000"/>
              </a:lnSpc>
              <a:spcBef>
                <a:spcPts val="1000"/>
              </a:spcBef>
              <a:spcAft>
                <a:spcPts val="0"/>
              </a:spcAft>
              <a:buNone/>
            </a:pPr>
            <a:r>
              <a:rPr b="1" lang="en" sz="1000">
                <a:solidFill>
                  <a:schemeClr val="accent1"/>
                </a:solidFill>
              </a:rPr>
              <a:t>PROFESSIONAL BACKGROUND</a:t>
            </a:r>
            <a:endParaRPr b="1" sz="1000">
              <a:solidFill>
                <a:schemeClr val="accent1"/>
              </a:solidFill>
            </a:endParaRPr>
          </a:p>
          <a:p>
            <a:pPr indent="0" lvl="0" marL="0" rtl="0" algn="l">
              <a:lnSpc>
                <a:spcPct val="115000"/>
              </a:lnSpc>
              <a:spcBef>
                <a:spcPts val="1000"/>
              </a:spcBef>
              <a:spcAft>
                <a:spcPts val="100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p:txBody>
      </p:sp>
      <p:pic>
        <p:nvPicPr>
          <p:cNvPr id="312" name="Google Shape;312;p39"/>
          <p:cNvPicPr preferRelativeResize="0"/>
          <p:nvPr/>
        </p:nvPicPr>
        <p:blipFill rotWithShape="1">
          <a:blip r:embed="rId3">
            <a:alphaModFix/>
          </a:blip>
          <a:srcRect b="25095" l="33229" r="33229" t="26033"/>
          <a:stretch/>
        </p:blipFill>
        <p:spPr>
          <a:xfrm>
            <a:off x="693450" y="1461350"/>
            <a:ext cx="3354298" cy="2749151"/>
          </a:xfrm>
          <a:prstGeom prst="rect">
            <a:avLst/>
          </a:prstGeom>
          <a:noFill/>
          <a:ln>
            <a:noFill/>
          </a:ln>
        </p:spPr>
      </p:pic>
      <p:pic>
        <p:nvPicPr>
          <p:cNvPr id="313" name="Google Shape;313;p39"/>
          <p:cNvPicPr preferRelativeResize="0"/>
          <p:nvPr/>
        </p:nvPicPr>
        <p:blipFill rotWithShape="1">
          <a:blip r:embed="rId3">
            <a:alphaModFix/>
          </a:blip>
          <a:srcRect b="25095" l="33229" r="33229" t="26033"/>
          <a:stretch/>
        </p:blipFill>
        <p:spPr>
          <a:xfrm>
            <a:off x="694425" y="4324500"/>
            <a:ext cx="3354298" cy="2749151"/>
          </a:xfrm>
          <a:prstGeom prst="rect">
            <a:avLst/>
          </a:prstGeom>
          <a:noFill/>
          <a:ln>
            <a:noFill/>
          </a:ln>
        </p:spPr>
      </p:pic>
      <p:sp>
        <p:nvSpPr>
          <p:cNvPr id="314" name="Google Shape;314;p3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8" name="Shape 318"/>
        <p:cNvGrpSpPr/>
        <p:nvPr/>
      </p:nvGrpSpPr>
      <p:grpSpPr>
        <a:xfrm>
          <a:off x="0" y="0"/>
          <a:ext cx="0" cy="0"/>
          <a:chOff x="0" y="0"/>
          <a:chExt cx="0" cy="0"/>
        </a:xfrm>
      </p:grpSpPr>
      <p:sp>
        <p:nvSpPr>
          <p:cNvPr id="319" name="Google Shape;319;p40"/>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0"/>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rgbClr val="FFFFFF"/>
                </a:solidFill>
              </a:rPr>
              <a:t>Company name</a:t>
            </a:r>
            <a:endParaRPr b="1" sz="1000">
              <a:solidFill>
                <a:srgbClr val="FFFFFF"/>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rgbClr val="FFFFFF"/>
                </a:solidFill>
              </a:rPr>
              <a:t>Company phone number</a:t>
            </a:r>
            <a:endParaRPr sz="1000">
              <a:solidFill>
                <a:srgbClr val="FFFFFF"/>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rgbClr val="FFFFFF"/>
                </a:solidFill>
              </a:rPr>
              <a:t>Company address</a:t>
            </a:r>
            <a:endParaRPr sz="1000">
              <a:solidFill>
                <a:srgbClr val="FFFFFF"/>
              </a:solidFill>
            </a:endParaRPr>
          </a:p>
          <a:p>
            <a:pPr indent="0" lvl="0" marL="0" marR="0" rtl="0" algn="r">
              <a:lnSpc>
                <a:spcPct val="115000"/>
              </a:lnSpc>
              <a:spcBef>
                <a:spcPts val="0"/>
              </a:spcBef>
              <a:spcAft>
                <a:spcPts val="0"/>
              </a:spcAft>
              <a:buNone/>
            </a:pPr>
            <a:r>
              <a:rPr lang="en" sz="1000">
                <a:solidFill>
                  <a:srgbClr val="FFFFFF"/>
                </a:solidFill>
              </a:rPr>
              <a:t>Company website</a:t>
            </a:r>
            <a:endParaRPr sz="1000">
              <a:solidFill>
                <a:srgbClr val="FFFFFF"/>
              </a:solidFill>
            </a:endParaRPr>
          </a:p>
        </p:txBody>
      </p:sp>
      <p:cxnSp>
        <p:nvCxnSpPr>
          <p:cNvPr id="321" name="Google Shape;321;p40"/>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322" name="Google Shape;322;p40"/>
          <p:cNvPicPr preferRelativeResize="0"/>
          <p:nvPr/>
        </p:nvPicPr>
        <p:blipFill>
          <a:blip r:embed="rId4">
            <a:alphaModFix/>
          </a:blip>
          <a:stretch>
            <a:fillRect/>
          </a:stretch>
        </p:blipFill>
        <p:spPr>
          <a:xfrm>
            <a:off x="685800" y="6679500"/>
            <a:ext cx="1658925" cy="407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0" name="Shape 50"/>
        <p:cNvGrpSpPr/>
        <p:nvPr/>
      </p:nvGrpSpPr>
      <p:grpSpPr>
        <a:xfrm>
          <a:off x="0" y="0"/>
          <a:ext cx="0" cy="0"/>
          <a:chOff x="0" y="0"/>
          <a:chExt cx="0" cy="0"/>
        </a:xfrm>
      </p:grpSpPr>
      <p:sp>
        <p:nvSpPr>
          <p:cNvPr id="51" name="Google Shape;51;p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Executive Summary</a:t>
            </a:r>
            <a:endParaRPr i="1" sz="2200">
              <a:solidFill>
                <a:schemeClr val="accent1"/>
              </a:solidFill>
              <a:latin typeface="Montserrat"/>
              <a:ea typeface="Montserrat"/>
              <a:cs typeface="Montserrat"/>
              <a:sym typeface="Montserrat"/>
            </a:endParaRPr>
          </a:p>
        </p:txBody>
      </p:sp>
      <p:sp>
        <p:nvSpPr>
          <p:cNvPr id="52" name="Google Shape;52;p9"/>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OVERVIEW</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pic>
        <p:nvPicPr>
          <p:cNvPr id="53" name="Google Shape;53;p9"/>
          <p:cNvPicPr preferRelativeResize="0"/>
          <p:nvPr/>
        </p:nvPicPr>
        <p:blipFill rotWithShape="1">
          <a:blip r:embed="rId3">
            <a:alphaModFix/>
          </a:blip>
          <a:srcRect b="28784" l="28514" r="28514" t="28779"/>
          <a:stretch/>
        </p:blipFill>
        <p:spPr>
          <a:xfrm>
            <a:off x="693450" y="1461350"/>
            <a:ext cx="4297200" cy="2387100"/>
          </a:xfrm>
          <a:prstGeom prst="rect">
            <a:avLst/>
          </a:prstGeom>
          <a:noFill/>
          <a:ln>
            <a:noFill/>
          </a:ln>
        </p:spPr>
      </p:pic>
      <p:pic>
        <p:nvPicPr>
          <p:cNvPr id="54" name="Google Shape;54;p9"/>
          <p:cNvPicPr preferRelativeResize="0"/>
          <p:nvPr/>
        </p:nvPicPr>
        <p:blipFill rotWithShape="1">
          <a:blip r:embed="rId3">
            <a:alphaModFix/>
          </a:blip>
          <a:srcRect b="28784" l="28514" r="28514" t="28779"/>
          <a:stretch/>
        </p:blipFill>
        <p:spPr>
          <a:xfrm>
            <a:off x="5067750" y="1461350"/>
            <a:ext cx="4297200" cy="2387100"/>
          </a:xfrm>
          <a:prstGeom prst="rect">
            <a:avLst/>
          </a:prstGeom>
          <a:noFill/>
          <a:ln>
            <a:noFill/>
          </a:ln>
        </p:spPr>
      </p:pic>
      <p:sp>
        <p:nvSpPr>
          <p:cNvPr id="55" name="Google Shape;55;p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aphicFrame>
        <p:nvGraphicFramePr>
          <p:cNvPr id="56" name="Google Shape;56;p9"/>
          <p:cNvGraphicFramePr/>
          <p:nvPr/>
        </p:nvGraphicFramePr>
        <p:xfrm>
          <a:off x="5171601" y="4088446"/>
          <a:ext cx="3000000" cy="3000000"/>
        </p:xfrm>
        <a:graphic>
          <a:graphicData uri="http://schemas.openxmlformats.org/drawingml/2006/table">
            <a:tbl>
              <a:tblPr>
                <a:noFill/>
                <a:tableStyleId>{23034539-4475-48F1-BA71-7772B31E373D}</a:tableStyleId>
              </a:tblPr>
              <a:tblGrid>
                <a:gridCol w="2059850"/>
                <a:gridCol w="2059850"/>
              </a:tblGrid>
              <a:tr h="233925">
                <a:tc gridSpan="2">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OFFERING SUMMARY</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Sale price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$2,000,000</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Building size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410,000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Available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5,000 - 20,000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Lot size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Number of units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89</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Price /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$4.88</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Year built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2006</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Renovated</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2011</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Zoning</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B-1 / B-2</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San Francisco Metro</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Submarket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Silicon Valley</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 name="Shape 60"/>
        <p:cNvGrpSpPr/>
        <p:nvPr/>
      </p:nvGrpSpPr>
      <p:grpSpPr>
        <a:xfrm>
          <a:off x="0" y="0"/>
          <a:ext cx="0" cy="0"/>
          <a:chOff x="0" y="0"/>
          <a:chExt cx="0" cy="0"/>
        </a:xfrm>
      </p:grpSpPr>
      <p:sp>
        <p:nvSpPr>
          <p:cNvPr id="61" name="Google Shape;61;p10"/>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None/>
            </a:pPr>
            <a:r>
              <a:rPr lang="en" sz="1000"/>
              <a:t>Nullam quis lorem auctor, interdum nisi a, faucibus tellus. Curabitur ornare mi ac nisi cursus, a consectetur metus viverra. Aenean mi orci, aliquet eget libero ut, tempus tempus eros.</a:t>
            </a:r>
            <a:endParaRPr sz="1000"/>
          </a:p>
          <a:p>
            <a:pPr indent="0" lvl="0" marL="0" rtl="0" algn="l">
              <a:lnSpc>
                <a:spcPct val="115000"/>
              </a:lnSpc>
              <a:spcBef>
                <a:spcPts val="2000"/>
              </a:spcBef>
              <a:spcAft>
                <a:spcPts val="0"/>
              </a:spcAft>
              <a:buNone/>
            </a:pPr>
            <a:r>
              <a:rPr b="1" lang="en" sz="1000">
                <a:solidFill>
                  <a:schemeClr val="accent1"/>
                </a:solidFill>
              </a:rPr>
              <a:t>LOCATION DESCRIPTION</a:t>
            </a:r>
            <a:endParaRPr sz="1000">
              <a:solidFill>
                <a:schemeClr val="accent1"/>
              </a:solidFill>
            </a:endParaRPr>
          </a:p>
          <a:p>
            <a:pPr indent="0" lvl="0" marL="0" rtl="0" algn="l">
              <a:lnSpc>
                <a:spcPct val="115000"/>
              </a:lnSpc>
              <a:spcBef>
                <a:spcPts val="1000"/>
              </a:spcBef>
              <a:spcAft>
                <a:spcPts val="0"/>
              </a:spcAft>
              <a:buNone/>
            </a:pPr>
            <a:r>
              <a:rPr lang="en" sz="1000"/>
              <a:t>Nullam dictum ipsum diam, at fermentum mi hendrerit nec. Class aptent taciti sociosqu ad litora torquent per conubia nostra, per inceptos himenaeos. Nunc magna nec arcu euismod varius. Phasellus efficitur consectetur lacus, nec vestibulum purus porta nec.</a:t>
            </a:r>
            <a:endParaRPr sz="1000"/>
          </a:p>
          <a:p>
            <a:pPr indent="0" lvl="0" marL="0" rtl="0" algn="l">
              <a:lnSpc>
                <a:spcPct val="115000"/>
              </a:lnSpc>
              <a:spcBef>
                <a:spcPts val="2000"/>
              </a:spcBef>
              <a:spcAft>
                <a:spcPts val="0"/>
              </a:spcAft>
              <a:buNone/>
            </a:pPr>
            <a:r>
              <a:rPr b="1" lang="en" sz="1000">
                <a:solidFill>
                  <a:schemeClr val="accent1"/>
                </a:solidFill>
              </a:rPr>
              <a:t>PARKING DESCRIPTION</a:t>
            </a:r>
            <a:endParaRPr sz="1000">
              <a:solidFill>
                <a:schemeClr val="accent1"/>
              </a:solidFill>
            </a:endParaRPr>
          </a:p>
          <a:p>
            <a:pPr indent="0" lvl="0" marL="0" rtl="0" algn="l">
              <a:lnSpc>
                <a:spcPct val="115000"/>
              </a:lnSpc>
              <a:spcBef>
                <a:spcPts val="1000"/>
              </a:spcBef>
              <a:spcAft>
                <a:spcPts val="1000"/>
              </a:spcAft>
              <a:buNone/>
            </a:pPr>
            <a:r>
              <a:rPr lang="en" sz="1000"/>
              <a:t>Nullam dictum ipsum diam, at fermentum mi hendrerit nec. Class aptent taciti sociosqu ad litora torquent per conubia nostra, per inceptos himenaeos. Nunc magna nec arcu euismod varius. Phasellus efficitur consectetur lacus, nec vestibulum purus porta nec.</a:t>
            </a:r>
            <a:endParaRPr sz="1000"/>
          </a:p>
        </p:txBody>
      </p:sp>
      <p:pic>
        <p:nvPicPr>
          <p:cNvPr id="62" name="Google Shape;62;p10"/>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63" name="Google Shape;63;p1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64" name="Google Shape;64;p1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Description</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8" name="Shape 68"/>
        <p:cNvGrpSpPr/>
        <p:nvPr/>
      </p:nvGrpSpPr>
      <p:grpSpPr>
        <a:xfrm>
          <a:off x="0" y="0"/>
          <a:ext cx="0" cy="0"/>
          <a:chOff x="0" y="0"/>
          <a:chExt cx="0" cy="0"/>
        </a:xfrm>
      </p:grpSpPr>
      <p:pic>
        <p:nvPicPr>
          <p:cNvPr id="69" name="Google Shape;69;p11"/>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70" name="Google Shape;70;p11"/>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71" name="Google Shape;71;p11"/>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Complete Highlights</a:t>
            </a:r>
            <a:endParaRPr i="1" sz="2200">
              <a:solidFill>
                <a:schemeClr val="accent1"/>
              </a:solidFill>
              <a:latin typeface="Montserrat"/>
              <a:ea typeface="Montserrat"/>
              <a:cs typeface="Montserrat"/>
              <a:sym typeface="Montserrat"/>
            </a:endParaRPr>
          </a:p>
        </p:txBody>
      </p:sp>
      <p:graphicFrame>
        <p:nvGraphicFramePr>
          <p:cNvPr id="72" name="Google Shape;72;p11"/>
          <p:cNvGraphicFramePr/>
          <p:nvPr/>
        </p:nvGraphicFramePr>
        <p:xfrm>
          <a:off x="5171601" y="1542282"/>
          <a:ext cx="3000000" cy="3000000"/>
        </p:xfrm>
        <a:graphic>
          <a:graphicData uri="http://schemas.openxmlformats.org/drawingml/2006/table">
            <a:tbl>
              <a:tblPr>
                <a:noFill/>
                <a:tableStyleId>{23034539-4475-48F1-BA71-7772B31E373D}</a:tableStyleId>
              </a:tblPr>
              <a:tblGrid>
                <a:gridCol w="2059850"/>
                <a:gridCol w="2059850"/>
              </a:tblGrid>
              <a:tr h="233925">
                <a:tc gridSpan="2">
                  <a:txBody>
                    <a:bodyPr/>
                    <a:lstStyle/>
                    <a:p>
                      <a:pPr indent="0" lvl="0" marL="0" rtl="0" algn="l">
                        <a:lnSpc>
                          <a:spcPct val="115000"/>
                        </a:lnSpc>
                        <a:spcBef>
                          <a:spcPts val="0"/>
                        </a:spcBef>
                        <a:spcAft>
                          <a:spcPts val="1000"/>
                        </a:spcAft>
                        <a:buNone/>
                      </a:pPr>
                      <a:r>
                        <a:rPr b="1" lang="en" sz="1000">
                          <a:solidFill>
                            <a:schemeClr val="accent1"/>
                          </a:solidFill>
                          <a:latin typeface="Montserrat"/>
                          <a:ea typeface="Montserrat"/>
                          <a:cs typeface="Montserrat"/>
                          <a:sym typeface="Montserrat"/>
                        </a:rPr>
                        <a:t>LOCATION INFORMATION</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Building name</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The Mobi Building</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Street address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410,000 SF</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City. State, Zip</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San Francisco, CA 94107</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County</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San Francisco</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Market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San Francisco Metro</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Sub-market</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Silicon Valley</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Cross-streets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Liberty &amp; Cadwalader</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Signal intersection</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11430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No</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2000"/>
                        </a:spcBef>
                        <a:spcAft>
                          <a:spcPts val="1000"/>
                        </a:spcAft>
                        <a:buNone/>
                      </a:pPr>
                      <a:r>
                        <a:t/>
                      </a:r>
                      <a:endParaRPr b="1" sz="1000">
                        <a:solidFill>
                          <a:schemeClr val="accent1"/>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2000"/>
                        </a:spcBef>
                        <a:spcAft>
                          <a:spcPts val="400"/>
                        </a:spcAft>
                        <a:buNone/>
                      </a:pPr>
                      <a:r>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2000"/>
                        </a:spcBef>
                        <a:spcAft>
                          <a:spcPts val="1000"/>
                        </a:spcAft>
                        <a:buNone/>
                      </a:pPr>
                      <a:r>
                        <a:rPr b="1" lang="en" sz="1000">
                          <a:solidFill>
                            <a:schemeClr val="accent1"/>
                          </a:solidFill>
                          <a:latin typeface="Montserrat"/>
                          <a:ea typeface="Montserrat"/>
                          <a:cs typeface="Montserrat"/>
                          <a:sym typeface="Montserrat"/>
                        </a:rPr>
                        <a:t>BUILDING INFORMATION</a:t>
                      </a:r>
                      <a:endParaRPr sz="1000">
                        <a:solidFill>
                          <a:schemeClr val="dk2"/>
                        </a:solidFill>
                        <a:latin typeface="Montserrat"/>
                        <a:ea typeface="Montserrat"/>
                        <a:cs typeface="Montserrat"/>
                        <a:sym typeface="Montserrat"/>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2000"/>
                        </a:spcBef>
                        <a:spcAft>
                          <a:spcPts val="400"/>
                        </a:spcAft>
                        <a:buNone/>
                      </a:pPr>
                      <a:r>
                        <a:t/>
                      </a:r>
                      <a:endParaRPr/>
                    </a:p>
                  </a:txBody>
                  <a:tcPr marT="0" marB="155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Building class</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Occupancy %</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100%</a:t>
                      </a:r>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Tenancy</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Multiple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Number of floors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12</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Year last renovated</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2011</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Gross leasable area</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466,000 SF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Construction status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Existing</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Framing</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Steel frame</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Roof</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Flat</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233925">
                <a:tc>
                  <a:txBody>
                    <a:bodyPr/>
                    <a:lstStyle/>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Free standing</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Yes</a:t>
                      </a:r>
                      <a:endParaRPr sz="1000">
                        <a:solidFill>
                          <a:schemeClr val="dk2"/>
                        </a:solidFill>
                        <a:latin typeface="Montserrat"/>
                        <a:ea typeface="Montserrat"/>
                        <a:cs typeface="Montserrat"/>
                        <a:sym typeface="Montserrat"/>
                      </a:endParaRPr>
                    </a:p>
                  </a:txBody>
                  <a:tcPr marT="0" marB="0"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 name="Shape 76"/>
        <p:cNvGrpSpPr/>
        <p:nvPr/>
      </p:nvGrpSpPr>
      <p:grpSpPr>
        <a:xfrm>
          <a:off x="0" y="0"/>
          <a:ext cx="0" cy="0"/>
          <a:chOff x="0" y="0"/>
          <a:chExt cx="0" cy="0"/>
        </a:xfrm>
      </p:grpSpPr>
      <p:cxnSp>
        <p:nvCxnSpPr>
          <p:cNvPr id="77" name="Google Shape;77;p12"/>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pic>
        <p:nvPicPr>
          <p:cNvPr id="78" name="Google Shape;78;p12"/>
          <p:cNvPicPr preferRelativeResize="0"/>
          <p:nvPr/>
        </p:nvPicPr>
        <p:blipFill rotWithShape="1">
          <a:blip r:embed="rId3">
            <a:alphaModFix/>
          </a:blip>
          <a:srcRect b="25329" l="28514" r="28514" t="25334"/>
          <a:stretch/>
        </p:blipFill>
        <p:spPr>
          <a:xfrm>
            <a:off x="693450" y="1461350"/>
            <a:ext cx="4297200" cy="2775300"/>
          </a:xfrm>
          <a:prstGeom prst="rect">
            <a:avLst/>
          </a:prstGeom>
          <a:noFill/>
          <a:ln>
            <a:noFill/>
          </a:ln>
        </p:spPr>
      </p:pic>
      <p:pic>
        <p:nvPicPr>
          <p:cNvPr id="79" name="Google Shape;79;p12"/>
          <p:cNvPicPr preferRelativeResize="0"/>
          <p:nvPr/>
        </p:nvPicPr>
        <p:blipFill rotWithShape="1">
          <a:blip r:embed="rId3">
            <a:alphaModFix/>
          </a:blip>
          <a:srcRect b="25329" l="28514" r="28514" t="25334"/>
          <a:stretch/>
        </p:blipFill>
        <p:spPr>
          <a:xfrm>
            <a:off x="693450" y="4311425"/>
            <a:ext cx="4297200" cy="2775300"/>
          </a:xfrm>
          <a:prstGeom prst="rect">
            <a:avLst/>
          </a:prstGeom>
          <a:noFill/>
          <a:ln>
            <a:noFill/>
          </a:ln>
        </p:spPr>
      </p:pic>
      <p:pic>
        <p:nvPicPr>
          <p:cNvPr id="80" name="Google Shape;80;p12"/>
          <p:cNvPicPr preferRelativeResize="0"/>
          <p:nvPr/>
        </p:nvPicPr>
        <p:blipFill rotWithShape="1">
          <a:blip r:embed="rId3">
            <a:alphaModFix/>
          </a:blip>
          <a:srcRect b="0" l="28514" r="28514" t="0"/>
          <a:stretch/>
        </p:blipFill>
        <p:spPr>
          <a:xfrm>
            <a:off x="5067750" y="1470812"/>
            <a:ext cx="4297200" cy="5625299"/>
          </a:xfrm>
          <a:prstGeom prst="rect">
            <a:avLst/>
          </a:prstGeom>
          <a:noFill/>
          <a:ln>
            <a:noFill/>
          </a:ln>
        </p:spPr>
      </p:pic>
      <p:sp>
        <p:nvSpPr>
          <p:cNvPr id="81" name="Google Shape;81;p12"/>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82" name="Google Shape;82;p12"/>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Additional Photos</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3"/>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2</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Location Information</a:t>
            </a:r>
            <a:endParaRPr i="1" sz="3600">
              <a:solidFill>
                <a:schemeClr val="lt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1" name="Shape 91"/>
        <p:cNvGrpSpPr/>
        <p:nvPr/>
      </p:nvGrpSpPr>
      <p:grpSpPr>
        <a:xfrm>
          <a:off x="0" y="0"/>
          <a:ext cx="0" cy="0"/>
          <a:chOff x="0" y="0"/>
          <a:chExt cx="0" cy="0"/>
        </a:xfrm>
      </p:grpSpPr>
      <p:pic>
        <p:nvPicPr>
          <p:cNvPr id="92" name="Google Shape;92;p14"/>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grpSp>
        <p:nvGrpSpPr>
          <p:cNvPr id="93" name="Google Shape;93;p14"/>
          <p:cNvGrpSpPr/>
          <p:nvPr/>
        </p:nvGrpSpPr>
        <p:grpSpPr>
          <a:xfrm>
            <a:off x="2298888" y="3063125"/>
            <a:ext cx="431400" cy="431400"/>
            <a:chOff x="2298888" y="3063125"/>
            <a:chExt cx="431400" cy="431400"/>
          </a:xfrm>
        </p:grpSpPr>
        <p:sp>
          <p:nvSpPr>
            <p:cNvPr id="94" name="Google Shape;94;p14"/>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4"/>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96" name="Google Shape;96;p14"/>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97" name="Google Shape;97;p14"/>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Regional Map</a:t>
            </a:r>
            <a:endParaRPr i="1" sz="2200">
              <a:solidFill>
                <a:schemeClr val="accent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073763"/>
      </a:accent1>
      <a:accent2>
        <a:srgbClr val="F3F3F3"/>
      </a:accent2>
      <a:accent3>
        <a:srgbClr val="F3F3F3"/>
      </a:accent3>
      <a:accent4>
        <a:srgbClr val="F3F3F3"/>
      </a:accent4>
      <a:accent5>
        <a:srgbClr val="F3F3F3"/>
      </a:accent5>
      <a:accent6>
        <a:srgbClr val="F3F3F3"/>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